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70" r:id="rId13"/>
    <p:sldId id="272" r:id="rId14"/>
    <p:sldId id="271" r:id="rId15"/>
    <p:sldId id="273" r:id="rId16"/>
    <p:sldId id="276" r:id="rId17"/>
    <p:sldId id="278" r:id="rId18"/>
    <p:sldId id="279" r:id="rId19"/>
    <p:sldId id="280" r:id="rId20"/>
    <p:sldId id="281" r:id="rId21"/>
    <p:sldId id="268" r:id="rId22"/>
    <p:sldId id="269" r:id="rId23"/>
    <p:sldId id="266" r:id="rId24"/>
    <p:sldId id="282" r:id="rId25"/>
  </p:sldIdLst>
  <p:sldSz cx="10801350" cy="7200900"/>
  <p:notesSz cx="6858000" cy="9144000"/>
  <p:defaultText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474" y="-228"/>
      </p:cViewPr>
      <p:guideLst>
        <p:guide orient="horz" pos="2268"/>
        <p:guide pos="340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ar-EG"/>
              <a:t>نسبة البطالة في المملكة العربية السعودية</a:t>
            </a:r>
            <a:endParaRPr lang="en-US"/>
          </a:p>
        </c:rich>
      </c:tx>
      <c:layout>
        <c:manualLayout>
          <c:xMode val="edge"/>
          <c:yMode val="edge"/>
          <c:x val="0.11372448647079386"/>
          <c:y val="3.9215949070196016E-2"/>
        </c:manualLayout>
      </c:layout>
      <c:overlay val="0"/>
    </c:title>
    <c:autoTitleDeleted val="0"/>
    <c:view3D>
      <c:rotX val="30"/>
      <c:rotY val="40"/>
      <c:rAngAx val="1"/>
    </c:view3D>
    <c:floor>
      <c:thickness val="0"/>
    </c:floor>
    <c:sideWall>
      <c:thickness val="0"/>
    </c:sideWall>
    <c:backWall>
      <c:thickness val="0"/>
    </c:backWall>
    <c:plotArea>
      <c:layout>
        <c:manualLayout>
          <c:layoutTarget val="inner"/>
          <c:xMode val="edge"/>
          <c:yMode val="edge"/>
          <c:x val="0.11683888007033959"/>
          <c:y val="0.1803928477054523"/>
          <c:w val="0.69416040512378219"/>
          <c:h val="0.79215989644568185"/>
        </c:manualLayout>
      </c:layout>
      <c:pie3DChart>
        <c:varyColors val="1"/>
        <c:ser>
          <c:idx val="2"/>
          <c:order val="0"/>
          <c:tx>
            <c:strRef>
              <c:f>Sheet1!$I$24</c:f>
              <c:strCache>
                <c:ptCount val="1"/>
                <c:pt idx="0">
                  <c:v>نسبة البطالة</c:v>
                </c:pt>
              </c:strCache>
            </c:strRef>
          </c:tx>
          <c:explosion val="25"/>
          <c:dPt>
            <c:idx val="0"/>
            <c:bubble3D val="0"/>
          </c:dPt>
          <c:dPt>
            <c:idx val="1"/>
            <c:bubble3D val="0"/>
          </c:dPt>
          <c:cat>
            <c:strRef>
              <c:f>Sheet1!$I$25:$I$26</c:f>
              <c:strCache>
                <c:ptCount val="2"/>
                <c:pt idx="0">
                  <c:v>الرجال</c:v>
                </c:pt>
                <c:pt idx="1">
                  <c:v>النساء</c:v>
                </c:pt>
              </c:strCache>
            </c:strRef>
          </c:cat>
          <c:val>
            <c:numRef>
              <c:f>Sheet1!$J$25:$J$26</c:f>
              <c:numCache>
                <c:formatCode>General</c:formatCode>
                <c:ptCount val="2"/>
                <c:pt idx="0">
                  <c:v>1</c:v>
                </c:pt>
                <c:pt idx="1">
                  <c:v>4</c:v>
                </c:pt>
              </c:numCache>
            </c:numRef>
          </c:val>
        </c:ser>
        <c:dLbls>
          <c:showLegendKey val="0"/>
          <c:showVal val="1"/>
          <c:showCatName val="1"/>
          <c:showSerName val="0"/>
          <c:showPercent val="0"/>
          <c:showBubbleSize val="0"/>
          <c:showLeaderLines val="0"/>
        </c:dLbls>
      </c:pie3DChart>
    </c:plotArea>
    <c:plotVisOnly val="1"/>
    <c:dispBlanksAs val="zero"/>
    <c:showDLblsOverMax val="0"/>
  </c:chart>
  <c:spPr>
    <a:noFill/>
    <a:ln>
      <a:noFill/>
    </a:ln>
  </c:sp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0101" y="2236947"/>
            <a:ext cx="9181148" cy="15435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620203" y="4080510"/>
            <a:ext cx="7560945" cy="1840230"/>
          </a:xfrm>
        </p:spPr>
        <p:txBody>
          <a:bodyPr/>
          <a:lstStyle>
            <a:lvl1pPr marL="0" indent="0" algn="ctr">
              <a:buNone/>
              <a:defRPr>
                <a:solidFill>
                  <a:schemeClr val="tx1">
                    <a:tint val="75000"/>
                  </a:schemeClr>
                </a:solidFill>
              </a:defRPr>
            </a:lvl1pPr>
            <a:lvl2pPr marL="514350" indent="0" algn="ctr">
              <a:buNone/>
              <a:defRPr>
                <a:solidFill>
                  <a:schemeClr val="tx1">
                    <a:tint val="75000"/>
                  </a:schemeClr>
                </a:solidFill>
              </a:defRPr>
            </a:lvl2pPr>
            <a:lvl3pPr marL="1028700" indent="0" algn="ctr">
              <a:buNone/>
              <a:defRPr>
                <a:solidFill>
                  <a:schemeClr val="tx1">
                    <a:tint val="75000"/>
                  </a:schemeClr>
                </a:solidFill>
              </a:defRPr>
            </a:lvl3pPr>
            <a:lvl4pPr marL="1543050" indent="0" algn="ctr">
              <a:buNone/>
              <a:defRPr>
                <a:solidFill>
                  <a:schemeClr val="tx1">
                    <a:tint val="75000"/>
                  </a:schemeClr>
                </a:solidFill>
              </a:defRPr>
            </a:lvl4pPr>
            <a:lvl5pPr marL="2057400" indent="0" algn="ctr">
              <a:buNone/>
              <a:defRPr>
                <a:solidFill>
                  <a:schemeClr val="tx1">
                    <a:tint val="75000"/>
                  </a:schemeClr>
                </a:solidFill>
              </a:defRPr>
            </a:lvl5pPr>
            <a:lvl6pPr marL="2571750" indent="0" algn="ctr">
              <a:buNone/>
              <a:defRPr>
                <a:solidFill>
                  <a:schemeClr val="tx1">
                    <a:tint val="75000"/>
                  </a:schemeClr>
                </a:solidFill>
              </a:defRPr>
            </a:lvl6pPr>
            <a:lvl7pPr marL="3086100" indent="0" algn="ctr">
              <a:buNone/>
              <a:defRPr>
                <a:solidFill>
                  <a:schemeClr val="tx1">
                    <a:tint val="75000"/>
                  </a:schemeClr>
                </a:solidFill>
              </a:defRPr>
            </a:lvl7pPr>
            <a:lvl8pPr marL="3600450" indent="0" algn="ctr">
              <a:buNone/>
              <a:defRPr>
                <a:solidFill>
                  <a:schemeClr val="tx1">
                    <a:tint val="75000"/>
                  </a:schemeClr>
                </a:solidFill>
              </a:defRPr>
            </a:lvl8pPr>
            <a:lvl9pPr marL="41148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30979" y="288371"/>
            <a:ext cx="2430304" cy="61441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0067" y="288371"/>
            <a:ext cx="7110889" cy="61441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3232" y="4627245"/>
            <a:ext cx="9181148" cy="1430179"/>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853232" y="3052049"/>
            <a:ext cx="9181148" cy="1575196"/>
          </a:xfrm>
        </p:spPr>
        <p:txBody>
          <a:bodyPr anchor="b"/>
          <a:lstStyle>
            <a:lvl1pPr marL="0" indent="0">
              <a:buNone/>
              <a:defRPr sz="2300">
                <a:solidFill>
                  <a:schemeClr val="tx1">
                    <a:tint val="75000"/>
                  </a:schemeClr>
                </a:solidFill>
              </a:defRPr>
            </a:lvl1pPr>
            <a:lvl2pPr marL="514350" indent="0">
              <a:buNone/>
              <a:defRPr sz="2000">
                <a:solidFill>
                  <a:schemeClr val="tx1">
                    <a:tint val="75000"/>
                  </a:schemeClr>
                </a:solidFill>
              </a:defRPr>
            </a:lvl2pPr>
            <a:lvl3pPr marL="1028700" indent="0">
              <a:buNone/>
              <a:defRPr sz="1800">
                <a:solidFill>
                  <a:schemeClr val="tx1">
                    <a:tint val="75000"/>
                  </a:schemeClr>
                </a:solidFill>
              </a:defRPr>
            </a:lvl3pPr>
            <a:lvl4pPr marL="1543050" indent="0">
              <a:buNone/>
              <a:defRPr sz="1600">
                <a:solidFill>
                  <a:schemeClr val="tx1">
                    <a:tint val="75000"/>
                  </a:schemeClr>
                </a:solidFill>
              </a:defRPr>
            </a:lvl4pPr>
            <a:lvl5pPr marL="2057400" indent="0">
              <a:buNone/>
              <a:defRPr sz="1600">
                <a:solidFill>
                  <a:schemeClr val="tx1">
                    <a:tint val="75000"/>
                  </a:schemeClr>
                </a:solidFill>
              </a:defRPr>
            </a:lvl5pPr>
            <a:lvl6pPr marL="2571750" indent="0">
              <a:buNone/>
              <a:defRPr sz="1600">
                <a:solidFill>
                  <a:schemeClr val="tx1">
                    <a:tint val="75000"/>
                  </a:schemeClr>
                </a:solidFill>
              </a:defRPr>
            </a:lvl6pPr>
            <a:lvl7pPr marL="3086100" indent="0">
              <a:buNone/>
              <a:defRPr sz="1600">
                <a:solidFill>
                  <a:schemeClr val="tx1">
                    <a:tint val="75000"/>
                  </a:schemeClr>
                </a:solidFill>
              </a:defRPr>
            </a:lvl7pPr>
            <a:lvl8pPr marL="3600450" indent="0">
              <a:buNone/>
              <a:defRPr sz="1600">
                <a:solidFill>
                  <a:schemeClr val="tx1">
                    <a:tint val="75000"/>
                  </a:schemeClr>
                </a:solidFill>
              </a:defRPr>
            </a:lvl8pPr>
            <a:lvl9pPr marL="41148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0068" y="1680211"/>
            <a:ext cx="4770596" cy="4752261"/>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90686" y="1680211"/>
            <a:ext cx="4770596" cy="4752261"/>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0068" y="1611869"/>
            <a:ext cx="4772472" cy="671750"/>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40068" y="2283619"/>
            <a:ext cx="4772472" cy="4148852"/>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86936" y="1611869"/>
            <a:ext cx="4774347" cy="671750"/>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86936" y="2283619"/>
            <a:ext cx="4774347" cy="4148852"/>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0068" y="286702"/>
            <a:ext cx="3553570" cy="1220153"/>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4223028" y="286703"/>
            <a:ext cx="6038255" cy="6145769"/>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0068" y="1506856"/>
            <a:ext cx="3553570" cy="4925616"/>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17140" y="5040630"/>
            <a:ext cx="6480810" cy="595075"/>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2117140" y="643414"/>
            <a:ext cx="6480810" cy="4320540"/>
          </a:xfrm>
        </p:spPr>
        <p:txBody>
          <a:bodyPr/>
          <a:lstStyle>
            <a:lvl1pPr marL="0" indent="0">
              <a:buNone/>
              <a:defRPr sz="3600"/>
            </a:lvl1pPr>
            <a:lvl2pPr marL="514350" indent="0">
              <a:buNone/>
              <a:defRPr sz="3200"/>
            </a:lvl2pPr>
            <a:lvl3pPr marL="1028700" indent="0">
              <a:buNone/>
              <a:defRPr sz="2700"/>
            </a:lvl3pPr>
            <a:lvl4pPr marL="1543050" indent="0">
              <a:buNone/>
              <a:defRPr sz="2300"/>
            </a:lvl4pPr>
            <a:lvl5pPr marL="2057400" indent="0">
              <a:buNone/>
              <a:defRPr sz="2300"/>
            </a:lvl5pPr>
            <a:lvl6pPr marL="2571750" indent="0">
              <a:buNone/>
              <a:defRPr sz="2300"/>
            </a:lvl6pPr>
            <a:lvl7pPr marL="3086100" indent="0">
              <a:buNone/>
              <a:defRPr sz="2300"/>
            </a:lvl7pPr>
            <a:lvl8pPr marL="3600450" indent="0">
              <a:buNone/>
              <a:defRPr sz="2300"/>
            </a:lvl8pPr>
            <a:lvl9pPr marL="4114800" indent="0">
              <a:buNone/>
              <a:defRPr sz="2300"/>
            </a:lvl9pPr>
          </a:lstStyle>
          <a:p>
            <a:endParaRPr lang="en-US"/>
          </a:p>
        </p:txBody>
      </p:sp>
      <p:sp>
        <p:nvSpPr>
          <p:cNvPr id="4" name="Text Placeholder 3"/>
          <p:cNvSpPr>
            <a:spLocks noGrp="1"/>
          </p:cNvSpPr>
          <p:nvPr>
            <p:ph type="body" sz="half" idx="2"/>
          </p:nvPr>
        </p:nvSpPr>
        <p:spPr>
          <a:xfrm>
            <a:off x="2117140" y="5635705"/>
            <a:ext cx="6480810" cy="845105"/>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68" y="288370"/>
            <a:ext cx="9721215" cy="1200150"/>
          </a:xfrm>
          <a:prstGeom prst="rect">
            <a:avLst/>
          </a:prstGeom>
        </p:spPr>
        <p:txBody>
          <a:bodyPr vert="horz" lIns="102870" tIns="51435" rIns="102870" bIns="5143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40068" y="1680211"/>
            <a:ext cx="9721215" cy="4752261"/>
          </a:xfrm>
          <a:prstGeom prst="rect">
            <a:avLst/>
          </a:prstGeom>
        </p:spPr>
        <p:txBody>
          <a:bodyPr vert="horz" lIns="102870" tIns="51435" rIns="102870" bIns="5143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40068" y="6674168"/>
            <a:ext cx="2520315" cy="383381"/>
          </a:xfrm>
          <a:prstGeom prst="rect">
            <a:avLst/>
          </a:prstGeom>
        </p:spPr>
        <p:txBody>
          <a:bodyPr vert="horz" lIns="102870" tIns="51435" rIns="102870" bIns="51435" rtlCol="0" anchor="ctr"/>
          <a:lstStyle>
            <a:lvl1pPr algn="l">
              <a:defRPr sz="1400">
                <a:solidFill>
                  <a:schemeClr val="tx1">
                    <a:tint val="75000"/>
                  </a:schemeClr>
                </a:solidFill>
              </a:defRPr>
            </a:lvl1pPr>
          </a:lstStyle>
          <a:p>
            <a:fld id="{1D8BD707-D9CF-40AE-B4C6-C98DA3205C09}" type="datetimeFigureOut">
              <a:rPr lang="en-US" smtClean="0"/>
              <a:pPr/>
              <a:t>9/8/2012</a:t>
            </a:fld>
            <a:endParaRPr lang="en-US"/>
          </a:p>
        </p:txBody>
      </p:sp>
      <p:sp>
        <p:nvSpPr>
          <p:cNvPr id="5" name="Footer Placeholder 4"/>
          <p:cNvSpPr>
            <a:spLocks noGrp="1"/>
          </p:cNvSpPr>
          <p:nvPr>
            <p:ph type="ftr" sz="quarter" idx="3"/>
          </p:nvPr>
        </p:nvSpPr>
        <p:spPr>
          <a:xfrm>
            <a:off x="3690461" y="6674168"/>
            <a:ext cx="3420428" cy="383381"/>
          </a:xfrm>
          <a:prstGeom prst="rect">
            <a:avLst/>
          </a:prstGeom>
        </p:spPr>
        <p:txBody>
          <a:bodyPr vert="horz" lIns="102870" tIns="51435" rIns="102870" bIns="51435"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40968" y="6674168"/>
            <a:ext cx="2520315" cy="383381"/>
          </a:xfrm>
          <a:prstGeom prst="rect">
            <a:avLst/>
          </a:prstGeom>
        </p:spPr>
        <p:txBody>
          <a:bodyPr vert="horz" lIns="102870" tIns="51435" rIns="102870" bIns="51435" rtlCol="0" anchor="ctr"/>
          <a:lstStyle>
            <a:lvl1pPr algn="r">
              <a:defRPr sz="14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28700" rtl="0" eaLnBrk="1" latinLnBrk="0" hangingPunct="1">
        <a:spcBef>
          <a:spcPct val="0"/>
        </a:spcBef>
        <a:buNone/>
        <a:defRPr sz="5000" kern="1200">
          <a:solidFill>
            <a:schemeClr val="tx1"/>
          </a:solidFill>
          <a:latin typeface="+mj-lt"/>
          <a:ea typeface="+mj-ea"/>
          <a:cs typeface="+mj-cs"/>
        </a:defRPr>
      </a:lvl1pPr>
    </p:titleStyle>
    <p:bodyStyle>
      <a:lvl1pPr marL="385763" indent="-385763" algn="l" defTabSz="10287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35819" indent="-321469" algn="l" defTabSz="10287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85875" indent="-257175" algn="l" defTabSz="102870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002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145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7.png"/><Relationship Id="rId7"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jpeg"/><Relationship Id="rId9" Type="http://schemas.openxmlformats.org/officeDocument/2006/relationships/image" Target="../media/image20.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taqat.org.s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0045" y="3600450"/>
            <a:ext cx="5940743" cy="1280160"/>
          </a:xfrm>
        </p:spPr>
        <p:txBody>
          <a:bodyPr>
            <a:normAutofit fontScale="90000"/>
          </a:bodyPr>
          <a:lstStyle/>
          <a:p>
            <a:r>
              <a:rPr lang="ar-EG" sz="5400" dirty="0">
                <a:latin typeface="ae_Ostorah" pitchFamily="18" charset="-78"/>
                <a:cs typeface="ae_Ostorah" pitchFamily="18" charset="-78"/>
              </a:rPr>
              <a:t>مشروع </a:t>
            </a:r>
            <a:br>
              <a:rPr lang="ar-EG" sz="5400" dirty="0">
                <a:latin typeface="ae_Ostorah" pitchFamily="18" charset="-78"/>
                <a:cs typeface="ae_Ostorah" pitchFamily="18" charset="-78"/>
              </a:rPr>
            </a:br>
            <a:r>
              <a:rPr lang="ar-EG" sz="5400" dirty="0">
                <a:latin typeface="ae_Ostorah" pitchFamily="18" charset="-78"/>
                <a:cs typeface="ae_Ostorah" pitchFamily="18" charset="-78"/>
              </a:rPr>
              <a:t>التوظيف عن بعد</a:t>
            </a:r>
            <a:endParaRPr lang="en-US" sz="5400" dirty="0">
              <a:latin typeface="ae_Ostorah" pitchFamily="18" charset="-78"/>
              <a:cs typeface="ae_Ostorah" pitchFamily="18" charset="-78"/>
            </a:endParaRPr>
          </a:p>
        </p:txBody>
      </p:sp>
      <p:sp>
        <p:nvSpPr>
          <p:cNvPr id="3" name="Subtitle 2"/>
          <p:cNvSpPr>
            <a:spLocks noGrp="1"/>
          </p:cNvSpPr>
          <p:nvPr>
            <p:ph type="subTitle" idx="1"/>
          </p:nvPr>
        </p:nvSpPr>
        <p:spPr>
          <a:xfrm>
            <a:off x="450056" y="4960620"/>
            <a:ext cx="4950619" cy="1680210"/>
          </a:xfrm>
        </p:spPr>
        <p:txBody>
          <a:bodyPr anchor="b">
            <a:normAutofit/>
          </a:bodyPr>
          <a:lstStyle/>
          <a:p>
            <a:pPr algn="l"/>
            <a:r>
              <a:rPr lang="en-US" sz="1600" dirty="0">
                <a:latin typeface="ae_AlMothnna" pitchFamily="34" charset="-78"/>
                <a:cs typeface="ae_AlMothnna" pitchFamily="34" charset="-78"/>
              </a:rPr>
              <a:t>Q-Vision</a:t>
            </a:r>
          </a:p>
          <a:p>
            <a:pPr algn="l"/>
            <a:r>
              <a:rPr lang="en-US" sz="1600" dirty="0">
                <a:latin typeface="ae_AlMothnna" pitchFamily="34" charset="-78"/>
                <a:cs typeface="ae_AlMothnna" pitchFamily="34" charset="-78"/>
              </a:rPr>
              <a:t>2012</a:t>
            </a:r>
          </a:p>
        </p:txBody>
      </p:sp>
    </p:spTree>
    <p:extLst>
      <p:ext uri="{BB962C8B-B14F-4D97-AF65-F5344CB8AC3E}">
        <p14:creationId xmlns:p14="http://schemas.microsoft.com/office/powerpoint/2010/main" val="4192792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dirty="0" smtClean="0">
                <a:latin typeface="ae_Ostorah" pitchFamily="18" charset="-78"/>
                <a:cs typeface="ae_Ostorah" pitchFamily="18" charset="-78"/>
              </a:rPr>
              <a:t>موقع </a:t>
            </a:r>
            <a:r>
              <a:rPr lang="en-US" dirty="0" smtClean="0">
                <a:latin typeface="ae_Ostorah" pitchFamily="18" charset="-78"/>
                <a:cs typeface="ae_Ostorah" pitchFamily="18" charset="-78"/>
              </a:rPr>
              <a:t>GloWork</a:t>
            </a:r>
            <a:r>
              <a:rPr lang="ar-EG" dirty="0" smtClean="0">
                <a:latin typeface="ae_Ostorah" pitchFamily="18" charset="-78"/>
                <a:cs typeface="ae_Ostorah" pitchFamily="18" charset="-78"/>
              </a:rPr>
              <a:t> للتوظيف</a:t>
            </a:r>
            <a:endParaRPr lang="en-US" dirty="0">
              <a:latin typeface="ae_Ostorah" pitchFamily="18" charset="-78"/>
              <a:cs typeface="ae_Ostorah" pitchFamily="18" charset="-78"/>
            </a:endParaRPr>
          </a:p>
        </p:txBody>
      </p:sp>
      <p:pic>
        <p:nvPicPr>
          <p:cNvPr id="4098" name="Picture 2" descr="Glowork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32" y="897979"/>
            <a:ext cx="1857375" cy="45391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692468" y="1832611"/>
            <a:ext cx="9721215" cy="4752261"/>
          </a:xfrm>
          <a:prstGeom prst="rect">
            <a:avLst/>
          </a:prstGeom>
        </p:spPr>
        <p:txBody>
          <a:bodyPr vert="horz" lIns="102870" tIns="51435" rIns="102870" bIns="51435" rtlCol="0">
            <a:noAutofit/>
          </a:bodyPr>
          <a:lstStyle>
            <a:lvl1pPr marL="385763" indent="-385763" algn="l" defTabSz="10287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35819" indent="-321469" algn="l" defTabSz="10287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85875" indent="-257175" algn="l" defTabSz="102870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002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145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gn="r" rtl="1">
              <a:buFont typeface="Arial" pitchFamily="34" charset="0"/>
              <a:buNone/>
            </a:pPr>
            <a:r>
              <a:rPr lang="ar-EG" sz="2800" dirty="0" smtClean="0">
                <a:cs typeface="Arabic11 BT" pitchFamily="2" charset="-78"/>
              </a:rPr>
              <a:t>ماهو موقع </a:t>
            </a:r>
            <a:r>
              <a:rPr lang="en-US" sz="2800" dirty="0" err="1" smtClean="0">
                <a:cs typeface="Arabic11 BT" pitchFamily="2" charset="-78"/>
              </a:rPr>
              <a:t>Glowork</a:t>
            </a:r>
            <a:r>
              <a:rPr lang="ar-EG" sz="2800" dirty="0" smtClean="0">
                <a:cs typeface="Arabic11 BT" pitchFamily="2" charset="-78"/>
              </a:rPr>
              <a:t>:</a:t>
            </a:r>
          </a:p>
          <a:p>
            <a:pPr algn="r" rtl="1"/>
            <a:r>
              <a:rPr lang="ar-EG" sz="2400" dirty="0" smtClean="0">
                <a:cs typeface="Arabic11 BT" pitchFamily="2" charset="-78"/>
              </a:rPr>
              <a:t>هو أول موقع للتوظيف موجه للمرأة السعودية </a:t>
            </a:r>
          </a:p>
          <a:p>
            <a:pPr algn="r" rtl="1"/>
            <a:r>
              <a:rPr lang="ar-EG" sz="2400" dirty="0" smtClean="0">
                <a:cs typeface="Arabic11 BT" pitchFamily="2" charset="-78"/>
              </a:rPr>
              <a:t>الموقع حائز على المركز </a:t>
            </a:r>
            <a:r>
              <a:rPr lang="ar-EG" sz="2400" dirty="0">
                <a:cs typeface="Arabic11 BT" pitchFamily="2" charset="-78"/>
              </a:rPr>
              <a:t>الاول على مستوى العالم كأفضل مشروع لخلق الوظائف للنساء في المملكة</a:t>
            </a:r>
          </a:p>
          <a:p>
            <a:pPr algn="r" rtl="1"/>
            <a:r>
              <a:rPr lang="ar-EG" sz="2400" dirty="0" smtClean="0">
                <a:cs typeface="Arabic11 BT" pitchFamily="2" charset="-78"/>
              </a:rPr>
              <a:t>الموقع </a:t>
            </a:r>
            <a:r>
              <a:rPr lang="ar-EG" sz="2400" dirty="0">
                <a:cs typeface="Arabic11 BT" pitchFamily="2" charset="-78"/>
              </a:rPr>
              <a:t>يتيح الوظائف سواء كانت دوام كامل أو جزئي أو </a:t>
            </a:r>
            <a:r>
              <a:rPr lang="ar-EG" sz="2400" dirty="0" smtClean="0">
                <a:cs typeface="Arabic11 BT" pitchFamily="2" charset="-78"/>
              </a:rPr>
              <a:t>من </a:t>
            </a:r>
            <a:r>
              <a:rPr lang="ar-EG" sz="2400" dirty="0">
                <a:cs typeface="Arabic11 BT" pitchFamily="2" charset="-78"/>
              </a:rPr>
              <a:t>المنزل</a:t>
            </a:r>
            <a:endParaRPr lang="ar-EG" sz="2400" dirty="0" smtClean="0">
              <a:cs typeface="Arabic11 BT" pitchFamily="2" charset="-78"/>
            </a:endParaRPr>
          </a:p>
          <a:p>
            <a:pPr algn="r" rtl="1"/>
            <a:r>
              <a:rPr lang="ar-EG" sz="2400" dirty="0" smtClean="0">
                <a:cs typeface="Arabic11 BT" pitchFamily="2" charset="-78"/>
              </a:rPr>
              <a:t>الموقع له هدف أن يقدم خدمات للمرأة في منطقة الخليج العربي</a:t>
            </a:r>
          </a:p>
          <a:p>
            <a:pPr algn="r" rtl="1"/>
            <a:r>
              <a:rPr lang="ar-EG" sz="2400" dirty="0" smtClean="0">
                <a:cs typeface="Arabic11 BT" pitchFamily="2" charset="-78"/>
              </a:rPr>
              <a:t>الموقع له إتفاقيات تعاون مع مجلس الغرف السعودية وجمعية مودة </a:t>
            </a:r>
          </a:p>
          <a:p>
            <a:pPr algn="r" rtl="1"/>
            <a:r>
              <a:rPr lang="ar-EG" sz="2400" dirty="0" smtClean="0">
                <a:cs typeface="Arabic11 BT" pitchFamily="2" charset="-78"/>
              </a:rPr>
              <a:t>الموقع ظهر  في عام 2011 إصدار تجريبي بنسخة عربية وإنجليزية</a:t>
            </a:r>
            <a:endParaRPr lang="ar-EG" sz="2400" dirty="0">
              <a:cs typeface="Arabic11 BT" pitchFamily="2" charset="-78"/>
            </a:endParaRPr>
          </a:p>
        </p:txBody>
      </p:sp>
    </p:spTree>
    <p:extLst>
      <p:ext uri="{BB962C8B-B14F-4D97-AF65-F5344CB8AC3E}">
        <p14:creationId xmlns:p14="http://schemas.microsoft.com/office/powerpoint/2010/main" val="742329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EG" sz="2400" dirty="0" smtClean="0">
                <a:cs typeface="Arabic11 BT" pitchFamily="2" charset="-78"/>
              </a:rPr>
              <a:t>يرعى مجلس الغرف السعودية «الإدارة النسائية» إتفاقاً بين </a:t>
            </a:r>
            <a:r>
              <a:rPr lang="en-US" sz="2400" dirty="0" smtClean="0">
                <a:cs typeface="Arabic11 BT" pitchFamily="2" charset="-78"/>
              </a:rPr>
              <a:t>GloWork</a:t>
            </a:r>
            <a:r>
              <a:rPr lang="ar-EG" sz="2400" dirty="0" smtClean="0">
                <a:cs typeface="Arabic11 BT" pitchFamily="2" charset="-78"/>
              </a:rPr>
              <a:t> وبين شركة أكساء لتقنية المعلومات على أساسها ستوفر الشركة حلولاً </a:t>
            </a:r>
            <a:r>
              <a:rPr lang="ar-EG" sz="2400" dirty="0">
                <a:cs typeface="Arabic11 BT" pitchFamily="2" charset="-78"/>
              </a:rPr>
              <a:t>ذكية للشركات تساعدها على متابعة أعمال موظفاتها </a:t>
            </a:r>
            <a:r>
              <a:rPr lang="ar-EG" sz="2400" dirty="0" smtClean="0">
                <a:cs typeface="Arabic11 BT" pitchFamily="2" charset="-78"/>
              </a:rPr>
              <a:t>وأدائهن </a:t>
            </a:r>
            <a:r>
              <a:rPr lang="ar-EG" sz="2400" dirty="0">
                <a:cs typeface="Arabic11 BT" pitchFamily="2" charset="-78"/>
              </a:rPr>
              <a:t>آليا وعن بعد مما يخدم شريحة واسعة من النساء سواء في المدن أو حتى في القرى النائية، موفرة بذلك العديد من الخدمات والتقارير والمخرجات والتي تعكس مستوى أداء الموظفة وإنتاجيتها كما يتميز النظام بديناميكيته التقنية مما يسهل ربطه تقنيا عن طريق الانترنت مع جميع أنواع الأنظمة الخاصة بالشركات</a:t>
            </a:r>
            <a:r>
              <a:rPr lang="ar-EG" sz="2400" dirty="0" smtClean="0">
                <a:cs typeface="Arabic11 BT" pitchFamily="2" charset="-78"/>
              </a:rPr>
              <a:t>.</a:t>
            </a:r>
          </a:p>
          <a:p>
            <a:pPr marL="0" indent="0" algn="r" rtl="1">
              <a:buNone/>
            </a:pPr>
            <a:r>
              <a:rPr lang="ar-EG" sz="2000" dirty="0" smtClean="0">
                <a:solidFill>
                  <a:srgbClr val="C00000"/>
                </a:solidFill>
                <a:cs typeface="Arabic11 BT" pitchFamily="2" charset="-78"/>
              </a:rPr>
              <a:t>هذه الخاصية غير متاحة بالموقع حتى الأن</a:t>
            </a:r>
            <a:endParaRPr lang="en-US" sz="2000" dirty="0">
              <a:solidFill>
                <a:srgbClr val="C00000"/>
              </a:solidFill>
              <a:cs typeface="Arabic11 BT" pitchFamily="2" charset="-78"/>
            </a:endParaRPr>
          </a:p>
        </p:txBody>
      </p:sp>
      <p:sp>
        <p:nvSpPr>
          <p:cNvPr id="5" name="Title 1"/>
          <p:cNvSpPr>
            <a:spLocks noGrp="1"/>
          </p:cNvSpPr>
          <p:nvPr>
            <p:ph type="title"/>
          </p:nvPr>
        </p:nvSpPr>
        <p:spPr>
          <a:xfrm>
            <a:off x="540068" y="288370"/>
            <a:ext cx="9721215" cy="1200150"/>
          </a:xfrm>
        </p:spPr>
        <p:txBody>
          <a:bodyPr/>
          <a:lstStyle/>
          <a:p>
            <a:pPr algn="r" rtl="1"/>
            <a:r>
              <a:rPr lang="ar-EG" dirty="0" smtClean="0">
                <a:latin typeface="ae_Ostorah" pitchFamily="18" charset="-78"/>
                <a:cs typeface="ae_Ostorah" pitchFamily="18" charset="-78"/>
              </a:rPr>
              <a:t>موقع </a:t>
            </a:r>
            <a:r>
              <a:rPr lang="en-US" dirty="0" smtClean="0">
                <a:latin typeface="ae_Ostorah" pitchFamily="18" charset="-78"/>
                <a:cs typeface="ae_Ostorah" pitchFamily="18" charset="-78"/>
              </a:rPr>
              <a:t>GloWork</a:t>
            </a:r>
            <a:r>
              <a:rPr lang="ar-EG" dirty="0" smtClean="0">
                <a:latin typeface="ae_Ostorah" pitchFamily="18" charset="-78"/>
                <a:cs typeface="ae_Ostorah" pitchFamily="18" charset="-78"/>
              </a:rPr>
              <a:t> للتوظيف</a:t>
            </a:r>
            <a:endParaRPr lang="en-US" dirty="0">
              <a:latin typeface="ae_Ostorah" pitchFamily="18" charset="-78"/>
              <a:cs typeface="ae_Ostorah" pitchFamily="18" charset="-78"/>
            </a:endParaRPr>
          </a:p>
        </p:txBody>
      </p:sp>
      <p:pic>
        <p:nvPicPr>
          <p:cNvPr id="6" name="Picture 2" descr="Glowork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32" y="897979"/>
            <a:ext cx="1857375" cy="453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492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40068" y="288370"/>
            <a:ext cx="9721215" cy="1200150"/>
          </a:xfrm>
        </p:spPr>
        <p:txBody>
          <a:bodyPr/>
          <a:lstStyle/>
          <a:p>
            <a:pPr algn="r" rtl="1"/>
            <a:r>
              <a:rPr lang="ar-EG" dirty="0" smtClean="0">
                <a:latin typeface="ae_Ostorah" pitchFamily="18" charset="-78"/>
                <a:cs typeface="ae_Ostorah" pitchFamily="18" charset="-78"/>
              </a:rPr>
              <a:t>موقع </a:t>
            </a:r>
            <a:r>
              <a:rPr lang="en-US" dirty="0" smtClean="0">
                <a:latin typeface="ae_Ostorah" pitchFamily="18" charset="-78"/>
                <a:cs typeface="ae_Ostorah" pitchFamily="18" charset="-78"/>
              </a:rPr>
              <a:t>GloWork</a:t>
            </a:r>
            <a:r>
              <a:rPr lang="ar-EG" dirty="0" smtClean="0">
                <a:latin typeface="ae_Ostorah" pitchFamily="18" charset="-78"/>
                <a:cs typeface="ae_Ostorah" pitchFamily="18" charset="-78"/>
              </a:rPr>
              <a:t> للتوظيف</a:t>
            </a:r>
            <a:endParaRPr lang="en-US" dirty="0">
              <a:latin typeface="ae_Ostorah" pitchFamily="18" charset="-78"/>
              <a:cs typeface="ae_Ostorah" pitchFamily="18" charset="-78"/>
            </a:endParaRPr>
          </a:p>
        </p:txBody>
      </p:sp>
      <p:pic>
        <p:nvPicPr>
          <p:cNvPr id="6" name="Picture 2" descr="Glowork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32" y="897979"/>
            <a:ext cx="1857375" cy="45391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676275" y="1301592"/>
            <a:ext cx="9721215" cy="1767839"/>
          </a:xfrm>
        </p:spPr>
        <p:txBody>
          <a:bodyPr>
            <a:normAutofit/>
          </a:bodyPr>
          <a:lstStyle/>
          <a:p>
            <a:pPr marL="0" indent="0" algn="ctr" rtl="1">
              <a:buNone/>
            </a:pPr>
            <a:r>
              <a:rPr lang="ar-EG" sz="3200" dirty="0" smtClean="0">
                <a:cs typeface="Arabic11 BT" pitchFamily="2" charset="-78"/>
              </a:rPr>
              <a:t>مميزات يوفرها </a:t>
            </a:r>
            <a:r>
              <a:rPr lang="en-US" sz="3200" dirty="0" err="1" smtClean="0">
                <a:cs typeface="Arabic11 BT" pitchFamily="2" charset="-78"/>
              </a:rPr>
              <a:t>Glowork</a:t>
            </a:r>
            <a:r>
              <a:rPr lang="ar-EG" sz="3200" dirty="0" smtClean="0">
                <a:cs typeface="Arabic11 BT" pitchFamily="2" charset="-78"/>
              </a:rPr>
              <a:t>:</a:t>
            </a:r>
          </a:p>
          <a:p>
            <a:pPr marL="0" indent="0" algn="r" rtl="1">
              <a:buNone/>
            </a:pPr>
            <a:endParaRPr lang="ar-EG" sz="3200" dirty="0" smtClean="0">
              <a:cs typeface="Arabic11 BT" pitchFamily="2" charset="-78"/>
            </a:endParaRPr>
          </a:p>
          <a:p>
            <a:pPr marL="0" indent="0" algn="r" rtl="1">
              <a:buNone/>
            </a:pPr>
            <a:endParaRPr lang="ar-EG" sz="3200" dirty="0">
              <a:cs typeface="Arabic11 BT" pitchFamily="2" charset="-78"/>
            </a:endParaRPr>
          </a:p>
          <a:p>
            <a:pPr marL="0" indent="0" algn="r" rtl="1">
              <a:buNone/>
            </a:pPr>
            <a:endParaRPr lang="ar-EG" sz="3200" dirty="0">
              <a:cs typeface="Arabic11 BT" pitchFamily="2" charset="-78"/>
            </a:endParaRPr>
          </a:p>
        </p:txBody>
      </p:sp>
      <p:pic>
        <p:nvPicPr>
          <p:cNvPr id="8" name="Picture 4" descr="http://icons.iconarchive.com/icons/designcontest/ecommerce-business/256/company-building-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7860" y="1770459"/>
            <a:ext cx="1069181" cy="1069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862" y="1335869"/>
            <a:ext cx="1343025" cy="122396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5400000">
            <a:off x="3347411" y="1048377"/>
            <a:ext cx="492443" cy="1938992"/>
          </a:xfrm>
          <a:prstGeom prst="rect">
            <a:avLst/>
          </a:prstGeom>
          <a:noFill/>
        </p:spPr>
        <p:txBody>
          <a:bodyPr vert="vert270" wrap="square" rtlCol="0">
            <a:spAutoFit/>
          </a:bodyPr>
          <a:lstStyle/>
          <a:p>
            <a:pPr algn="ctr" rtl="1"/>
            <a:r>
              <a:rPr lang="ar-EG" dirty="0">
                <a:latin typeface="ae_Ostorah" pitchFamily="18" charset="-78"/>
                <a:ea typeface="+mj-ea"/>
                <a:cs typeface="ae_Ostorah" pitchFamily="18" charset="-78"/>
              </a:rPr>
              <a:t>الباحثين عن عمل</a:t>
            </a:r>
            <a:endParaRPr lang="en-US" dirty="0">
              <a:latin typeface="ae_Ostorah" pitchFamily="18" charset="-78"/>
              <a:ea typeface="+mj-ea"/>
              <a:cs typeface="ae_Ostorah" pitchFamily="18" charset="-78"/>
            </a:endParaRPr>
          </a:p>
        </p:txBody>
      </p:sp>
      <p:sp>
        <p:nvSpPr>
          <p:cNvPr id="11" name="TextBox 10"/>
          <p:cNvSpPr txBox="1"/>
          <p:nvPr/>
        </p:nvSpPr>
        <p:spPr>
          <a:xfrm rot="5400000">
            <a:off x="6873141" y="1092617"/>
            <a:ext cx="492443" cy="1938992"/>
          </a:xfrm>
          <a:prstGeom prst="rect">
            <a:avLst/>
          </a:prstGeom>
          <a:noFill/>
        </p:spPr>
        <p:txBody>
          <a:bodyPr vert="vert270" wrap="square" rtlCol="0">
            <a:spAutoFit/>
          </a:bodyPr>
          <a:lstStyle/>
          <a:p>
            <a:pPr algn="ctr" rtl="1"/>
            <a:r>
              <a:rPr lang="ar-EG" dirty="0" smtClean="0">
                <a:latin typeface="ae_Ostorah" pitchFamily="18" charset="-78"/>
                <a:ea typeface="+mj-ea"/>
                <a:cs typeface="ae_Ostorah" pitchFamily="18" charset="-78"/>
              </a:rPr>
              <a:t>أصحاب الأعمال</a:t>
            </a:r>
            <a:endParaRPr lang="en-US" dirty="0">
              <a:latin typeface="ae_Ostorah" pitchFamily="18" charset="-78"/>
              <a:ea typeface="+mj-ea"/>
              <a:cs typeface="ae_Ostorah" pitchFamily="18" charset="-78"/>
            </a:endParaRPr>
          </a:p>
        </p:txBody>
      </p:sp>
      <p:grpSp>
        <p:nvGrpSpPr>
          <p:cNvPr id="12" name="Group 11"/>
          <p:cNvGrpSpPr/>
          <p:nvPr/>
        </p:nvGrpSpPr>
        <p:grpSpPr>
          <a:xfrm>
            <a:off x="2180404" y="1846653"/>
            <a:ext cx="6192071" cy="458397"/>
            <a:chOff x="2180404" y="1846653"/>
            <a:chExt cx="6192071" cy="458397"/>
          </a:xfrm>
        </p:grpSpPr>
        <p:cxnSp>
          <p:nvCxnSpPr>
            <p:cNvPr id="13" name="Straight Connector 12"/>
            <p:cNvCxnSpPr/>
            <p:nvPr/>
          </p:nvCxnSpPr>
          <p:spPr>
            <a:xfrm>
              <a:off x="5400675" y="1846653"/>
              <a:ext cx="1" cy="436931"/>
            </a:xfrm>
            <a:prstGeom prst="line">
              <a:avLst/>
            </a:prstGeom>
          </p:spPr>
          <p:style>
            <a:lnRef idx="2">
              <a:schemeClr val="accent6"/>
            </a:lnRef>
            <a:fillRef idx="0">
              <a:schemeClr val="accent6"/>
            </a:fillRef>
            <a:effectRef idx="1">
              <a:schemeClr val="accent6"/>
            </a:effectRef>
            <a:fontRef idx="minor">
              <a:schemeClr val="tx1"/>
            </a:fontRef>
          </p:style>
        </p:cxnSp>
        <p:cxnSp>
          <p:nvCxnSpPr>
            <p:cNvPr id="14" name="Straight Arrow Connector 13"/>
            <p:cNvCxnSpPr/>
            <p:nvPr/>
          </p:nvCxnSpPr>
          <p:spPr>
            <a:xfrm flipH="1">
              <a:off x="2180404" y="2305050"/>
              <a:ext cx="6192071" cy="0"/>
            </a:xfrm>
            <a:prstGeom prst="straightConnector1">
              <a:avLst/>
            </a:prstGeom>
            <a:ln>
              <a:headEnd type="arrow" w="med" len="med"/>
              <a:tailEnd type="arrow" w="med" len="med"/>
            </a:ln>
          </p:spPr>
          <p:style>
            <a:lnRef idx="2">
              <a:schemeClr val="accent6"/>
            </a:lnRef>
            <a:fillRef idx="0">
              <a:schemeClr val="accent6"/>
            </a:fillRef>
            <a:effectRef idx="1">
              <a:schemeClr val="accent6"/>
            </a:effectRef>
            <a:fontRef idx="minor">
              <a:schemeClr val="tx1"/>
            </a:fontRef>
          </p:style>
        </p:cxnSp>
      </p:grpSp>
      <p:sp>
        <p:nvSpPr>
          <p:cNvPr id="15" name="TextBox 14"/>
          <p:cNvSpPr txBox="1"/>
          <p:nvPr/>
        </p:nvSpPr>
        <p:spPr>
          <a:xfrm>
            <a:off x="5410200" y="2897980"/>
            <a:ext cx="5400675" cy="1938992"/>
          </a:xfrm>
          <a:prstGeom prst="rect">
            <a:avLst/>
          </a:prstGeom>
          <a:noFill/>
        </p:spPr>
        <p:txBody>
          <a:bodyPr wrap="square" rtlCol="0">
            <a:spAutoFit/>
          </a:bodyPr>
          <a:lstStyle/>
          <a:p>
            <a:pPr marL="342900" indent="-342900" algn="r" rtl="1">
              <a:buFont typeface="Wingdings" pitchFamily="2" charset="2"/>
              <a:buChar char="ü"/>
            </a:pPr>
            <a:r>
              <a:rPr lang="ar-EG" dirty="0" smtClean="0">
                <a:cs typeface="Arabic11 BT" pitchFamily="2" charset="-78"/>
              </a:rPr>
              <a:t>إمكانية تصفح طلبات العمل التي ترد على الوظيفة المعلنة</a:t>
            </a:r>
          </a:p>
          <a:p>
            <a:pPr marL="342900" indent="-342900" algn="r" rtl="1">
              <a:buFont typeface="Wingdings" pitchFamily="2" charset="2"/>
              <a:buChar char="ü"/>
            </a:pPr>
            <a:r>
              <a:rPr lang="ar-EG" dirty="0" smtClean="0">
                <a:cs typeface="Arabic11 BT" pitchFamily="2" charset="-78"/>
              </a:rPr>
              <a:t>إمكانية تصفح السير الذاتية من خلال الموقع</a:t>
            </a:r>
          </a:p>
          <a:p>
            <a:pPr marL="342900" indent="-342900" algn="r" rtl="1">
              <a:buFont typeface="Wingdings" pitchFamily="2" charset="2"/>
              <a:buChar char="ü"/>
            </a:pPr>
            <a:r>
              <a:rPr lang="ar-EG" dirty="0" smtClean="0">
                <a:cs typeface="Arabic11 BT" pitchFamily="2" charset="-78"/>
              </a:rPr>
              <a:t>الإعلان على وظيفة</a:t>
            </a:r>
          </a:p>
          <a:p>
            <a:pPr marL="342900" indent="-342900" algn="r" rtl="1">
              <a:buFont typeface="Wingdings" pitchFamily="2" charset="2"/>
              <a:buChar char="ü"/>
            </a:pPr>
            <a:r>
              <a:rPr lang="ar-EG" dirty="0" smtClean="0">
                <a:cs typeface="Arabic11 BT" pitchFamily="2" charset="-78"/>
              </a:rPr>
              <a:t>إمكانية الظهور</a:t>
            </a:r>
          </a:p>
          <a:p>
            <a:pPr algn="r" rtl="1"/>
            <a:endParaRPr lang="ar-EG" dirty="0" smtClean="0">
              <a:cs typeface="Arabic11 BT" pitchFamily="2" charset="-78"/>
            </a:endParaRPr>
          </a:p>
          <a:p>
            <a:pPr algn="r" rtl="1"/>
            <a:r>
              <a:rPr lang="ar-EG" dirty="0" smtClean="0">
                <a:solidFill>
                  <a:srgbClr val="C00000"/>
                </a:solidFill>
                <a:cs typeface="Arabic11 BT" pitchFamily="2" charset="-78"/>
              </a:rPr>
              <a:t>لاحظ أن كل هذه الخدمات مدفوعة وليس مجانية</a:t>
            </a:r>
            <a:endParaRPr lang="ar-EG" dirty="0">
              <a:solidFill>
                <a:srgbClr val="C00000"/>
              </a:solidFill>
              <a:cs typeface="Arabic11 BT" pitchFamily="2" charset="-78"/>
            </a:endParaRPr>
          </a:p>
        </p:txBody>
      </p:sp>
      <p:sp>
        <p:nvSpPr>
          <p:cNvPr id="16" name="TextBox 15"/>
          <p:cNvSpPr txBox="1"/>
          <p:nvPr/>
        </p:nvSpPr>
        <p:spPr>
          <a:xfrm>
            <a:off x="-15931" y="2897980"/>
            <a:ext cx="5400675" cy="1631216"/>
          </a:xfrm>
          <a:prstGeom prst="rect">
            <a:avLst/>
          </a:prstGeom>
          <a:noFill/>
        </p:spPr>
        <p:txBody>
          <a:bodyPr wrap="square" rtlCol="0">
            <a:spAutoFit/>
          </a:bodyPr>
          <a:lstStyle/>
          <a:p>
            <a:pPr marL="342900" indent="-342900" algn="r" rtl="1">
              <a:buFont typeface="Wingdings" pitchFamily="2" charset="2"/>
              <a:buChar char="ü"/>
            </a:pPr>
            <a:r>
              <a:rPr lang="ar-EG" dirty="0" smtClean="0">
                <a:cs typeface="Arabic11 BT" pitchFamily="2" charset="-78"/>
              </a:rPr>
              <a:t>لوحة تحكم بسيطة لمتابعة طلبات التوظيف المقدم فيها</a:t>
            </a:r>
          </a:p>
          <a:p>
            <a:pPr marL="342900" indent="-342900" algn="r" rtl="1">
              <a:buFont typeface="Wingdings" pitchFamily="2" charset="2"/>
              <a:buChar char="ü"/>
            </a:pPr>
            <a:r>
              <a:rPr lang="ar-EG" dirty="0" smtClean="0">
                <a:cs typeface="Arabic11 BT" pitchFamily="2" charset="-78"/>
              </a:rPr>
              <a:t>رفع السيرة الذاتية الخاصة بالمشتركة</a:t>
            </a:r>
          </a:p>
          <a:p>
            <a:pPr marL="342900" indent="-342900" algn="r" rtl="1">
              <a:buFont typeface="Wingdings" pitchFamily="2" charset="2"/>
              <a:buChar char="ü"/>
            </a:pPr>
            <a:r>
              <a:rPr lang="ar-EG" dirty="0" smtClean="0">
                <a:cs typeface="Arabic11 BT" pitchFamily="2" charset="-78"/>
              </a:rPr>
              <a:t>خدمة إنشاء ملف شخصي للمشتركة بالموقع</a:t>
            </a:r>
          </a:p>
          <a:p>
            <a:pPr algn="r" rtl="1"/>
            <a:endParaRPr lang="ar-EG" dirty="0" smtClean="0">
              <a:cs typeface="Arabic11 BT" pitchFamily="2" charset="-78"/>
            </a:endParaRPr>
          </a:p>
          <a:p>
            <a:pPr algn="r" rtl="1"/>
            <a:r>
              <a:rPr lang="ar-EG" dirty="0" smtClean="0">
                <a:solidFill>
                  <a:srgbClr val="C00000"/>
                </a:solidFill>
                <a:cs typeface="Arabic11 BT" pitchFamily="2" charset="-78"/>
              </a:rPr>
              <a:t>خدمة السيرة الذاتية مدفوعة</a:t>
            </a:r>
            <a:endParaRPr lang="ar-EG" dirty="0">
              <a:solidFill>
                <a:srgbClr val="C00000"/>
              </a:solidFill>
              <a:cs typeface="Arabic11 BT" pitchFamily="2" charset="-78"/>
            </a:endParaRPr>
          </a:p>
        </p:txBody>
      </p:sp>
    </p:spTree>
    <p:extLst>
      <p:ext uri="{BB962C8B-B14F-4D97-AF65-F5344CB8AC3E}">
        <p14:creationId xmlns:p14="http://schemas.microsoft.com/office/powerpoint/2010/main" val="2847465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rtl="1">
              <a:buNone/>
            </a:pPr>
            <a:r>
              <a:rPr lang="ar-EG" sz="3200" dirty="0" smtClean="0">
                <a:cs typeface="Arabic11 BT" pitchFamily="2" charset="-78"/>
              </a:rPr>
              <a:t>التقييم الإلكتروني للموقع:</a:t>
            </a:r>
            <a:endParaRPr lang="ar-EG" sz="3200" dirty="0">
              <a:cs typeface="Arabic11 BT" pitchFamily="2" charset="-78"/>
            </a:endParaRPr>
          </a:p>
          <a:p>
            <a:pPr algn="r" rtl="1"/>
            <a:r>
              <a:rPr lang="ar-EG" sz="2400" dirty="0">
                <a:cs typeface="Arabic11 BT" pitchFamily="2" charset="-78"/>
              </a:rPr>
              <a:t>الموقع يظهر في أولى صفحات محركات البحث</a:t>
            </a:r>
          </a:p>
          <a:p>
            <a:pPr algn="r" rtl="1"/>
            <a:r>
              <a:rPr lang="ar-EG" sz="2400" dirty="0">
                <a:cs typeface="Arabic11 BT" pitchFamily="2" charset="-78"/>
              </a:rPr>
              <a:t>ترتيبه في أليكسا : 1,304,004</a:t>
            </a:r>
          </a:p>
          <a:p>
            <a:pPr algn="r" rtl="1"/>
            <a:r>
              <a:rPr lang="ar-EG" sz="2400" dirty="0">
                <a:cs typeface="Arabic11 BT" pitchFamily="2" charset="-78"/>
              </a:rPr>
              <a:t>ترتيبه في جوجل </a:t>
            </a:r>
            <a:r>
              <a:rPr lang="ar-EG" sz="2400" dirty="0" smtClean="0">
                <a:cs typeface="Arabic11 BT" pitchFamily="2" charset="-78"/>
              </a:rPr>
              <a:t>:10/0ليس له ترتيب</a:t>
            </a:r>
            <a:endParaRPr lang="ar-EG" sz="2400" dirty="0">
              <a:cs typeface="Arabic11 BT" pitchFamily="2" charset="-78"/>
            </a:endParaRPr>
          </a:p>
          <a:p>
            <a:pPr algn="r" rtl="1"/>
            <a:r>
              <a:rPr lang="ar-EG" sz="2400" dirty="0">
                <a:cs typeface="Arabic11 BT" pitchFamily="2" charset="-78"/>
              </a:rPr>
              <a:t>مربوط ب </a:t>
            </a:r>
            <a:r>
              <a:rPr lang="ar-EG" sz="2400" dirty="0" smtClean="0">
                <a:cs typeface="Arabic11 BT" pitchFamily="2" charset="-78"/>
              </a:rPr>
              <a:t>43موقع </a:t>
            </a:r>
            <a:r>
              <a:rPr lang="ar-EG" sz="2400" dirty="0">
                <a:cs typeface="Arabic11 BT" pitchFamily="2" charset="-78"/>
              </a:rPr>
              <a:t>أخر</a:t>
            </a:r>
          </a:p>
          <a:p>
            <a:pPr algn="r" rtl="1"/>
            <a:r>
              <a:rPr lang="ar-EG" sz="2400" dirty="0">
                <a:cs typeface="Arabic11 BT" pitchFamily="2" charset="-78"/>
              </a:rPr>
              <a:t>صفحة الفيس بوك  حوالي </a:t>
            </a:r>
            <a:r>
              <a:rPr lang="ar-EG" sz="2400" dirty="0" smtClean="0">
                <a:cs typeface="Arabic11 BT" pitchFamily="2" charset="-78"/>
              </a:rPr>
              <a:t>تسع الاّف عضو </a:t>
            </a:r>
            <a:endParaRPr lang="ar-EG" sz="2400" dirty="0">
              <a:cs typeface="Arabic11 BT" pitchFamily="2" charset="-78"/>
            </a:endParaRPr>
          </a:p>
          <a:p>
            <a:pPr algn="r" rtl="1"/>
            <a:endParaRPr lang="en-US" sz="3200" dirty="0">
              <a:cs typeface="Arabic11 BT" pitchFamily="2" charset="-78"/>
            </a:endParaRPr>
          </a:p>
        </p:txBody>
      </p:sp>
      <p:pic>
        <p:nvPicPr>
          <p:cNvPr id="3080" name="Picture 8" descr="http://www.lainnovateur.com/images/img_website_analysi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805" y="2056086"/>
            <a:ext cx="2819400" cy="2865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Title 1"/>
          <p:cNvSpPr>
            <a:spLocks noGrp="1"/>
          </p:cNvSpPr>
          <p:nvPr>
            <p:ph type="title"/>
          </p:nvPr>
        </p:nvSpPr>
        <p:spPr>
          <a:xfrm>
            <a:off x="540068" y="288370"/>
            <a:ext cx="9721215" cy="1200150"/>
          </a:xfrm>
        </p:spPr>
        <p:txBody>
          <a:bodyPr/>
          <a:lstStyle/>
          <a:p>
            <a:pPr algn="r" rtl="1"/>
            <a:r>
              <a:rPr lang="ar-EG" dirty="0" smtClean="0">
                <a:latin typeface="ae_Ostorah" pitchFamily="18" charset="-78"/>
                <a:cs typeface="ae_Ostorah" pitchFamily="18" charset="-78"/>
              </a:rPr>
              <a:t>موقع </a:t>
            </a:r>
            <a:r>
              <a:rPr lang="en-US" dirty="0" smtClean="0">
                <a:latin typeface="ae_Ostorah" pitchFamily="18" charset="-78"/>
                <a:cs typeface="ae_Ostorah" pitchFamily="18" charset="-78"/>
              </a:rPr>
              <a:t>GloWork</a:t>
            </a:r>
            <a:r>
              <a:rPr lang="ar-EG" dirty="0" smtClean="0">
                <a:latin typeface="ae_Ostorah" pitchFamily="18" charset="-78"/>
                <a:cs typeface="ae_Ostorah" pitchFamily="18" charset="-78"/>
              </a:rPr>
              <a:t> للتوظيف</a:t>
            </a:r>
            <a:endParaRPr lang="en-US" dirty="0">
              <a:latin typeface="ae_Ostorah" pitchFamily="18" charset="-78"/>
              <a:cs typeface="ae_Ostorah" pitchFamily="18" charset="-78"/>
            </a:endParaRPr>
          </a:p>
        </p:txBody>
      </p:sp>
      <p:pic>
        <p:nvPicPr>
          <p:cNvPr id="8" name="Picture 2" descr="Glowork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32" y="897979"/>
            <a:ext cx="1857375" cy="453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209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r" rtl="1">
              <a:buNone/>
            </a:pPr>
            <a:r>
              <a:rPr lang="ar-EG" sz="3200" dirty="0" smtClean="0">
                <a:cs typeface="Arabic11 BT" pitchFamily="2" charset="-78"/>
              </a:rPr>
              <a:t>الجهة الراعية للموقع :</a:t>
            </a:r>
          </a:p>
          <a:p>
            <a:pPr algn="r" rtl="1"/>
            <a:r>
              <a:rPr lang="ar-EG" sz="2400" dirty="0">
                <a:cs typeface="Arabic11 BT" pitchFamily="2" charset="-78"/>
              </a:rPr>
              <a:t>الموقع له شركة إستراتيجي شركة كي بي ام جي والعديد من الشركاء (شركة نسبيه ، شركة داتابونتي،شركة براندبز) وبعض </a:t>
            </a:r>
            <a:r>
              <a:rPr lang="ar-EG" sz="2400" dirty="0" smtClean="0">
                <a:cs typeface="Arabic11 BT" pitchFamily="2" charset="-78"/>
              </a:rPr>
              <a:t>الجامعات </a:t>
            </a:r>
            <a:r>
              <a:rPr lang="ar-EG" sz="2000" dirty="0">
                <a:solidFill>
                  <a:srgbClr val="C00000"/>
                </a:solidFill>
                <a:cs typeface="Arabic11 BT" pitchFamily="2" charset="-78"/>
              </a:rPr>
              <a:t>(جاري تحديث الموقع بها)</a:t>
            </a:r>
          </a:p>
          <a:p>
            <a:pPr marL="0" indent="0" algn="r" rtl="1">
              <a:buNone/>
            </a:pPr>
            <a:r>
              <a:rPr lang="ar-EG" sz="3200" dirty="0" smtClean="0">
                <a:cs typeface="Arabic11 BT" pitchFamily="2" charset="-78"/>
              </a:rPr>
              <a:t>ربحية الموقع:</a:t>
            </a:r>
          </a:p>
          <a:p>
            <a:pPr algn="r" rtl="1"/>
            <a:r>
              <a:rPr lang="ar-EG" sz="2400" dirty="0" smtClean="0">
                <a:cs typeface="Arabic11 BT" pitchFamily="2" charset="-78"/>
              </a:rPr>
              <a:t>الموقع يقدم خدماته بتكلفة</a:t>
            </a:r>
          </a:p>
          <a:p>
            <a:pPr lvl="1" algn="r" rtl="1"/>
            <a:r>
              <a:rPr lang="ar-EG" sz="2000" dirty="0" smtClean="0">
                <a:cs typeface="Arabic11 BT" pitchFamily="2" charset="-78"/>
              </a:rPr>
              <a:t>تكلفة إنشاء السيرة الذاتية تتراوح بين80 و160 دولار</a:t>
            </a:r>
          </a:p>
          <a:p>
            <a:pPr lvl="1" algn="r" rtl="1"/>
            <a:r>
              <a:rPr lang="ar-EG" sz="2000" dirty="0" smtClean="0">
                <a:cs typeface="Arabic11 BT" pitchFamily="2" charset="-78"/>
              </a:rPr>
              <a:t>الإعلان على وظيفة واحدة 40دولار</a:t>
            </a:r>
          </a:p>
          <a:p>
            <a:pPr lvl="1" algn="r" rtl="1"/>
            <a:r>
              <a:rPr lang="ar-EG" sz="2000" dirty="0" smtClean="0">
                <a:cs typeface="Arabic11 BT" pitchFamily="2" charset="-78"/>
              </a:rPr>
              <a:t>يقدم باقات للشركات ( الفضي 300 دولار ،الذهبي 350 دولار ،البلاتنيوم 400 دولار) الدفع شهري</a:t>
            </a:r>
          </a:p>
          <a:p>
            <a:pPr marL="514350" lvl="1" indent="0" algn="r" rtl="1">
              <a:buNone/>
            </a:pPr>
            <a:endParaRPr lang="ar-EG" sz="2000" dirty="0">
              <a:cs typeface="Arabic11 BT" pitchFamily="2" charset="-78"/>
            </a:endParaRPr>
          </a:p>
          <a:p>
            <a:pPr marL="0" indent="0" algn="r" rtl="1">
              <a:buNone/>
            </a:pPr>
            <a:r>
              <a:rPr lang="ar-EG" sz="4000" dirty="0" smtClean="0">
                <a:cs typeface="Arabic11 BT" pitchFamily="2" charset="-78"/>
              </a:rPr>
              <a:t>النطاق الجغرافي:</a:t>
            </a:r>
            <a:endParaRPr lang="ar-EG" sz="4000" dirty="0">
              <a:cs typeface="Arabic11 BT" pitchFamily="2" charset="-78"/>
            </a:endParaRPr>
          </a:p>
          <a:p>
            <a:pPr algn="r" rtl="1"/>
            <a:r>
              <a:rPr lang="ar-EG" sz="2400" dirty="0" smtClean="0">
                <a:cs typeface="Arabic11 BT" pitchFamily="2" charset="-78"/>
              </a:rPr>
              <a:t>الموقع يقدم وظائف في كافة مدن المملكة ومن المتوقع توسعه في المستقبل ليشمل </a:t>
            </a:r>
            <a:endParaRPr lang="ar-EG" sz="1600" dirty="0">
              <a:cs typeface="Arabic11 BT" pitchFamily="2" charset="-78"/>
            </a:endParaRPr>
          </a:p>
          <a:p>
            <a:pPr marL="0" indent="0" algn="r" rtl="1">
              <a:buNone/>
            </a:pPr>
            <a:endParaRPr lang="ar-EG" sz="3200" dirty="0">
              <a:cs typeface="Arabic11 BT" pitchFamily="2" charset="-78"/>
            </a:endParaRPr>
          </a:p>
          <a:p>
            <a:pPr algn="r" rtl="1"/>
            <a:endParaRPr lang="ar-EG" sz="2400" dirty="0">
              <a:cs typeface="Arabic11 BT" pitchFamily="2" charset="-78"/>
            </a:endParaRPr>
          </a:p>
          <a:p>
            <a:pPr algn="r" rtl="1"/>
            <a:endParaRPr lang="en-US" dirty="0">
              <a:cs typeface="Arabic11 BT" pitchFamily="2" charset="-78"/>
            </a:endParaRPr>
          </a:p>
        </p:txBody>
      </p:sp>
      <p:sp>
        <p:nvSpPr>
          <p:cNvPr id="7" name="Title 1"/>
          <p:cNvSpPr>
            <a:spLocks noGrp="1"/>
          </p:cNvSpPr>
          <p:nvPr>
            <p:ph type="title"/>
          </p:nvPr>
        </p:nvSpPr>
        <p:spPr>
          <a:xfrm>
            <a:off x="540068" y="288370"/>
            <a:ext cx="9721215" cy="1200150"/>
          </a:xfrm>
        </p:spPr>
        <p:txBody>
          <a:bodyPr/>
          <a:lstStyle/>
          <a:p>
            <a:pPr algn="r" rtl="1"/>
            <a:r>
              <a:rPr lang="ar-EG" dirty="0" smtClean="0">
                <a:latin typeface="ae_Ostorah" pitchFamily="18" charset="-78"/>
                <a:cs typeface="ae_Ostorah" pitchFamily="18" charset="-78"/>
              </a:rPr>
              <a:t>موقع </a:t>
            </a:r>
            <a:r>
              <a:rPr lang="en-US" dirty="0" smtClean="0">
                <a:latin typeface="ae_Ostorah" pitchFamily="18" charset="-78"/>
                <a:cs typeface="ae_Ostorah" pitchFamily="18" charset="-78"/>
              </a:rPr>
              <a:t>GloWork</a:t>
            </a:r>
            <a:r>
              <a:rPr lang="ar-EG" dirty="0" smtClean="0">
                <a:latin typeface="ae_Ostorah" pitchFamily="18" charset="-78"/>
                <a:cs typeface="ae_Ostorah" pitchFamily="18" charset="-78"/>
              </a:rPr>
              <a:t> للتوظيف</a:t>
            </a:r>
            <a:endParaRPr lang="en-US" dirty="0">
              <a:latin typeface="ae_Ostorah" pitchFamily="18" charset="-78"/>
              <a:cs typeface="ae_Ostorah" pitchFamily="18" charset="-78"/>
            </a:endParaRPr>
          </a:p>
        </p:txBody>
      </p:sp>
      <p:pic>
        <p:nvPicPr>
          <p:cNvPr id="8" name="Picture 2" descr="Glowork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32" y="897979"/>
            <a:ext cx="1857375" cy="453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231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dirty="0" smtClean="0">
                <a:latin typeface="ae_Ostorah" pitchFamily="18" charset="-78"/>
                <a:cs typeface="ae_Ostorah" pitchFamily="18" charset="-78"/>
              </a:rPr>
              <a:t>موقع سيكرز اّي للتوظيف</a:t>
            </a:r>
            <a:endParaRPr lang="en-US" dirty="0">
              <a:latin typeface="ae_Ostorah" pitchFamily="18" charset="-78"/>
              <a:cs typeface="ae_Ostorah" pitchFamily="18" charset="-78"/>
            </a:endParaRPr>
          </a:p>
        </p:txBody>
      </p:sp>
      <p:sp>
        <p:nvSpPr>
          <p:cNvPr id="5" name="Content Placeholder 2"/>
          <p:cNvSpPr txBox="1">
            <a:spLocks/>
          </p:cNvSpPr>
          <p:nvPr/>
        </p:nvSpPr>
        <p:spPr>
          <a:xfrm>
            <a:off x="692468" y="1832611"/>
            <a:ext cx="9721215" cy="4752261"/>
          </a:xfrm>
          <a:prstGeom prst="rect">
            <a:avLst/>
          </a:prstGeom>
        </p:spPr>
        <p:txBody>
          <a:bodyPr vert="horz" lIns="102870" tIns="51435" rIns="102870" bIns="51435" rtlCol="0">
            <a:noAutofit/>
          </a:bodyPr>
          <a:lstStyle>
            <a:lvl1pPr marL="385763" indent="-385763" algn="l" defTabSz="10287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35819" indent="-321469" algn="l" defTabSz="10287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85875" indent="-257175" algn="l" defTabSz="102870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002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145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gn="r" rtl="1">
              <a:buNone/>
            </a:pPr>
            <a:r>
              <a:rPr lang="ar-EG" sz="2800" dirty="0" smtClean="0">
                <a:cs typeface="Arabic11 BT" pitchFamily="2" charset="-78"/>
              </a:rPr>
              <a:t>ماهو موقع </a:t>
            </a:r>
            <a:r>
              <a:rPr lang="en-US" sz="2800" dirty="0" err="1">
                <a:cs typeface="Arabic11 BT" pitchFamily="2" charset="-78"/>
              </a:rPr>
              <a:t>seekersi</a:t>
            </a:r>
            <a:r>
              <a:rPr lang="ar-EG" sz="2800" dirty="0" smtClean="0">
                <a:cs typeface="Arabic11 BT" pitchFamily="2" charset="-78"/>
              </a:rPr>
              <a:t>:</a:t>
            </a:r>
          </a:p>
          <a:p>
            <a:pPr algn="r" rtl="1"/>
            <a:r>
              <a:rPr lang="ar-EG" sz="2400" dirty="0" smtClean="0">
                <a:cs typeface="Arabic11 BT" pitchFamily="2" charset="-78"/>
              </a:rPr>
              <a:t>موقع توظيفي عادي باللغة العربية والإنجليزية </a:t>
            </a:r>
          </a:p>
          <a:p>
            <a:pPr algn="r" rtl="1"/>
            <a:r>
              <a:rPr lang="ar-EG" sz="2400" dirty="0" smtClean="0">
                <a:cs typeface="Arabic11 BT" pitchFamily="2" charset="-78"/>
              </a:rPr>
              <a:t>يوفر خدمة البحث عن الوظائف والإعلان عن الوظائف الشاغرة لدى الشركات</a:t>
            </a:r>
          </a:p>
          <a:p>
            <a:pPr algn="r" rtl="1"/>
            <a:r>
              <a:rPr lang="ar-EG" sz="2400" dirty="0" smtClean="0">
                <a:cs typeface="Arabic11 BT" pitchFamily="2" charset="-78"/>
              </a:rPr>
              <a:t>الموقع يربح من خلال الإعلانات التي ترد الموقع</a:t>
            </a:r>
            <a:endParaRPr lang="ar-EG" sz="2400" dirty="0">
              <a:cs typeface="Arabic11 BT" pitchFamily="2" charset="-78"/>
            </a:endParaRPr>
          </a:p>
          <a:p>
            <a:pPr algn="r" rtl="1"/>
            <a:r>
              <a:rPr lang="ar-EG" sz="2400" dirty="0" smtClean="0">
                <a:cs typeface="Arabic11 BT" pitchFamily="2" charset="-78"/>
              </a:rPr>
              <a:t>الموقع </a:t>
            </a:r>
            <a:r>
              <a:rPr lang="ar-EG" sz="2400" dirty="0">
                <a:cs typeface="Arabic11 BT" pitchFamily="2" charset="-78"/>
              </a:rPr>
              <a:t>يتيح الوظائف سواء كانت دوام كامل أو جزئي أو </a:t>
            </a:r>
            <a:r>
              <a:rPr lang="ar-EG" sz="2400" dirty="0" smtClean="0">
                <a:cs typeface="Arabic11 BT" pitchFamily="2" charset="-78"/>
              </a:rPr>
              <a:t>من </a:t>
            </a:r>
            <a:r>
              <a:rPr lang="ar-EG" sz="2400" dirty="0">
                <a:cs typeface="Arabic11 BT" pitchFamily="2" charset="-78"/>
              </a:rPr>
              <a:t>المنزل</a:t>
            </a:r>
            <a:endParaRPr lang="ar-EG" sz="2400" dirty="0" smtClean="0">
              <a:cs typeface="Arabic11 BT" pitchFamily="2" charset="-78"/>
            </a:endParaRPr>
          </a:p>
          <a:p>
            <a:pPr algn="r" rtl="1"/>
            <a:r>
              <a:rPr lang="ar-EG" sz="2400" dirty="0" smtClean="0">
                <a:cs typeface="Arabic11 BT" pitchFamily="2" charset="-78"/>
              </a:rPr>
              <a:t>الموقع له هدف أن يقدم خدمات للمرأة في منطقة الخليج العربي</a:t>
            </a:r>
          </a:p>
          <a:p>
            <a:pPr algn="r" rtl="1"/>
            <a:r>
              <a:rPr lang="ar-EG" sz="2400" dirty="0" smtClean="0">
                <a:cs typeface="Arabic11 BT" pitchFamily="2" charset="-78"/>
              </a:rPr>
              <a:t>الموقع له إتفاقيات تعاون مع مجلس الغرف السعودية وجمعية مودة </a:t>
            </a:r>
          </a:p>
          <a:p>
            <a:pPr algn="r" rtl="1"/>
            <a:r>
              <a:rPr lang="ar-EG" sz="2400" dirty="0" smtClean="0">
                <a:cs typeface="Arabic11 BT" pitchFamily="2" charset="-78"/>
              </a:rPr>
              <a:t>الموقع ظهر  في عام 2011 إصدار تجريبي بنسخة عربية وإنجليزية</a:t>
            </a:r>
            <a:endParaRPr lang="ar-EG" sz="2400" dirty="0">
              <a:cs typeface="Arabic11 BT" pitchFamily="2" charset="-78"/>
            </a:endParaRPr>
          </a:p>
        </p:txBody>
      </p:sp>
      <p:pic>
        <p:nvPicPr>
          <p:cNvPr id="11266" name="Picture 2" descr="http://www.seekersi.com/App_Themes/default_ar/images/hdr.jpg"/>
          <p:cNvPicPr>
            <a:picLocks noChangeAspect="1" noChangeArrowheads="1"/>
          </p:cNvPicPr>
          <p:nvPr/>
        </p:nvPicPr>
        <p:blipFill rotWithShape="1">
          <a:blip r:embed="rId2">
            <a:extLst>
              <a:ext uri="{28A0092B-C50C-407E-A947-70E740481C1C}">
                <a14:useLocalDpi xmlns:a14="http://schemas.microsoft.com/office/drawing/2010/main" val="0"/>
              </a:ext>
            </a:extLst>
          </a:blip>
          <a:srcRect l="5277" t="21990" r="50000" b="31132"/>
          <a:stretch/>
        </p:blipFill>
        <p:spPr bwMode="auto">
          <a:xfrm>
            <a:off x="267357" y="646727"/>
            <a:ext cx="2074544" cy="942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34448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rtl="1">
              <a:buNone/>
            </a:pPr>
            <a:r>
              <a:rPr lang="ar-EG" sz="3200" dirty="0" smtClean="0">
                <a:cs typeface="Arabic11 BT" pitchFamily="2" charset="-78"/>
              </a:rPr>
              <a:t>التقييم الإلكتروني للموقع:</a:t>
            </a:r>
            <a:endParaRPr lang="ar-EG" sz="3200" dirty="0">
              <a:cs typeface="Arabic11 BT" pitchFamily="2" charset="-78"/>
            </a:endParaRPr>
          </a:p>
          <a:p>
            <a:pPr algn="r" rtl="1"/>
            <a:r>
              <a:rPr lang="ar-EG" sz="2400" dirty="0">
                <a:cs typeface="Arabic11 BT" pitchFamily="2" charset="-78"/>
              </a:rPr>
              <a:t>الموقع يظهر في أولى صفحات محركات البحث</a:t>
            </a:r>
          </a:p>
          <a:p>
            <a:pPr algn="r" rtl="1"/>
            <a:r>
              <a:rPr lang="ar-EG" sz="2400" dirty="0">
                <a:cs typeface="Arabic11 BT" pitchFamily="2" charset="-78"/>
              </a:rPr>
              <a:t>ترتيبه في أليكسا : 2,773,975</a:t>
            </a:r>
          </a:p>
          <a:p>
            <a:pPr algn="r" rtl="1"/>
            <a:r>
              <a:rPr lang="ar-EG" sz="2400" dirty="0">
                <a:cs typeface="Arabic11 BT" pitchFamily="2" charset="-78"/>
              </a:rPr>
              <a:t>ترتيبه في جوجل </a:t>
            </a:r>
            <a:r>
              <a:rPr lang="ar-EG" sz="2400" dirty="0" smtClean="0">
                <a:cs typeface="Arabic11 BT" pitchFamily="2" charset="-78"/>
              </a:rPr>
              <a:t>:10/0ليس له ترتيب</a:t>
            </a:r>
            <a:endParaRPr lang="ar-EG" sz="2400" dirty="0">
              <a:cs typeface="Arabic11 BT" pitchFamily="2" charset="-78"/>
            </a:endParaRPr>
          </a:p>
          <a:p>
            <a:pPr algn="r" rtl="1"/>
            <a:r>
              <a:rPr lang="ar-EG" sz="2400" dirty="0">
                <a:cs typeface="Arabic11 BT" pitchFamily="2" charset="-78"/>
              </a:rPr>
              <a:t>مربوط ب </a:t>
            </a:r>
            <a:r>
              <a:rPr lang="ar-EG" sz="2400" dirty="0" smtClean="0">
                <a:cs typeface="Arabic11 BT" pitchFamily="2" charset="-78"/>
              </a:rPr>
              <a:t>80موقع </a:t>
            </a:r>
            <a:r>
              <a:rPr lang="ar-EG" sz="2400" dirty="0">
                <a:cs typeface="Arabic11 BT" pitchFamily="2" charset="-78"/>
              </a:rPr>
              <a:t>أخر</a:t>
            </a:r>
          </a:p>
          <a:p>
            <a:pPr algn="r" rtl="1"/>
            <a:r>
              <a:rPr lang="ar-EG" sz="2400" dirty="0" smtClean="0">
                <a:cs typeface="Arabic11 BT" pitchFamily="2" charset="-78"/>
              </a:rPr>
              <a:t>الموقع ضعيف وتصمميه بسيط</a:t>
            </a:r>
            <a:endParaRPr lang="ar-EG" sz="2400" dirty="0">
              <a:cs typeface="Arabic11 BT" pitchFamily="2" charset="-78"/>
            </a:endParaRPr>
          </a:p>
          <a:p>
            <a:pPr algn="r" rtl="1"/>
            <a:endParaRPr lang="en-US" sz="3200" dirty="0">
              <a:cs typeface="Arabic11 BT" pitchFamily="2" charset="-78"/>
            </a:endParaRPr>
          </a:p>
        </p:txBody>
      </p:sp>
      <p:pic>
        <p:nvPicPr>
          <p:cNvPr id="3080" name="Picture 8" descr="http://www.lainnovateur.com/images/img_website_analysi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805" y="2056086"/>
            <a:ext cx="2819400" cy="2865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 name="Title 1"/>
          <p:cNvSpPr>
            <a:spLocks noGrp="1"/>
          </p:cNvSpPr>
          <p:nvPr>
            <p:ph type="title"/>
          </p:nvPr>
        </p:nvSpPr>
        <p:spPr>
          <a:xfrm>
            <a:off x="540068" y="288370"/>
            <a:ext cx="9721215" cy="1200150"/>
          </a:xfrm>
        </p:spPr>
        <p:txBody>
          <a:bodyPr/>
          <a:lstStyle/>
          <a:p>
            <a:pPr algn="r" rtl="1"/>
            <a:r>
              <a:rPr lang="ar-EG" dirty="0" smtClean="0">
                <a:latin typeface="ae_Ostorah" pitchFamily="18" charset="-78"/>
                <a:cs typeface="ae_Ostorah" pitchFamily="18" charset="-78"/>
              </a:rPr>
              <a:t>موقع سيكرز اّي للتوظيف</a:t>
            </a:r>
            <a:endParaRPr lang="en-US" dirty="0">
              <a:latin typeface="ae_Ostorah" pitchFamily="18" charset="-78"/>
              <a:cs typeface="ae_Ostorah" pitchFamily="18" charset="-78"/>
            </a:endParaRPr>
          </a:p>
        </p:txBody>
      </p:sp>
      <p:pic>
        <p:nvPicPr>
          <p:cNvPr id="10" name="Picture 2" descr="http://www.seekersi.com/App_Themes/default_ar/images/hdr.jpg"/>
          <p:cNvPicPr>
            <a:picLocks noChangeAspect="1" noChangeArrowheads="1"/>
          </p:cNvPicPr>
          <p:nvPr/>
        </p:nvPicPr>
        <p:blipFill rotWithShape="1">
          <a:blip r:embed="rId3">
            <a:extLst>
              <a:ext uri="{28A0092B-C50C-407E-A947-70E740481C1C}">
                <a14:useLocalDpi xmlns:a14="http://schemas.microsoft.com/office/drawing/2010/main" val="0"/>
              </a:ext>
            </a:extLst>
          </a:blip>
          <a:srcRect l="5277" t="21990" r="50000" b="31132"/>
          <a:stretch/>
        </p:blipFill>
        <p:spPr bwMode="auto">
          <a:xfrm>
            <a:off x="267357" y="646727"/>
            <a:ext cx="2074544" cy="942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18291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92468" y="1832611"/>
            <a:ext cx="9721215" cy="4752261"/>
          </a:xfrm>
          <a:prstGeom prst="rect">
            <a:avLst/>
          </a:prstGeom>
        </p:spPr>
        <p:txBody>
          <a:bodyPr vert="horz" lIns="102870" tIns="51435" rIns="102870" bIns="51435" rtlCol="0">
            <a:noAutofit/>
          </a:bodyPr>
          <a:lstStyle>
            <a:lvl1pPr marL="385763" indent="-385763" algn="l" defTabSz="10287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35819" indent="-321469" algn="l" defTabSz="10287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85875" indent="-257175" algn="l" defTabSz="102870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002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145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gn="r" rtl="1">
              <a:buNone/>
            </a:pPr>
            <a:r>
              <a:rPr lang="ar-EG" sz="2800" dirty="0">
                <a:cs typeface="Arabic11 BT" pitchFamily="2" charset="-78"/>
              </a:rPr>
              <a:t>ماهو مركز التأهيل والتوظيف السعودي:</a:t>
            </a:r>
            <a:endParaRPr lang="ar-EG" sz="2800" dirty="0" smtClean="0">
              <a:cs typeface="Arabic11 BT" pitchFamily="2" charset="-78"/>
            </a:endParaRPr>
          </a:p>
          <a:p>
            <a:pPr algn="r" rtl="1"/>
            <a:r>
              <a:rPr lang="ar-EG" sz="2400" dirty="0" smtClean="0">
                <a:cs typeface="Arabic11 BT" pitchFamily="2" charset="-78"/>
              </a:rPr>
              <a:t>هو موقع توظيفي يقدم خدمة التوظيف للباحثين عن الوظائف فضلاً عن توفير الكوادر لأصحاب الاعمال</a:t>
            </a:r>
          </a:p>
          <a:p>
            <a:pPr algn="r" rtl="1"/>
            <a:r>
              <a:rPr lang="ar-EG" sz="2400" dirty="0" smtClean="0">
                <a:cs typeface="Arabic11 BT" pitchFamily="2" charset="-78"/>
              </a:rPr>
              <a:t>الموقع يوفر دورات تدريبية</a:t>
            </a:r>
          </a:p>
          <a:p>
            <a:pPr algn="r" rtl="1"/>
            <a:r>
              <a:rPr lang="ar-EG" sz="2400" dirty="0" smtClean="0">
                <a:cs typeface="Arabic11 BT" pitchFamily="2" charset="-78"/>
              </a:rPr>
              <a:t>الموقع ظهر  في عام 2011 بنسخة عربية وإنجليزية</a:t>
            </a:r>
          </a:p>
          <a:p>
            <a:pPr algn="r" rtl="1"/>
            <a:r>
              <a:rPr lang="ar-EG" sz="2400" dirty="0" smtClean="0">
                <a:cs typeface="Arabic11 BT" pitchFamily="2" charset="-78"/>
              </a:rPr>
              <a:t>عدد زائري الموقع 84 ألف زائر </a:t>
            </a:r>
            <a:endParaRPr lang="ar-EG" sz="2400" dirty="0">
              <a:cs typeface="Arabic11 BT" pitchFamily="2" charset="-78"/>
            </a:endParaRPr>
          </a:p>
        </p:txBody>
      </p:sp>
      <p:sp>
        <p:nvSpPr>
          <p:cNvPr id="6" name="Title 1"/>
          <p:cNvSpPr>
            <a:spLocks noGrp="1"/>
          </p:cNvSpPr>
          <p:nvPr>
            <p:ph type="title"/>
          </p:nvPr>
        </p:nvSpPr>
        <p:spPr>
          <a:xfrm>
            <a:off x="540068" y="288370"/>
            <a:ext cx="9721215" cy="1200150"/>
          </a:xfrm>
        </p:spPr>
        <p:txBody>
          <a:bodyPr/>
          <a:lstStyle/>
          <a:p>
            <a:pPr algn="r" rtl="1"/>
            <a:r>
              <a:rPr lang="ar-EG" dirty="0">
                <a:latin typeface="ae_Ostorah" pitchFamily="18" charset="-78"/>
                <a:cs typeface="ae_Ostorah" pitchFamily="18" charset="-78"/>
              </a:rPr>
              <a:t>مركز التأهيل والتوظيف السعودي</a:t>
            </a:r>
          </a:p>
        </p:txBody>
      </p:sp>
      <p:pic>
        <p:nvPicPr>
          <p:cNvPr id="7" name="Picture 2" descr="https://fbcdn-sphotos-g-a.akamaihd.net/hphotos-ak-ash4/303232_186414291443859_326357278_n.jpg"/>
          <p:cNvPicPr>
            <a:picLocks noChangeAspect="1" noChangeArrowheads="1"/>
          </p:cNvPicPr>
          <p:nvPr/>
        </p:nvPicPr>
        <p:blipFill rotWithShape="1">
          <a:blip r:embed="rId2">
            <a:extLst>
              <a:ext uri="{28A0092B-C50C-407E-A947-70E740481C1C}">
                <a14:useLocalDpi xmlns:a14="http://schemas.microsoft.com/office/drawing/2010/main" val="0"/>
              </a:ext>
            </a:extLst>
          </a:blip>
          <a:srcRect b="36012"/>
          <a:stretch/>
        </p:blipFill>
        <p:spPr bwMode="auto">
          <a:xfrm>
            <a:off x="87467" y="1210200"/>
            <a:ext cx="1350808" cy="10948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587538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807410" y="1499885"/>
            <a:ext cx="9721215" cy="1767839"/>
          </a:xfrm>
        </p:spPr>
        <p:txBody>
          <a:bodyPr>
            <a:normAutofit/>
          </a:bodyPr>
          <a:lstStyle/>
          <a:p>
            <a:pPr marL="0" indent="0" algn="ctr" rtl="1">
              <a:buNone/>
            </a:pPr>
            <a:r>
              <a:rPr lang="ar-EG" sz="3200" dirty="0" smtClean="0">
                <a:cs typeface="Arabic11 BT" pitchFamily="2" charset="-78"/>
              </a:rPr>
              <a:t>مميزات يوفرها </a:t>
            </a:r>
            <a:r>
              <a:rPr lang="en-US" sz="3200" dirty="0" err="1">
                <a:cs typeface="Arabic11 BT" pitchFamily="2" charset="-78"/>
              </a:rPr>
              <a:t>sare</a:t>
            </a:r>
            <a:r>
              <a:rPr lang="en-US" sz="3200" dirty="0">
                <a:cs typeface="Arabic11 BT" pitchFamily="2" charset="-78"/>
              </a:rPr>
              <a:t>-center</a:t>
            </a:r>
            <a:r>
              <a:rPr lang="ar-EG" sz="3200" dirty="0" smtClean="0">
                <a:cs typeface="Arabic11 BT" pitchFamily="2" charset="-78"/>
              </a:rPr>
              <a:t>:</a:t>
            </a:r>
          </a:p>
          <a:p>
            <a:pPr marL="0" indent="0" algn="r" rtl="1">
              <a:buNone/>
            </a:pPr>
            <a:endParaRPr lang="ar-EG" sz="3200" dirty="0" smtClean="0">
              <a:cs typeface="Arabic11 BT" pitchFamily="2" charset="-78"/>
            </a:endParaRPr>
          </a:p>
          <a:p>
            <a:pPr marL="0" indent="0" algn="r" rtl="1">
              <a:buNone/>
            </a:pPr>
            <a:endParaRPr lang="ar-EG" sz="3200" dirty="0">
              <a:cs typeface="Arabic11 BT" pitchFamily="2" charset="-78"/>
            </a:endParaRPr>
          </a:p>
          <a:p>
            <a:pPr marL="0" indent="0" algn="r" rtl="1">
              <a:buNone/>
            </a:pPr>
            <a:endParaRPr lang="ar-EG" sz="3200" dirty="0">
              <a:cs typeface="Arabic11 BT" pitchFamily="2" charset="-78"/>
            </a:endParaRPr>
          </a:p>
        </p:txBody>
      </p:sp>
      <p:pic>
        <p:nvPicPr>
          <p:cNvPr id="8" name="Picture 4" descr="http://icons.iconarchive.com/icons/designcontest/ecommerce-business/256/company-building-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3756" y="2807590"/>
            <a:ext cx="1069181" cy="1069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758" y="2373000"/>
            <a:ext cx="1343025" cy="122396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5400000">
            <a:off x="3343307" y="2085508"/>
            <a:ext cx="492443" cy="1938992"/>
          </a:xfrm>
          <a:prstGeom prst="rect">
            <a:avLst/>
          </a:prstGeom>
          <a:noFill/>
        </p:spPr>
        <p:txBody>
          <a:bodyPr vert="vert270" wrap="square" rtlCol="0">
            <a:spAutoFit/>
          </a:bodyPr>
          <a:lstStyle/>
          <a:p>
            <a:pPr algn="ctr" rtl="1"/>
            <a:r>
              <a:rPr lang="ar-EG" dirty="0">
                <a:latin typeface="ae_Ostorah" pitchFamily="18" charset="-78"/>
                <a:ea typeface="+mj-ea"/>
                <a:cs typeface="ae_Ostorah" pitchFamily="18" charset="-78"/>
              </a:rPr>
              <a:t>الباحثين عن عمل</a:t>
            </a:r>
            <a:endParaRPr lang="en-US" dirty="0">
              <a:latin typeface="ae_Ostorah" pitchFamily="18" charset="-78"/>
              <a:ea typeface="+mj-ea"/>
              <a:cs typeface="ae_Ostorah" pitchFamily="18" charset="-78"/>
            </a:endParaRPr>
          </a:p>
        </p:txBody>
      </p:sp>
      <p:sp>
        <p:nvSpPr>
          <p:cNvPr id="11" name="TextBox 10"/>
          <p:cNvSpPr txBox="1"/>
          <p:nvPr/>
        </p:nvSpPr>
        <p:spPr>
          <a:xfrm rot="5400000">
            <a:off x="6869037" y="2129748"/>
            <a:ext cx="492443" cy="1938992"/>
          </a:xfrm>
          <a:prstGeom prst="rect">
            <a:avLst/>
          </a:prstGeom>
          <a:noFill/>
        </p:spPr>
        <p:txBody>
          <a:bodyPr vert="vert270" wrap="square" rtlCol="0">
            <a:spAutoFit/>
          </a:bodyPr>
          <a:lstStyle/>
          <a:p>
            <a:pPr algn="ctr" rtl="1"/>
            <a:r>
              <a:rPr lang="ar-EG" dirty="0" smtClean="0">
                <a:latin typeface="ae_Ostorah" pitchFamily="18" charset="-78"/>
                <a:ea typeface="+mj-ea"/>
                <a:cs typeface="ae_Ostorah" pitchFamily="18" charset="-78"/>
              </a:rPr>
              <a:t>أصحاب الأعمال</a:t>
            </a:r>
            <a:endParaRPr lang="en-US" dirty="0">
              <a:latin typeface="ae_Ostorah" pitchFamily="18" charset="-78"/>
              <a:ea typeface="+mj-ea"/>
              <a:cs typeface="ae_Ostorah" pitchFamily="18" charset="-78"/>
            </a:endParaRPr>
          </a:p>
        </p:txBody>
      </p:sp>
      <p:grpSp>
        <p:nvGrpSpPr>
          <p:cNvPr id="12" name="Group 11"/>
          <p:cNvGrpSpPr/>
          <p:nvPr/>
        </p:nvGrpSpPr>
        <p:grpSpPr>
          <a:xfrm>
            <a:off x="2176300" y="2000250"/>
            <a:ext cx="6192071" cy="1341931"/>
            <a:chOff x="2180404" y="1846653"/>
            <a:chExt cx="6192071" cy="458397"/>
          </a:xfrm>
        </p:grpSpPr>
        <p:cxnSp>
          <p:nvCxnSpPr>
            <p:cNvPr id="13" name="Straight Connector 12"/>
            <p:cNvCxnSpPr/>
            <p:nvPr/>
          </p:nvCxnSpPr>
          <p:spPr>
            <a:xfrm>
              <a:off x="5400675" y="1846653"/>
              <a:ext cx="1" cy="436931"/>
            </a:xfrm>
            <a:prstGeom prst="line">
              <a:avLst/>
            </a:prstGeom>
          </p:spPr>
          <p:style>
            <a:lnRef idx="2">
              <a:schemeClr val="accent6"/>
            </a:lnRef>
            <a:fillRef idx="0">
              <a:schemeClr val="accent6"/>
            </a:fillRef>
            <a:effectRef idx="1">
              <a:schemeClr val="accent6"/>
            </a:effectRef>
            <a:fontRef idx="minor">
              <a:schemeClr val="tx1"/>
            </a:fontRef>
          </p:style>
        </p:cxnSp>
        <p:cxnSp>
          <p:nvCxnSpPr>
            <p:cNvPr id="14" name="Straight Arrow Connector 13"/>
            <p:cNvCxnSpPr/>
            <p:nvPr/>
          </p:nvCxnSpPr>
          <p:spPr>
            <a:xfrm flipH="1">
              <a:off x="2180404" y="2305050"/>
              <a:ext cx="6192071" cy="0"/>
            </a:xfrm>
            <a:prstGeom prst="straightConnector1">
              <a:avLst/>
            </a:prstGeom>
            <a:ln>
              <a:headEnd type="arrow" w="med" len="med"/>
              <a:tailEnd type="arrow" w="med" len="med"/>
            </a:ln>
          </p:spPr>
          <p:style>
            <a:lnRef idx="2">
              <a:schemeClr val="accent6"/>
            </a:lnRef>
            <a:fillRef idx="0">
              <a:schemeClr val="accent6"/>
            </a:fillRef>
            <a:effectRef idx="1">
              <a:schemeClr val="accent6"/>
            </a:effectRef>
            <a:fontRef idx="minor">
              <a:schemeClr val="tx1"/>
            </a:fontRef>
          </p:style>
        </p:cxnSp>
      </p:grpSp>
      <p:sp>
        <p:nvSpPr>
          <p:cNvPr id="15" name="TextBox 14"/>
          <p:cNvSpPr txBox="1"/>
          <p:nvPr/>
        </p:nvSpPr>
        <p:spPr>
          <a:xfrm>
            <a:off x="5406096" y="3935111"/>
            <a:ext cx="5400675" cy="1631216"/>
          </a:xfrm>
          <a:prstGeom prst="rect">
            <a:avLst/>
          </a:prstGeom>
          <a:noFill/>
        </p:spPr>
        <p:txBody>
          <a:bodyPr wrap="square" rtlCol="0">
            <a:spAutoFit/>
          </a:bodyPr>
          <a:lstStyle/>
          <a:p>
            <a:pPr marL="342900" indent="-342900" algn="r" rtl="1">
              <a:buFont typeface="Wingdings" pitchFamily="2" charset="2"/>
              <a:buChar char="ü"/>
            </a:pPr>
            <a:r>
              <a:rPr lang="ar-EG" dirty="0" smtClean="0">
                <a:cs typeface="Arabic11 BT" pitchFamily="2" charset="-78"/>
              </a:rPr>
              <a:t>إمكانية تعديل ملف صاحب العمل الشخصي</a:t>
            </a:r>
          </a:p>
          <a:p>
            <a:pPr marL="342900" indent="-342900" algn="r" rtl="1">
              <a:buFont typeface="Wingdings" pitchFamily="2" charset="2"/>
              <a:buChar char="ü"/>
            </a:pPr>
            <a:r>
              <a:rPr lang="ar-EG" dirty="0" smtClean="0">
                <a:cs typeface="Arabic11 BT" pitchFamily="2" charset="-78"/>
              </a:rPr>
              <a:t>إمكانية تصفح طلبات العمل التي ترد على الوظيفة المعلنة</a:t>
            </a:r>
          </a:p>
          <a:p>
            <a:pPr marL="342900" indent="-342900" algn="r" rtl="1">
              <a:buFont typeface="Wingdings" pitchFamily="2" charset="2"/>
              <a:buChar char="ü"/>
            </a:pPr>
            <a:r>
              <a:rPr lang="ar-EG" dirty="0" smtClean="0">
                <a:cs typeface="Arabic11 BT" pitchFamily="2" charset="-78"/>
              </a:rPr>
              <a:t>إمكانية البحث عن موظف</a:t>
            </a:r>
          </a:p>
          <a:p>
            <a:pPr marL="342900" indent="-342900" algn="r" rtl="1">
              <a:buFont typeface="Wingdings" pitchFamily="2" charset="2"/>
              <a:buChar char="ü"/>
            </a:pPr>
            <a:r>
              <a:rPr lang="ar-EG" dirty="0" smtClean="0">
                <a:cs typeface="Arabic11 BT" pitchFamily="2" charset="-78"/>
              </a:rPr>
              <a:t>إمكانية الإعلان عن وظيفة</a:t>
            </a:r>
          </a:p>
          <a:p>
            <a:pPr algn="r" rtl="1"/>
            <a:endParaRPr lang="ar-EG" dirty="0" smtClean="0">
              <a:cs typeface="Arabic11 BT" pitchFamily="2" charset="-78"/>
            </a:endParaRPr>
          </a:p>
        </p:txBody>
      </p:sp>
      <p:sp>
        <p:nvSpPr>
          <p:cNvPr id="16" name="TextBox 15"/>
          <p:cNvSpPr txBox="1"/>
          <p:nvPr/>
        </p:nvSpPr>
        <p:spPr>
          <a:xfrm>
            <a:off x="-20035" y="3935111"/>
            <a:ext cx="5400675" cy="1938992"/>
          </a:xfrm>
          <a:prstGeom prst="rect">
            <a:avLst/>
          </a:prstGeom>
          <a:noFill/>
        </p:spPr>
        <p:txBody>
          <a:bodyPr wrap="square" rtlCol="0">
            <a:spAutoFit/>
          </a:bodyPr>
          <a:lstStyle/>
          <a:p>
            <a:pPr marL="342900" indent="-342900" algn="r" rtl="1">
              <a:buFont typeface="Wingdings" pitchFamily="2" charset="2"/>
              <a:buChar char="ü"/>
            </a:pPr>
            <a:r>
              <a:rPr lang="ar-EG" dirty="0" smtClean="0">
                <a:cs typeface="Arabic11 BT" pitchFamily="2" charset="-78"/>
              </a:rPr>
              <a:t>إضافة السيرة الذاتية</a:t>
            </a:r>
          </a:p>
          <a:p>
            <a:pPr marL="342900" indent="-342900" algn="r" rtl="1">
              <a:buFont typeface="Wingdings" pitchFamily="2" charset="2"/>
              <a:buChar char="ü"/>
            </a:pPr>
            <a:r>
              <a:rPr lang="ar-EG" dirty="0" smtClean="0">
                <a:cs typeface="Arabic11 BT" pitchFamily="2" charset="-78"/>
              </a:rPr>
              <a:t>خدمة إنشاء وتعديل ملف شخصي بالموقع</a:t>
            </a:r>
          </a:p>
          <a:p>
            <a:pPr marL="342900" indent="-342900" algn="r" rtl="1">
              <a:buFont typeface="Wingdings" pitchFamily="2" charset="2"/>
              <a:buChar char="ü"/>
            </a:pPr>
            <a:r>
              <a:rPr lang="ar-EG" dirty="0" smtClean="0">
                <a:cs typeface="Arabic11 BT" pitchFamily="2" charset="-78"/>
              </a:rPr>
              <a:t>البحث عن فرص العمل المعلنة بالموقع</a:t>
            </a:r>
          </a:p>
          <a:p>
            <a:pPr marL="342900" indent="-342900" algn="r" rtl="1">
              <a:buFont typeface="Wingdings" pitchFamily="2" charset="2"/>
              <a:buChar char="ü"/>
            </a:pPr>
            <a:r>
              <a:rPr lang="ar-EG" dirty="0" smtClean="0">
                <a:cs typeface="Arabic11 BT" pitchFamily="2" charset="-78"/>
              </a:rPr>
              <a:t>إمكانية البحث الاّلي عن الوظائف</a:t>
            </a:r>
          </a:p>
          <a:p>
            <a:pPr marL="342900" indent="-342900" algn="r" rtl="1">
              <a:buFont typeface="Wingdings" pitchFamily="2" charset="2"/>
              <a:buChar char="ü"/>
            </a:pPr>
            <a:r>
              <a:rPr lang="ar-EG" dirty="0" smtClean="0">
                <a:cs typeface="Arabic11 BT" pitchFamily="2" charset="-78"/>
              </a:rPr>
              <a:t>إمكانية البحث عن الشركات التي تهتم بالباحث عن وظيفة</a:t>
            </a:r>
          </a:p>
          <a:p>
            <a:pPr algn="r" rtl="1"/>
            <a:endParaRPr lang="ar-EG" dirty="0" smtClean="0">
              <a:cs typeface="Arabic11 BT" pitchFamily="2" charset="-78"/>
            </a:endParaRPr>
          </a:p>
        </p:txBody>
      </p:sp>
      <p:sp>
        <p:nvSpPr>
          <p:cNvPr id="17" name="Title 1"/>
          <p:cNvSpPr>
            <a:spLocks noGrp="1"/>
          </p:cNvSpPr>
          <p:nvPr>
            <p:ph type="title"/>
          </p:nvPr>
        </p:nvSpPr>
        <p:spPr>
          <a:xfrm>
            <a:off x="540068" y="288370"/>
            <a:ext cx="9721215" cy="1200150"/>
          </a:xfrm>
        </p:spPr>
        <p:txBody>
          <a:bodyPr/>
          <a:lstStyle/>
          <a:p>
            <a:pPr algn="r" rtl="1"/>
            <a:r>
              <a:rPr lang="ar-EG" dirty="0">
                <a:latin typeface="ae_Ostorah" pitchFamily="18" charset="-78"/>
                <a:cs typeface="ae_Ostorah" pitchFamily="18" charset="-78"/>
              </a:rPr>
              <a:t>مركز التأهيل والتوظيف السعودي</a:t>
            </a:r>
          </a:p>
        </p:txBody>
      </p:sp>
      <p:pic>
        <p:nvPicPr>
          <p:cNvPr id="18" name="Picture 2" descr="https://fbcdn-sphotos-g-a.akamaihd.net/hphotos-ak-ash4/303232_186414291443859_326357278_n.jpg"/>
          <p:cNvPicPr>
            <a:picLocks noChangeAspect="1" noChangeArrowheads="1"/>
          </p:cNvPicPr>
          <p:nvPr/>
        </p:nvPicPr>
        <p:blipFill rotWithShape="1">
          <a:blip r:embed="rId4">
            <a:extLst>
              <a:ext uri="{28A0092B-C50C-407E-A947-70E740481C1C}">
                <a14:useLocalDpi xmlns:a14="http://schemas.microsoft.com/office/drawing/2010/main" val="0"/>
              </a:ext>
            </a:extLst>
          </a:blip>
          <a:srcRect b="36012"/>
          <a:stretch/>
        </p:blipFill>
        <p:spPr bwMode="auto">
          <a:xfrm>
            <a:off x="125354" y="1220038"/>
            <a:ext cx="1350808" cy="10948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67499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rtl="1">
              <a:buNone/>
            </a:pPr>
            <a:r>
              <a:rPr lang="ar-EG" sz="3200" dirty="0" smtClean="0">
                <a:cs typeface="Arabic11 BT" pitchFamily="2" charset="-78"/>
              </a:rPr>
              <a:t>التقييم الإلكتروني للموقع:</a:t>
            </a:r>
            <a:endParaRPr lang="ar-EG" sz="3200" dirty="0">
              <a:cs typeface="Arabic11 BT" pitchFamily="2" charset="-78"/>
            </a:endParaRPr>
          </a:p>
          <a:p>
            <a:pPr algn="r" rtl="1"/>
            <a:r>
              <a:rPr lang="ar-EG" sz="2400" dirty="0">
                <a:cs typeface="Arabic11 BT" pitchFamily="2" charset="-78"/>
              </a:rPr>
              <a:t>الموقع يظهر في أولى صفحات محركات البحث</a:t>
            </a:r>
          </a:p>
          <a:p>
            <a:pPr algn="r" rtl="1"/>
            <a:r>
              <a:rPr lang="ar-EG" sz="2400" dirty="0">
                <a:cs typeface="Arabic11 BT" pitchFamily="2" charset="-78"/>
              </a:rPr>
              <a:t>ترتيبه في أليكسا : </a:t>
            </a:r>
            <a:r>
              <a:rPr lang="ar-EG" sz="2400" dirty="0" smtClean="0">
                <a:cs typeface="Arabic11 BT" pitchFamily="2" charset="-78"/>
              </a:rPr>
              <a:t>ليس له ترتيب</a:t>
            </a:r>
            <a:endParaRPr lang="ar-EG" sz="2400" dirty="0">
              <a:cs typeface="Arabic11 BT" pitchFamily="2" charset="-78"/>
            </a:endParaRPr>
          </a:p>
          <a:p>
            <a:pPr algn="r" rtl="1"/>
            <a:r>
              <a:rPr lang="ar-EG" sz="2400" dirty="0">
                <a:cs typeface="Arabic11 BT" pitchFamily="2" charset="-78"/>
              </a:rPr>
              <a:t>ترتيبه في جوجل </a:t>
            </a:r>
            <a:r>
              <a:rPr lang="ar-EG" sz="2400" dirty="0" smtClean="0">
                <a:cs typeface="Arabic11 BT" pitchFamily="2" charset="-78"/>
              </a:rPr>
              <a:t>:10/2ليس له ترتيب</a:t>
            </a:r>
            <a:endParaRPr lang="ar-EG" sz="2400" dirty="0">
              <a:cs typeface="Arabic11 BT" pitchFamily="2" charset="-78"/>
            </a:endParaRPr>
          </a:p>
          <a:p>
            <a:pPr algn="r" rtl="1"/>
            <a:r>
              <a:rPr lang="ar-EG" sz="2400" dirty="0">
                <a:cs typeface="Arabic11 BT" pitchFamily="2" charset="-78"/>
              </a:rPr>
              <a:t>مربوط ب </a:t>
            </a:r>
            <a:r>
              <a:rPr lang="ar-EG" sz="2400" dirty="0" smtClean="0">
                <a:cs typeface="Arabic11 BT" pitchFamily="2" charset="-78"/>
              </a:rPr>
              <a:t>43موقع </a:t>
            </a:r>
            <a:r>
              <a:rPr lang="ar-EG" sz="2400" dirty="0">
                <a:cs typeface="Arabic11 BT" pitchFamily="2" charset="-78"/>
              </a:rPr>
              <a:t>أخر</a:t>
            </a:r>
          </a:p>
          <a:p>
            <a:pPr algn="r" rtl="1"/>
            <a:r>
              <a:rPr lang="ar-EG" sz="2400" dirty="0">
                <a:cs typeface="Arabic11 BT" pitchFamily="2" charset="-78"/>
              </a:rPr>
              <a:t>صفحة الفيس بوك  </a:t>
            </a:r>
            <a:r>
              <a:rPr lang="ar-EG" sz="2400" dirty="0" smtClean="0">
                <a:cs typeface="Arabic11 BT" pitchFamily="2" charset="-78"/>
              </a:rPr>
              <a:t>37 عضو</a:t>
            </a:r>
            <a:endParaRPr lang="ar-EG" sz="2400" dirty="0">
              <a:cs typeface="Arabic11 BT" pitchFamily="2" charset="-78"/>
            </a:endParaRPr>
          </a:p>
          <a:p>
            <a:pPr algn="r" rtl="1"/>
            <a:endParaRPr lang="en-US" sz="3200" dirty="0">
              <a:cs typeface="Arabic11 BT" pitchFamily="2" charset="-78"/>
            </a:endParaRPr>
          </a:p>
        </p:txBody>
      </p:sp>
      <p:pic>
        <p:nvPicPr>
          <p:cNvPr id="3080" name="Picture 8" descr="http://www.lainnovateur.com/images/img_website_analysi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2314887"/>
            <a:ext cx="2819400" cy="2865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 name="Title 1"/>
          <p:cNvSpPr>
            <a:spLocks noGrp="1"/>
          </p:cNvSpPr>
          <p:nvPr>
            <p:ph type="title"/>
          </p:nvPr>
        </p:nvSpPr>
        <p:spPr>
          <a:xfrm>
            <a:off x="540068" y="288370"/>
            <a:ext cx="9721215" cy="1200150"/>
          </a:xfrm>
        </p:spPr>
        <p:txBody>
          <a:bodyPr/>
          <a:lstStyle/>
          <a:p>
            <a:pPr algn="r" rtl="1"/>
            <a:r>
              <a:rPr lang="ar-EG" dirty="0">
                <a:latin typeface="ae_Ostorah" pitchFamily="18" charset="-78"/>
                <a:cs typeface="ae_Ostorah" pitchFamily="18" charset="-78"/>
              </a:rPr>
              <a:t>مركز التأهيل والتوظيف السعودي</a:t>
            </a:r>
          </a:p>
        </p:txBody>
      </p:sp>
      <p:pic>
        <p:nvPicPr>
          <p:cNvPr id="10" name="Picture 2" descr="https://fbcdn-sphotos-g-a.akamaihd.net/hphotos-ak-ash4/303232_186414291443859_326357278_n.jpg"/>
          <p:cNvPicPr>
            <a:picLocks noChangeAspect="1" noChangeArrowheads="1"/>
          </p:cNvPicPr>
          <p:nvPr/>
        </p:nvPicPr>
        <p:blipFill rotWithShape="1">
          <a:blip r:embed="rId3">
            <a:extLst>
              <a:ext uri="{28A0092B-C50C-407E-A947-70E740481C1C}">
                <a14:useLocalDpi xmlns:a14="http://schemas.microsoft.com/office/drawing/2010/main" val="0"/>
              </a:ext>
            </a:extLst>
          </a:blip>
          <a:srcRect b="36012"/>
          <a:stretch/>
        </p:blipFill>
        <p:spPr bwMode="auto">
          <a:xfrm>
            <a:off x="125354" y="1220038"/>
            <a:ext cx="1350808" cy="10948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544705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38100"/>
            <a:ext cx="9721215" cy="1200150"/>
          </a:xfrm>
        </p:spPr>
        <p:txBody>
          <a:bodyPr>
            <a:normAutofit/>
          </a:bodyPr>
          <a:lstStyle/>
          <a:p>
            <a:pPr algn="r" rtl="1"/>
            <a:r>
              <a:rPr lang="ar-EG" sz="4000" dirty="0" smtClean="0">
                <a:latin typeface="ae_Ostorah" pitchFamily="18" charset="-78"/>
                <a:cs typeface="ae_Ostorah" pitchFamily="18" charset="-78"/>
              </a:rPr>
              <a:t>التوظيف عن بعد</a:t>
            </a:r>
            <a:r>
              <a:rPr lang="en-US" sz="4000" dirty="0">
                <a:latin typeface="ae_Ostorah" pitchFamily="18" charset="-78"/>
                <a:cs typeface="ae_Ostorah" pitchFamily="18" charset="-78"/>
              </a:rPr>
              <a:t> </a:t>
            </a:r>
            <a:r>
              <a:rPr lang="ar-EG" sz="4000" dirty="0">
                <a:latin typeface="ae_Ostorah" pitchFamily="18" charset="-78"/>
                <a:cs typeface="ae_Ostorah" pitchFamily="18" charset="-78"/>
              </a:rPr>
              <a:t>’’</a:t>
            </a:r>
            <a:r>
              <a:rPr lang="ar-EG" sz="3600" dirty="0">
                <a:latin typeface="ae_Ostorah" pitchFamily="18" charset="-78"/>
                <a:cs typeface="ae_Ostorah" pitchFamily="18" charset="-78"/>
              </a:rPr>
              <a:t>مارس عملك بإحترافية</a:t>
            </a:r>
            <a:r>
              <a:rPr lang="en-US" sz="3600" dirty="0">
                <a:latin typeface="ae_Ostorah" pitchFamily="18" charset="-78"/>
                <a:cs typeface="ae_Ostorah" pitchFamily="18" charset="-78"/>
              </a:rPr>
              <a:t> </a:t>
            </a:r>
            <a:r>
              <a:rPr lang="ar-EG" sz="4000" dirty="0">
                <a:latin typeface="ae_Ostorah" pitchFamily="18" charset="-78"/>
                <a:cs typeface="ae_Ostorah" pitchFamily="18" charset="-78"/>
              </a:rPr>
              <a:t>‘‘</a:t>
            </a:r>
            <a:endParaRPr lang="en-US" sz="4000" dirty="0">
              <a:latin typeface="ae_Ostorah" pitchFamily="18" charset="-78"/>
              <a:cs typeface="ae_Ostorah" pitchFamily="18" charset="-78"/>
            </a:endParaRPr>
          </a:p>
        </p:txBody>
      </p:sp>
      <p:sp>
        <p:nvSpPr>
          <p:cNvPr id="3" name="Content Placeholder 2"/>
          <p:cNvSpPr>
            <a:spLocks noGrp="1"/>
          </p:cNvSpPr>
          <p:nvPr>
            <p:ph idx="1"/>
          </p:nvPr>
        </p:nvSpPr>
        <p:spPr/>
        <p:txBody>
          <a:bodyPr>
            <a:normAutofit/>
          </a:bodyPr>
          <a:lstStyle/>
          <a:p>
            <a:pPr algn="r" rtl="1"/>
            <a:r>
              <a:rPr lang="ar-EG" sz="2700" dirty="0">
                <a:cs typeface="Arabic11 BT" pitchFamily="2" charset="-78"/>
              </a:rPr>
              <a:t>إن التحدي الأساسي الذي يواجه المملكة العربية السعودية حالياً يتمثل في توفير فرص عمل للمواطنين السعوديين في القطاع الخاص وكذلك الحكومي وذلك يتطلب التعامل مع نسب البطالة المتزايدة والمساعدة في زيادة التوظيف للعمالة الوطنية من خلال برامج ومشاريع لتوطين الوظائف </a:t>
            </a:r>
          </a:p>
          <a:p>
            <a:pPr algn="r" rtl="1"/>
            <a:r>
              <a:rPr lang="ar-EG" sz="2700" dirty="0">
                <a:cs typeface="Arabic11 BT" pitchFamily="2" charset="-78"/>
              </a:rPr>
              <a:t>من هنا جاءت فكرة مشروع توظيف متكامل يدعم فكرة العمل عن بعد وكيفية إدارته ومتابعته ليركز على شريحتين كبيرتين داخل المجتمع السعودي وهما "المرأة وذوي الاحتياجات الخاصة" من خلال إجراءات متطورة لإيجاد الموظف المناسب للوظيفة المناسبة </a:t>
            </a:r>
          </a:p>
          <a:p>
            <a:pPr algn="r" rtl="1"/>
            <a:endParaRPr lang="en-US" sz="2700" dirty="0">
              <a:cs typeface="Arabic11 BT" pitchFamily="2" charset="-78"/>
            </a:endParaRPr>
          </a:p>
        </p:txBody>
      </p:sp>
    </p:spTree>
    <p:extLst>
      <p:ext uri="{BB962C8B-B14F-4D97-AF65-F5344CB8AC3E}">
        <p14:creationId xmlns:p14="http://schemas.microsoft.com/office/powerpoint/2010/main" val="299026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rtl="1">
              <a:buNone/>
            </a:pPr>
            <a:r>
              <a:rPr lang="ar-EG" sz="3200" dirty="0" smtClean="0">
                <a:cs typeface="Arabic11 BT" pitchFamily="2" charset="-78"/>
              </a:rPr>
              <a:t>الجهة الراعية للموقع :</a:t>
            </a:r>
          </a:p>
          <a:p>
            <a:pPr algn="r" rtl="1"/>
            <a:r>
              <a:rPr lang="ar-EG" sz="2400" dirty="0" smtClean="0">
                <a:cs typeface="Arabic11 BT" pitchFamily="2" charset="-78"/>
              </a:rPr>
              <a:t>الموقع ليس له راعي ويعتمد على الإعلانات والإشتراكات من قبل الشركات</a:t>
            </a:r>
            <a:endParaRPr lang="ar-EG" sz="2000" dirty="0">
              <a:solidFill>
                <a:srgbClr val="C00000"/>
              </a:solidFill>
              <a:cs typeface="Arabic11 BT" pitchFamily="2" charset="-78"/>
            </a:endParaRPr>
          </a:p>
          <a:p>
            <a:pPr marL="0" indent="0" algn="r" rtl="1">
              <a:buNone/>
            </a:pPr>
            <a:r>
              <a:rPr lang="ar-EG" sz="3200" dirty="0" smtClean="0">
                <a:cs typeface="Arabic11 BT" pitchFamily="2" charset="-78"/>
              </a:rPr>
              <a:t>ربحية الموقع:</a:t>
            </a:r>
          </a:p>
          <a:p>
            <a:pPr algn="r" rtl="1"/>
            <a:r>
              <a:rPr lang="ar-EG" sz="2400" dirty="0" smtClean="0">
                <a:cs typeface="Arabic11 BT" pitchFamily="2" charset="-78"/>
              </a:rPr>
              <a:t>الموقع يقدم خدماته بتكلفة</a:t>
            </a:r>
          </a:p>
          <a:p>
            <a:pPr lvl="1" algn="r" rtl="1"/>
            <a:r>
              <a:rPr lang="ar-EG" sz="2000" dirty="0" smtClean="0">
                <a:cs typeface="Arabic11 BT" pitchFamily="2" charset="-78"/>
              </a:rPr>
              <a:t>يقدم باقات للشركات ( الفضي 500 ريال،الذهبي 1000 ريال،الماسية 1000دولار،الماسية بلص 1500 ريال) وفقاً لمدد تتراوح بين 30 و90 يوم حسب الباقة</a:t>
            </a:r>
          </a:p>
          <a:p>
            <a:pPr marL="0" indent="0" algn="r" rtl="1">
              <a:buNone/>
            </a:pPr>
            <a:r>
              <a:rPr lang="ar-EG" sz="4000" dirty="0" smtClean="0">
                <a:cs typeface="Arabic11 BT" pitchFamily="2" charset="-78"/>
              </a:rPr>
              <a:t>النطاق الجغرافي:</a:t>
            </a:r>
            <a:endParaRPr lang="ar-EG" sz="4000" dirty="0">
              <a:cs typeface="Arabic11 BT" pitchFamily="2" charset="-78"/>
            </a:endParaRPr>
          </a:p>
          <a:p>
            <a:pPr algn="r" rtl="1"/>
            <a:r>
              <a:rPr lang="ar-EG" sz="2400" dirty="0" smtClean="0">
                <a:cs typeface="Arabic11 BT" pitchFamily="2" charset="-78"/>
              </a:rPr>
              <a:t>الموقع يغطي المملكة ويوفر فرصة وظيفية وبرامج تدريبية داخل المملكة</a:t>
            </a:r>
            <a:endParaRPr lang="ar-EG" sz="1600" dirty="0">
              <a:cs typeface="Arabic11 BT" pitchFamily="2" charset="-78"/>
            </a:endParaRPr>
          </a:p>
          <a:p>
            <a:pPr marL="0" indent="0" algn="r" rtl="1">
              <a:buNone/>
            </a:pPr>
            <a:endParaRPr lang="ar-EG" sz="3200" dirty="0">
              <a:cs typeface="Arabic11 BT" pitchFamily="2" charset="-78"/>
            </a:endParaRPr>
          </a:p>
          <a:p>
            <a:pPr algn="r" rtl="1"/>
            <a:endParaRPr lang="ar-EG" sz="2400" dirty="0">
              <a:cs typeface="Arabic11 BT" pitchFamily="2" charset="-78"/>
            </a:endParaRPr>
          </a:p>
          <a:p>
            <a:pPr algn="r" rtl="1"/>
            <a:endParaRPr lang="en-US" dirty="0">
              <a:cs typeface="Arabic11 BT" pitchFamily="2" charset="-78"/>
            </a:endParaRPr>
          </a:p>
        </p:txBody>
      </p:sp>
      <p:sp>
        <p:nvSpPr>
          <p:cNvPr id="6" name="Title 1"/>
          <p:cNvSpPr>
            <a:spLocks noGrp="1"/>
          </p:cNvSpPr>
          <p:nvPr>
            <p:ph type="title"/>
          </p:nvPr>
        </p:nvSpPr>
        <p:spPr>
          <a:xfrm>
            <a:off x="540068" y="288370"/>
            <a:ext cx="9721215" cy="1200150"/>
          </a:xfrm>
        </p:spPr>
        <p:txBody>
          <a:bodyPr/>
          <a:lstStyle/>
          <a:p>
            <a:pPr algn="r" rtl="1"/>
            <a:r>
              <a:rPr lang="ar-EG" dirty="0">
                <a:latin typeface="ae_Ostorah" pitchFamily="18" charset="-78"/>
                <a:cs typeface="ae_Ostorah" pitchFamily="18" charset="-78"/>
              </a:rPr>
              <a:t>مركز التأهيل والتوظيف السعودي</a:t>
            </a:r>
          </a:p>
        </p:txBody>
      </p:sp>
      <p:pic>
        <p:nvPicPr>
          <p:cNvPr id="9" name="Picture 2" descr="https://fbcdn-sphotos-g-a.akamaihd.net/hphotos-ak-ash4/303232_186414291443859_326357278_n.jpg"/>
          <p:cNvPicPr>
            <a:picLocks noChangeAspect="1" noChangeArrowheads="1"/>
          </p:cNvPicPr>
          <p:nvPr/>
        </p:nvPicPr>
        <p:blipFill rotWithShape="1">
          <a:blip r:embed="rId2">
            <a:extLst>
              <a:ext uri="{28A0092B-C50C-407E-A947-70E740481C1C}">
                <a14:useLocalDpi xmlns:a14="http://schemas.microsoft.com/office/drawing/2010/main" val="0"/>
              </a:ext>
            </a:extLst>
          </a:blip>
          <a:srcRect b="36012"/>
          <a:stretch/>
        </p:blipFill>
        <p:spPr bwMode="auto">
          <a:xfrm>
            <a:off x="125354" y="1220038"/>
            <a:ext cx="1350808" cy="10948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218022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rtl="1">
              <a:buNone/>
            </a:pPr>
            <a:r>
              <a:rPr lang="ar-EG" sz="2400" dirty="0">
                <a:cs typeface="Arabic11 BT" pitchFamily="2" charset="-78"/>
              </a:rPr>
              <a:t>تتجه المملكة العربية السعودية وفقاً لتوجهات خادم الحرمين </a:t>
            </a:r>
            <a:r>
              <a:rPr lang="ar-EG" sz="2400">
                <a:cs typeface="Arabic11 BT" pitchFamily="2" charset="-78"/>
              </a:rPr>
              <a:t>الشرفين </a:t>
            </a:r>
            <a:r>
              <a:rPr lang="ar-EG" sz="2400" smtClean="0">
                <a:cs typeface="Arabic11 BT" pitchFamily="2" charset="-78"/>
              </a:rPr>
              <a:t>الملك </a:t>
            </a:r>
            <a:r>
              <a:rPr lang="ar-EG" sz="2400" dirty="0">
                <a:cs typeface="Arabic11 BT" pitchFamily="2" charset="-78"/>
              </a:rPr>
              <a:t>عبدالله بن عبد العزيز إلى تعزيز وإيجاد حلول قصيرة المدى ومعالجة مستقبلية لمعالجة تزايد أعداد خريجي الجامعات من النساء وهناك العديد من المبادرات التي تظهر في سبيل تحقيق ذلمك وهناك فرق عمل تعمل </a:t>
            </a:r>
            <a:r>
              <a:rPr lang="ar-EG" sz="2400" dirty="0" smtClean="0">
                <a:cs typeface="Arabic11 BT" pitchFamily="2" charset="-78"/>
              </a:rPr>
              <a:t>على تطوير </a:t>
            </a:r>
            <a:r>
              <a:rPr lang="ar-EG" sz="2400" dirty="0">
                <a:cs typeface="Arabic11 BT" pitchFamily="2" charset="-78"/>
              </a:rPr>
              <a:t>التشريعات المناسبة لهذا النوع من العمل والتي تحقق ذات الضوابط المعمول بها في العمل عن بعد </a:t>
            </a:r>
            <a:r>
              <a:rPr lang="ar-EG" sz="2400" dirty="0" smtClean="0">
                <a:cs typeface="Arabic11 BT" pitchFamily="2" charset="-78"/>
              </a:rPr>
              <a:t>والعمل الجزئي</a:t>
            </a:r>
          </a:p>
          <a:p>
            <a:pPr marL="0" indent="0" algn="r" rtl="1">
              <a:buNone/>
            </a:pPr>
            <a:endParaRPr lang="ar-EG" sz="2400" dirty="0" smtClean="0">
              <a:cs typeface="Arabic11 BT" pitchFamily="2" charset="-78"/>
            </a:endParaRPr>
          </a:p>
          <a:p>
            <a:pPr marL="0" indent="0" algn="r" rtl="1">
              <a:buNone/>
            </a:pPr>
            <a:r>
              <a:rPr lang="ar-EG" sz="2400" dirty="0" smtClean="0">
                <a:cs typeface="Arabic11 BT" pitchFamily="2" charset="-78"/>
              </a:rPr>
              <a:t>ومشروعنا </a:t>
            </a:r>
            <a:r>
              <a:rPr lang="ar-EG" sz="2400" b="1" dirty="0" smtClean="0">
                <a:solidFill>
                  <a:srgbClr val="C00000"/>
                </a:solidFill>
                <a:cs typeface="Arabic11 BT" pitchFamily="2" charset="-78"/>
              </a:rPr>
              <a:t>«مارس»</a:t>
            </a:r>
            <a:r>
              <a:rPr lang="ar-EG" sz="2400" dirty="0">
                <a:cs typeface="Arabic11 BT" pitchFamily="2" charset="-78"/>
              </a:rPr>
              <a:t>عملك بإحترافية يوفر نظام إلكتروني غير متاح بالشكل الذي نتصوره في المبادرات الحالية والتي لها فضل كبير في توظيف كثير من الباحثين عن العمل</a:t>
            </a:r>
          </a:p>
          <a:p>
            <a:pPr marL="0" indent="0" algn="r" rtl="1">
              <a:buNone/>
            </a:pPr>
            <a:endParaRPr lang="en-US" sz="2400" dirty="0">
              <a:cs typeface="Arabic11 BT" pitchFamily="2" charset="-78"/>
            </a:endParaRPr>
          </a:p>
        </p:txBody>
      </p:sp>
      <p:sp>
        <p:nvSpPr>
          <p:cNvPr id="5" name="Title 1"/>
          <p:cNvSpPr txBox="1">
            <a:spLocks/>
          </p:cNvSpPr>
          <p:nvPr/>
        </p:nvSpPr>
        <p:spPr>
          <a:xfrm>
            <a:off x="665209" y="-42863"/>
            <a:ext cx="9721215" cy="1200150"/>
          </a:xfrm>
          <a:prstGeom prst="rect">
            <a:avLst/>
          </a:prstGeom>
        </p:spPr>
        <p:txBody>
          <a:bodyPr vert="horz" lIns="102870" tIns="51435" rIns="102870" bIns="51435" rtlCol="0" anchor="ctr">
            <a:noAutofit/>
          </a:bodyPr>
          <a:lstStyle>
            <a:lvl1pPr algn="ctr" defTabSz="1028700" rtl="0" eaLnBrk="1" latinLnBrk="0" hangingPunct="1">
              <a:spcBef>
                <a:spcPct val="0"/>
              </a:spcBef>
              <a:buNone/>
              <a:defRPr sz="5000" kern="1200">
                <a:solidFill>
                  <a:schemeClr val="tx1"/>
                </a:solidFill>
                <a:latin typeface="+mj-lt"/>
                <a:ea typeface="+mj-ea"/>
                <a:cs typeface="+mj-cs"/>
              </a:defRPr>
            </a:lvl1pPr>
          </a:lstStyle>
          <a:p>
            <a:pPr algn="r" rtl="1"/>
            <a:r>
              <a:rPr lang="ar-EG" sz="4000" dirty="0" smtClean="0">
                <a:latin typeface="ae_Ostorah" pitchFamily="18" charset="-78"/>
                <a:cs typeface="ae_Ostorah" pitchFamily="18" charset="-78"/>
              </a:rPr>
              <a:t>التوظيف عن بعد</a:t>
            </a:r>
            <a:r>
              <a:rPr lang="en-US" sz="4000" dirty="0" smtClean="0">
                <a:latin typeface="ae_Ostorah" pitchFamily="18" charset="-78"/>
                <a:cs typeface="ae_Ostorah" pitchFamily="18" charset="-78"/>
              </a:rPr>
              <a:t> </a:t>
            </a:r>
            <a:r>
              <a:rPr lang="ar-EG" sz="4000" dirty="0" smtClean="0">
                <a:latin typeface="ae_Ostorah" pitchFamily="18" charset="-78"/>
                <a:cs typeface="ae_Ostorah" pitchFamily="18" charset="-78"/>
              </a:rPr>
              <a:t>’’</a:t>
            </a:r>
            <a:r>
              <a:rPr lang="ar-EG" sz="3600" dirty="0" smtClean="0">
                <a:latin typeface="ae_Ostorah" pitchFamily="18" charset="-78"/>
                <a:cs typeface="ae_Ostorah" pitchFamily="18" charset="-78"/>
              </a:rPr>
              <a:t>مارس عملك بإحترافية</a:t>
            </a:r>
            <a:r>
              <a:rPr lang="en-US" sz="3600" dirty="0" smtClean="0">
                <a:latin typeface="ae_Ostorah" pitchFamily="18" charset="-78"/>
                <a:cs typeface="ae_Ostorah" pitchFamily="18" charset="-78"/>
              </a:rPr>
              <a:t> </a:t>
            </a:r>
            <a:r>
              <a:rPr lang="ar-EG" sz="4000" dirty="0" smtClean="0">
                <a:latin typeface="ae_Ostorah" pitchFamily="18" charset="-78"/>
                <a:cs typeface="ae_Ostorah" pitchFamily="18" charset="-78"/>
              </a:rPr>
              <a:t>‘‘</a:t>
            </a:r>
            <a:endParaRPr lang="en-US" sz="4000" dirty="0">
              <a:latin typeface="ae_Ostorah" pitchFamily="18" charset="-78"/>
              <a:cs typeface="ae_Ostorah" pitchFamily="18" charset="-78"/>
            </a:endParaRPr>
          </a:p>
        </p:txBody>
      </p:sp>
    </p:spTree>
    <p:extLst>
      <p:ext uri="{BB962C8B-B14F-4D97-AF65-F5344CB8AC3E}">
        <p14:creationId xmlns:p14="http://schemas.microsoft.com/office/powerpoint/2010/main" val="147525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65209" y="-42863"/>
            <a:ext cx="9721215" cy="1200150"/>
          </a:xfrm>
          <a:prstGeom prst="rect">
            <a:avLst/>
          </a:prstGeom>
        </p:spPr>
        <p:txBody>
          <a:bodyPr vert="horz" lIns="102870" tIns="51435" rIns="102870" bIns="51435" rtlCol="0" anchor="ctr">
            <a:noAutofit/>
          </a:bodyPr>
          <a:lstStyle>
            <a:lvl1pPr algn="ctr" defTabSz="1028700" rtl="0" eaLnBrk="1" latinLnBrk="0" hangingPunct="1">
              <a:spcBef>
                <a:spcPct val="0"/>
              </a:spcBef>
              <a:buNone/>
              <a:defRPr sz="5000" kern="1200">
                <a:solidFill>
                  <a:schemeClr val="tx1"/>
                </a:solidFill>
                <a:latin typeface="+mj-lt"/>
                <a:ea typeface="+mj-ea"/>
                <a:cs typeface="+mj-cs"/>
              </a:defRPr>
            </a:lvl1pPr>
          </a:lstStyle>
          <a:p>
            <a:pPr algn="r" rtl="1"/>
            <a:r>
              <a:rPr lang="ar-EG" sz="4000" dirty="0" smtClean="0">
                <a:latin typeface="ae_Ostorah" pitchFamily="18" charset="-78"/>
                <a:cs typeface="ae_Ostorah" pitchFamily="18" charset="-78"/>
              </a:rPr>
              <a:t>مارس.كوم </a:t>
            </a:r>
            <a:r>
              <a:rPr lang="ar-EG" sz="2800" dirty="0" smtClean="0">
                <a:latin typeface="ae_Ostorah" pitchFamily="18" charset="-78"/>
                <a:cs typeface="ae_Ostorah" pitchFamily="18" charset="-78"/>
              </a:rPr>
              <a:t>ألية عمل المشروع</a:t>
            </a:r>
            <a:endParaRPr lang="en-US" sz="2800" dirty="0">
              <a:latin typeface="ae_Ostorah" pitchFamily="18" charset="-78"/>
              <a:cs typeface="ae_Ostorah" pitchFamily="18" charset="-78"/>
            </a:endParaRPr>
          </a:p>
        </p:txBody>
      </p:sp>
      <p:grpSp>
        <p:nvGrpSpPr>
          <p:cNvPr id="6" name="Group 5"/>
          <p:cNvGrpSpPr/>
          <p:nvPr/>
        </p:nvGrpSpPr>
        <p:grpSpPr>
          <a:xfrm>
            <a:off x="862012" y="977264"/>
            <a:ext cx="8953098" cy="5246367"/>
            <a:chOff x="0" y="0"/>
            <a:chExt cx="9403977" cy="5498927"/>
          </a:xfrm>
        </p:grpSpPr>
        <p:sp>
          <p:nvSpPr>
            <p:cNvPr id="7" name="Text Box 29"/>
            <p:cNvSpPr txBox="1"/>
            <p:nvPr/>
          </p:nvSpPr>
          <p:spPr>
            <a:xfrm>
              <a:off x="5887323" y="4932397"/>
              <a:ext cx="3366742" cy="5665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rtl="1">
                <a:lnSpc>
                  <a:spcPct val="115000"/>
                </a:lnSpc>
                <a:spcAft>
                  <a:spcPts val="0"/>
                </a:spcAft>
              </a:pPr>
              <a:r>
                <a:rPr lang="ar-EG" sz="1400" dirty="0">
                  <a:solidFill>
                    <a:srgbClr val="984806"/>
                  </a:solidFill>
                  <a:effectLst/>
                  <a:ea typeface="Calibri"/>
                  <a:cs typeface="ae_AlMothnna"/>
                </a:rPr>
                <a:t>شركاء المشروع</a:t>
              </a:r>
              <a:endParaRPr lang="en-US" sz="1100" dirty="0">
                <a:effectLst/>
                <a:ea typeface="Calibri"/>
                <a:cs typeface="Arial"/>
              </a:endParaRPr>
            </a:p>
            <a:p>
              <a:pPr indent="3810" algn="ctr" rtl="1">
                <a:lnSpc>
                  <a:spcPct val="115000"/>
                </a:lnSpc>
                <a:spcAft>
                  <a:spcPts val="1000"/>
                </a:spcAft>
              </a:pPr>
              <a:r>
                <a:rPr lang="ar-EG" sz="900" dirty="0">
                  <a:solidFill>
                    <a:srgbClr val="808080"/>
                  </a:solidFill>
                  <a:effectLst/>
                  <a:ea typeface="Calibri"/>
                  <a:cs typeface="ae_AlMothnna"/>
                </a:rPr>
                <a:t>’’وزارة العمل السعودية وصندوق الموارد بالمملكة‘‘</a:t>
              </a:r>
              <a:endParaRPr lang="en-US" sz="1100" dirty="0">
                <a:effectLst/>
                <a:ea typeface="Calibri"/>
                <a:cs typeface="Arial"/>
              </a:endParaRPr>
            </a:p>
            <a:p>
              <a:pPr algn="ctr">
                <a:lnSpc>
                  <a:spcPct val="115000"/>
                </a:lnSpc>
                <a:spcAft>
                  <a:spcPts val="1000"/>
                </a:spcAft>
              </a:pPr>
              <a:r>
                <a:rPr lang="en-US" sz="300" dirty="0">
                  <a:solidFill>
                    <a:srgbClr val="984806"/>
                  </a:solidFill>
                  <a:effectLst/>
                  <a:ea typeface="Calibri"/>
                  <a:cs typeface="Arial"/>
                </a:rPr>
                <a:t> </a:t>
              </a:r>
              <a:endParaRPr lang="en-US" sz="1100" dirty="0">
                <a:effectLst/>
                <a:ea typeface="Calibri"/>
                <a:cs typeface="Arial"/>
              </a:endParaRPr>
            </a:p>
          </p:txBody>
        </p:sp>
        <p:sp>
          <p:nvSpPr>
            <p:cNvPr id="8" name="Text Box 30"/>
            <p:cNvSpPr txBox="1"/>
            <p:nvPr/>
          </p:nvSpPr>
          <p:spPr>
            <a:xfrm>
              <a:off x="5862918" y="4279720"/>
              <a:ext cx="1302026" cy="3379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3810" algn="ctr" rtl="1">
                <a:lnSpc>
                  <a:spcPct val="115000"/>
                </a:lnSpc>
                <a:spcAft>
                  <a:spcPts val="1000"/>
                </a:spcAft>
              </a:pPr>
              <a:r>
                <a:rPr lang="ar-EG" sz="1200">
                  <a:effectLst/>
                  <a:ea typeface="Calibri"/>
                  <a:cs typeface="ae_AlMothnna"/>
                </a:rPr>
                <a:t>بيانات العاطلين</a:t>
              </a:r>
              <a:endParaRPr lang="en-US" sz="1100">
                <a:effectLst/>
                <a:ea typeface="Calibri"/>
                <a:cs typeface="Arial"/>
              </a:endParaRPr>
            </a:p>
            <a:p>
              <a:pPr algn="ctr">
                <a:lnSpc>
                  <a:spcPct val="115000"/>
                </a:lnSpc>
                <a:spcAft>
                  <a:spcPts val="1000"/>
                </a:spcAft>
              </a:pPr>
              <a:r>
                <a:rPr lang="en-US" sz="1200">
                  <a:effectLst/>
                  <a:ea typeface="Calibri"/>
                  <a:cs typeface="Arial"/>
                </a:rPr>
                <a:t> </a:t>
              </a:r>
              <a:endParaRPr lang="en-US" sz="1100">
                <a:effectLst/>
                <a:ea typeface="Calibri"/>
                <a:cs typeface="Arial"/>
              </a:endParaRPr>
            </a:p>
          </p:txBody>
        </p:sp>
        <p:sp>
          <p:nvSpPr>
            <p:cNvPr id="9" name="Text Box 33"/>
            <p:cNvSpPr txBox="1"/>
            <p:nvPr/>
          </p:nvSpPr>
          <p:spPr>
            <a:xfrm>
              <a:off x="5988424" y="1990165"/>
              <a:ext cx="1764665" cy="7264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3810" algn="ctr" rtl="1">
                <a:lnSpc>
                  <a:spcPct val="115000"/>
                </a:lnSpc>
                <a:spcAft>
                  <a:spcPts val="1000"/>
                </a:spcAft>
              </a:pPr>
              <a:r>
                <a:rPr lang="ar-EG" sz="1200">
                  <a:effectLst/>
                  <a:ea typeface="Calibri"/>
                  <a:cs typeface="ae_AlMothnna"/>
                </a:rPr>
                <a:t>رسائل ترويج للتعريف</a:t>
              </a:r>
              <a:endParaRPr lang="en-US" sz="1100">
                <a:effectLst/>
                <a:ea typeface="Calibri"/>
                <a:cs typeface="Arial"/>
              </a:endParaRPr>
            </a:p>
            <a:p>
              <a:pPr indent="3810" algn="ctr" rtl="1">
                <a:lnSpc>
                  <a:spcPct val="115000"/>
                </a:lnSpc>
                <a:spcAft>
                  <a:spcPts val="1000"/>
                </a:spcAft>
              </a:pPr>
              <a:r>
                <a:rPr lang="ar-EG" sz="1200">
                  <a:effectLst/>
                  <a:ea typeface="Calibri"/>
                  <a:cs typeface="ae_AlMothnna"/>
                </a:rPr>
                <a:t>بخدمات البوابة</a:t>
              </a:r>
              <a:endParaRPr lang="en-US" sz="1100">
                <a:effectLst/>
                <a:ea typeface="Calibri"/>
                <a:cs typeface="Arial"/>
              </a:endParaRPr>
            </a:p>
            <a:p>
              <a:pPr algn="ctr">
                <a:lnSpc>
                  <a:spcPct val="115000"/>
                </a:lnSpc>
                <a:spcAft>
                  <a:spcPts val="1000"/>
                </a:spcAft>
              </a:pPr>
              <a:r>
                <a:rPr lang="en-US" sz="1200">
                  <a:effectLst/>
                  <a:ea typeface="Calibri"/>
                  <a:cs typeface="Arial"/>
                </a:rPr>
                <a:t> </a:t>
              </a:r>
              <a:endParaRPr lang="en-US" sz="1100">
                <a:effectLst/>
                <a:ea typeface="Calibri"/>
                <a:cs typeface="Arial"/>
              </a:endParaRPr>
            </a:p>
          </p:txBody>
        </p:sp>
        <p:sp>
          <p:nvSpPr>
            <p:cNvPr id="10" name="Text Box 57"/>
            <p:cNvSpPr txBox="1"/>
            <p:nvPr/>
          </p:nvSpPr>
          <p:spPr>
            <a:xfrm>
              <a:off x="1799286" y="2076390"/>
              <a:ext cx="1621346" cy="91752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3810" algn="ctr" rtl="1">
                <a:lnSpc>
                  <a:spcPct val="115000"/>
                </a:lnSpc>
                <a:spcAft>
                  <a:spcPts val="1000"/>
                </a:spcAft>
              </a:pPr>
              <a:r>
                <a:rPr lang="ar-EG" sz="1200">
                  <a:effectLst/>
                  <a:ea typeface="Calibri"/>
                  <a:cs typeface="ae_AlMothnna"/>
                </a:rPr>
                <a:t>مراجعة بيانات </a:t>
              </a:r>
              <a:endParaRPr lang="en-US" sz="1100">
                <a:effectLst/>
                <a:ea typeface="Calibri"/>
                <a:cs typeface="Arial"/>
              </a:endParaRPr>
            </a:p>
            <a:p>
              <a:pPr indent="3810" algn="ctr" rtl="1">
                <a:lnSpc>
                  <a:spcPct val="115000"/>
                </a:lnSpc>
                <a:spcAft>
                  <a:spcPts val="1000"/>
                </a:spcAft>
              </a:pPr>
              <a:r>
                <a:rPr lang="ar-EG" sz="1200">
                  <a:effectLst/>
                  <a:ea typeface="Calibri"/>
                  <a:cs typeface="ae_AlMothnna"/>
                </a:rPr>
                <a:t>الشركات وإعتمادها</a:t>
              </a:r>
              <a:endParaRPr lang="en-US" sz="1100">
                <a:effectLst/>
                <a:ea typeface="Calibri"/>
                <a:cs typeface="Arial"/>
              </a:endParaRPr>
            </a:p>
            <a:p>
              <a:pPr algn="ctr">
                <a:lnSpc>
                  <a:spcPct val="115000"/>
                </a:lnSpc>
                <a:spcAft>
                  <a:spcPts val="1000"/>
                </a:spcAft>
              </a:pPr>
              <a:r>
                <a:rPr lang="en-US" sz="1200">
                  <a:effectLst/>
                  <a:ea typeface="Calibri"/>
                  <a:cs typeface="Arial"/>
                </a:rPr>
                <a:t> </a:t>
              </a:r>
              <a:endParaRPr lang="en-US" sz="1100">
                <a:effectLst/>
                <a:ea typeface="Calibri"/>
                <a:cs typeface="Arial"/>
              </a:endParaRPr>
            </a:p>
          </p:txBody>
        </p:sp>
        <p:sp>
          <p:nvSpPr>
            <p:cNvPr id="11" name="Text Box 73"/>
            <p:cNvSpPr txBox="1"/>
            <p:nvPr/>
          </p:nvSpPr>
          <p:spPr>
            <a:xfrm>
              <a:off x="5989807" y="2674677"/>
              <a:ext cx="1764665" cy="7264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3810" algn="ctr" rtl="1">
                <a:lnSpc>
                  <a:spcPct val="115000"/>
                </a:lnSpc>
                <a:spcAft>
                  <a:spcPts val="1000"/>
                </a:spcAft>
              </a:pPr>
              <a:r>
                <a:rPr lang="ar-EG" sz="1200">
                  <a:effectLst/>
                  <a:ea typeface="Calibri"/>
                  <a:cs typeface="ae_AlMothnna"/>
                </a:rPr>
                <a:t>تسجيل الموظفين </a:t>
              </a:r>
              <a:endParaRPr lang="en-US" sz="1100">
                <a:effectLst/>
                <a:ea typeface="Calibri"/>
                <a:cs typeface="Arial"/>
              </a:endParaRPr>
            </a:p>
            <a:p>
              <a:pPr indent="3810" algn="ctr" rtl="1">
                <a:lnSpc>
                  <a:spcPct val="115000"/>
                </a:lnSpc>
                <a:spcAft>
                  <a:spcPts val="1000"/>
                </a:spcAft>
              </a:pPr>
              <a:r>
                <a:rPr lang="ar-EG" sz="1200">
                  <a:effectLst/>
                  <a:ea typeface="Calibri"/>
                  <a:cs typeface="ae_AlMothnna"/>
                </a:rPr>
                <a:t>بالتأمينات</a:t>
              </a:r>
              <a:endParaRPr lang="en-US" sz="1100">
                <a:effectLst/>
                <a:ea typeface="Calibri"/>
                <a:cs typeface="Arial"/>
              </a:endParaRPr>
            </a:p>
            <a:p>
              <a:pPr algn="ctr">
                <a:lnSpc>
                  <a:spcPct val="115000"/>
                </a:lnSpc>
                <a:spcAft>
                  <a:spcPts val="1000"/>
                </a:spcAft>
              </a:pPr>
              <a:r>
                <a:rPr lang="en-US" sz="1200">
                  <a:effectLst/>
                  <a:ea typeface="Calibri"/>
                  <a:cs typeface="Arial"/>
                </a:rPr>
                <a:t> </a:t>
              </a:r>
              <a:endParaRPr lang="en-US" sz="1100">
                <a:effectLst/>
                <a:ea typeface="Calibri"/>
                <a:cs typeface="Arial"/>
              </a:endParaRPr>
            </a:p>
          </p:txBody>
        </p:sp>
        <p:grpSp>
          <p:nvGrpSpPr>
            <p:cNvPr id="12" name="Group 11"/>
            <p:cNvGrpSpPr/>
            <p:nvPr/>
          </p:nvGrpSpPr>
          <p:grpSpPr>
            <a:xfrm>
              <a:off x="0" y="0"/>
              <a:ext cx="9403977" cy="5162355"/>
              <a:chOff x="0" y="0"/>
              <a:chExt cx="9403977" cy="5162355"/>
            </a:xfrm>
          </p:grpSpPr>
          <p:sp>
            <p:nvSpPr>
              <p:cNvPr id="13" name="Text Box 34"/>
              <p:cNvSpPr txBox="1"/>
              <p:nvPr/>
            </p:nvSpPr>
            <p:spPr>
              <a:xfrm>
                <a:off x="1505975" y="0"/>
                <a:ext cx="6508115" cy="3810492"/>
              </a:xfrm>
              <a:prstGeom prst="rect">
                <a:avLst/>
              </a:prstGeom>
              <a:noFill/>
              <a:ln w="952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a:effectLst/>
                    <a:ea typeface="Calibri"/>
                    <a:cs typeface="Arial"/>
                  </a:rPr>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5812" y="4203132"/>
                <a:ext cx="959224" cy="959223"/>
              </a:xfrm>
              <a:prstGeom prst="rect">
                <a:avLst/>
              </a:prstGeom>
              <a:noFill/>
              <a:ln>
                <a:noFill/>
              </a:ln>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0965" y="1792941"/>
                <a:ext cx="1013012" cy="1013012"/>
              </a:xfrm>
              <a:prstGeom prst="rect">
                <a:avLst/>
              </a:prstGeom>
              <a:noFill/>
              <a:ln>
                <a:noFill/>
              </a:ln>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01036" y="1767018"/>
                <a:ext cx="1925657" cy="1280981"/>
              </a:xfrm>
              <a:prstGeom prst="rect">
                <a:avLst/>
              </a:prstGeom>
              <a:noFill/>
              <a:ln>
                <a:noFill/>
              </a:ln>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703294"/>
                <a:ext cx="1344706" cy="1344706"/>
              </a:xfrm>
              <a:prstGeom prst="rect">
                <a:avLst/>
              </a:prstGeom>
              <a:noFill/>
              <a:ln>
                <a:noFill/>
              </a:ln>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2302" y="4110778"/>
                <a:ext cx="914400" cy="914400"/>
              </a:xfrm>
              <a:prstGeom prst="rect">
                <a:avLst/>
              </a:prstGeom>
              <a:noFill/>
              <a:ln>
                <a:noFill/>
              </a:ln>
            </p:spPr>
          </p:pic>
          <p:cxnSp>
            <p:nvCxnSpPr>
              <p:cNvPr id="19" name="Straight Arrow Connector 18"/>
              <p:cNvCxnSpPr/>
              <p:nvPr/>
            </p:nvCxnSpPr>
            <p:spPr>
              <a:xfrm flipH="1">
                <a:off x="5438829" y="4699201"/>
                <a:ext cx="2574753" cy="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5862918" y="2330824"/>
                <a:ext cx="245491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750694" y="3002608"/>
                <a:ext cx="0" cy="1200095"/>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938618" y="3002314"/>
                <a:ext cx="0" cy="1200774"/>
              </a:xfrm>
              <a:prstGeom prst="straightConnector1">
                <a:avLst/>
              </a:prstGeom>
              <a:ln>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1246095" y="2420471"/>
                <a:ext cx="243007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Oval 23"/>
              <p:cNvSpPr/>
              <p:nvPr/>
            </p:nvSpPr>
            <p:spPr>
              <a:xfrm>
                <a:off x="6167718" y="484094"/>
                <a:ext cx="1809115" cy="743585"/>
              </a:xfrm>
              <a:prstGeom prst="ellipse">
                <a:avLst/>
              </a:prstGeom>
              <a:noFill/>
              <a:ln w="63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ar-EG" sz="1100" dirty="0">
                    <a:effectLst/>
                    <a:ea typeface="Calibri"/>
                    <a:cs typeface="ae_AlMothnna"/>
                  </a:rPr>
                  <a:t>توقيع عقد بين الموظف والشركة</a:t>
                </a:r>
                <a:endParaRPr lang="en-US" sz="1100" dirty="0">
                  <a:effectLst/>
                  <a:ea typeface="Calibri"/>
                  <a:cs typeface="Arial"/>
                </a:endParaRPr>
              </a:p>
            </p:txBody>
          </p:sp>
          <p:pic>
            <p:nvPicPr>
              <p:cNvPr id="25" name="Picture 24" descr="http://www.ivacationonline.com/images/contract_ico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86918" y="116541"/>
                <a:ext cx="367553" cy="367553"/>
              </a:xfrm>
              <a:prstGeom prst="rect">
                <a:avLst/>
              </a:prstGeom>
              <a:noFill/>
              <a:ln>
                <a:noFill/>
              </a:ln>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36142" y="62753"/>
                <a:ext cx="475129" cy="439271"/>
              </a:xfrm>
              <a:prstGeom prst="rect">
                <a:avLst/>
              </a:prstGeom>
              <a:noFill/>
              <a:ln>
                <a:noFill/>
              </a:ln>
            </p:spPr>
          </p:pic>
          <p:cxnSp>
            <p:nvCxnSpPr>
              <p:cNvPr id="27" name="Straight Arrow Connector 26"/>
              <p:cNvCxnSpPr/>
              <p:nvPr/>
            </p:nvCxnSpPr>
            <p:spPr>
              <a:xfrm>
                <a:off x="7279342" y="1264024"/>
                <a:ext cx="0" cy="438785"/>
              </a:xfrm>
              <a:prstGeom prst="straightConnector1">
                <a:avLst/>
              </a:prstGeom>
              <a:ln>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4858871" y="1237130"/>
                <a:ext cx="0" cy="438785"/>
              </a:xfrm>
              <a:prstGeom prst="straightConnector1">
                <a:avLst/>
              </a:prstGeom>
              <a:ln>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2286000" y="1676400"/>
                <a:ext cx="5003800" cy="2730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145742" y="2994212"/>
                <a:ext cx="3433445" cy="889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8569717" y="2993920"/>
                <a:ext cx="0" cy="1116793"/>
              </a:xfrm>
              <a:prstGeom prst="straightConnector1">
                <a:avLst/>
              </a:prstGeom>
              <a:ln>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2286000" y="1237130"/>
                <a:ext cx="0" cy="438785"/>
              </a:xfrm>
              <a:prstGeom prst="straightConnector1">
                <a:avLst/>
              </a:prstGeom>
              <a:ln>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3917577" y="493059"/>
                <a:ext cx="1809115" cy="743585"/>
              </a:xfrm>
              <a:prstGeom prst="ellipse">
                <a:avLst/>
              </a:prstGeom>
              <a:noFill/>
              <a:ln w="63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15000"/>
                  </a:lnSpc>
                  <a:spcAft>
                    <a:spcPts val="1000"/>
                  </a:spcAft>
                </a:pPr>
                <a:endParaRPr lang="ar-EG" sz="1100" dirty="0" smtClean="0">
                  <a:effectLst/>
                  <a:ea typeface="Calibri"/>
                  <a:cs typeface="ae_AlMothnna"/>
                </a:endParaRPr>
              </a:p>
              <a:p>
                <a:pPr algn="ctr" rtl="1">
                  <a:lnSpc>
                    <a:spcPct val="115000"/>
                  </a:lnSpc>
                  <a:spcAft>
                    <a:spcPts val="1000"/>
                  </a:spcAft>
                </a:pPr>
                <a:r>
                  <a:rPr lang="ar-EG" sz="1100" dirty="0" smtClean="0">
                    <a:effectLst/>
                    <a:ea typeface="Calibri"/>
                    <a:cs typeface="ae_AlMothnna"/>
                  </a:rPr>
                  <a:t>تدريب </a:t>
                </a:r>
                <a:r>
                  <a:rPr lang="ar-EG" sz="1100" dirty="0">
                    <a:effectLst/>
                    <a:ea typeface="Calibri"/>
                    <a:cs typeface="ae_AlMothnna"/>
                  </a:rPr>
                  <a:t>المتقدمين للوظيفةوتأهيلهم</a:t>
                </a:r>
                <a:endParaRPr lang="en-US" sz="1100" dirty="0">
                  <a:effectLst/>
                  <a:ea typeface="Calibri"/>
                  <a:cs typeface="Arial"/>
                </a:endParaRPr>
              </a:p>
              <a:p>
                <a:pPr algn="ctr">
                  <a:lnSpc>
                    <a:spcPct val="115000"/>
                  </a:lnSpc>
                  <a:spcAft>
                    <a:spcPts val="1000"/>
                  </a:spcAft>
                </a:pPr>
                <a:r>
                  <a:rPr lang="en-US" sz="1100" dirty="0">
                    <a:effectLst/>
                    <a:latin typeface="ae_AlMothnna"/>
                    <a:ea typeface="Calibri"/>
                    <a:cs typeface="Arial"/>
                  </a:rPr>
                  <a:t> </a:t>
                </a:r>
                <a:endParaRPr lang="en-US" sz="1100" dirty="0">
                  <a:effectLst/>
                  <a:ea typeface="Calibri"/>
                  <a:cs typeface="Arial"/>
                </a:endParaRPr>
              </a:p>
            </p:txBody>
          </p:sp>
          <p:sp>
            <p:nvSpPr>
              <p:cNvPr id="34" name="Oval 33"/>
              <p:cNvSpPr/>
              <p:nvPr/>
            </p:nvSpPr>
            <p:spPr>
              <a:xfrm>
                <a:off x="1541930" y="493059"/>
                <a:ext cx="1809489" cy="743884"/>
              </a:xfrm>
              <a:prstGeom prst="ellipse">
                <a:avLst/>
              </a:prstGeom>
              <a:noFill/>
              <a:ln w="63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15000"/>
                  </a:lnSpc>
                  <a:spcAft>
                    <a:spcPts val="1000"/>
                  </a:spcAft>
                </a:pPr>
                <a:endParaRPr lang="ar-EG" sz="1050" dirty="0" smtClean="0">
                  <a:effectLst/>
                  <a:ea typeface="Calibri"/>
                  <a:cs typeface="ae_AlMothnna"/>
                </a:endParaRPr>
              </a:p>
              <a:p>
                <a:pPr algn="ctr" rtl="1">
                  <a:lnSpc>
                    <a:spcPct val="115000"/>
                  </a:lnSpc>
                  <a:spcAft>
                    <a:spcPts val="1000"/>
                  </a:spcAft>
                </a:pPr>
                <a:r>
                  <a:rPr lang="ar-EG" sz="1050" dirty="0" smtClean="0">
                    <a:effectLst/>
                    <a:ea typeface="Calibri"/>
                    <a:cs typeface="ae_AlMothnna"/>
                  </a:rPr>
                  <a:t>تقييم </a:t>
                </a:r>
                <a:r>
                  <a:rPr lang="ar-EG" sz="1050" dirty="0">
                    <a:effectLst/>
                    <a:ea typeface="Calibri"/>
                    <a:cs typeface="ae_AlMothnna"/>
                  </a:rPr>
                  <a:t>الأداء وضمان توصيل الرواتب للموظفين</a:t>
                </a:r>
                <a:endParaRPr lang="en-US" sz="1100" dirty="0">
                  <a:effectLst/>
                  <a:ea typeface="Calibri"/>
                  <a:cs typeface="Arial"/>
                </a:endParaRPr>
              </a:p>
              <a:p>
                <a:pPr algn="ctr">
                  <a:lnSpc>
                    <a:spcPct val="115000"/>
                  </a:lnSpc>
                  <a:spcAft>
                    <a:spcPts val="1000"/>
                  </a:spcAft>
                </a:pPr>
                <a:r>
                  <a:rPr lang="en-US" sz="1050" dirty="0">
                    <a:effectLst/>
                    <a:latin typeface="ae_AlMothnna"/>
                    <a:ea typeface="Calibri"/>
                    <a:cs typeface="Arial"/>
                  </a:rPr>
                  <a:t> </a:t>
                </a:r>
                <a:endParaRPr lang="en-US" sz="1100" dirty="0">
                  <a:effectLst/>
                  <a:ea typeface="Calibri"/>
                  <a:cs typeface="Arial"/>
                </a:endParaRPr>
              </a:p>
            </p:txBody>
          </p:sp>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13648" y="116541"/>
                <a:ext cx="403411" cy="403412"/>
              </a:xfrm>
              <a:prstGeom prst="rect">
                <a:avLst/>
              </a:prstGeom>
              <a:noFill/>
              <a:ln>
                <a:noFill/>
              </a:ln>
            </p:spPr>
          </p:pic>
        </p:grpSp>
      </p:grpSp>
    </p:spTree>
    <p:extLst>
      <p:ext uri="{BB962C8B-B14F-4D97-AF65-F5344CB8AC3E}">
        <p14:creationId xmlns:p14="http://schemas.microsoft.com/office/powerpoint/2010/main" val="300049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65209" y="-42863"/>
            <a:ext cx="9721215" cy="1200150"/>
          </a:xfrm>
          <a:prstGeom prst="rect">
            <a:avLst/>
          </a:prstGeom>
        </p:spPr>
        <p:txBody>
          <a:bodyPr vert="horz" lIns="102870" tIns="51435" rIns="102870" bIns="51435" rtlCol="0" anchor="ctr">
            <a:noAutofit/>
          </a:bodyPr>
          <a:lstStyle>
            <a:lvl1pPr algn="ctr" defTabSz="1028700" rtl="0" eaLnBrk="1" latinLnBrk="0" hangingPunct="1">
              <a:spcBef>
                <a:spcPct val="0"/>
              </a:spcBef>
              <a:buNone/>
              <a:defRPr sz="5000" kern="1200">
                <a:solidFill>
                  <a:schemeClr val="tx1"/>
                </a:solidFill>
                <a:latin typeface="+mj-lt"/>
                <a:ea typeface="+mj-ea"/>
                <a:cs typeface="+mj-cs"/>
              </a:defRPr>
            </a:lvl1pPr>
          </a:lstStyle>
          <a:p>
            <a:pPr algn="r" rtl="1"/>
            <a:r>
              <a:rPr lang="ar-EG" sz="4000" dirty="0" smtClean="0">
                <a:latin typeface="ae_Ostorah" pitchFamily="18" charset="-78"/>
                <a:cs typeface="ae_Ostorah" pitchFamily="18" charset="-78"/>
              </a:rPr>
              <a:t>التوظيف عن بعد</a:t>
            </a:r>
            <a:r>
              <a:rPr lang="en-US" sz="4000" dirty="0" smtClean="0">
                <a:latin typeface="ae_Ostorah" pitchFamily="18" charset="-78"/>
                <a:cs typeface="ae_Ostorah" pitchFamily="18" charset="-78"/>
              </a:rPr>
              <a:t> </a:t>
            </a:r>
            <a:r>
              <a:rPr lang="ar-EG" sz="4000" dirty="0" smtClean="0">
                <a:latin typeface="ae_Ostorah" pitchFamily="18" charset="-78"/>
                <a:cs typeface="ae_Ostorah" pitchFamily="18" charset="-78"/>
              </a:rPr>
              <a:t>’’</a:t>
            </a:r>
            <a:r>
              <a:rPr lang="ar-EG" sz="3600" dirty="0" smtClean="0">
                <a:latin typeface="ae_Ostorah" pitchFamily="18" charset="-78"/>
                <a:cs typeface="ae_Ostorah" pitchFamily="18" charset="-78"/>
              </a:rPr>
              <a:t>مارس عملك بإحترافية</a:t>
            </a:r>
            <a:r>
              <a:rPr lang="en-US" sz="3600" dirty="0" smtClean="0">
                <a:latin typeface="ae_Ostorah" pitchFamily="18" charset="-78"/>
                <a:cs typeface="ae_Ostorah" pitchFamily="18" charset="-78"/>
              </a:rPr>
              <a:t> </a:t>
            </a:r>
            <a:r>
              <a:rPr lang="ar-EG" sz="4000" dirty="0" smtClean="0">
                <a:latin typeface="ae_Ostorah" pitchFamily="18" charset="-78"/>
                <a:cs typeface="ae_Ostorah" pitchFamily="18" charset="-78"/>
              </a:rPr>
              <a:t>‘‘</a:t>
            </a:r>
            <a:endParaRPr lang="en-US" sz="4000" dirty="0">
              <a:latin typeface="ae_Ostorah" pitchFamily="18" charset="-78"/>
              <a:cs typeface="ae_Ostorah" pitchFamily="18" charset="-78"/>
            </a:endParaRPr>
          </a:p>
        </p:txBody>
      </p:sp>
      <p:sp>
        <p:nvSpPr>
          <p:cNvPr id="6" name="Content Placeholder 2"/>
          <p:cNvSpPr>
            <a:spLocks noGrp="1"/>
          </p:cNvSpPr>
          <p:nvPr>
            <p:ph idx="1"/>
          </p:nvPr>
        </p:nvSpPr>
        <p:spPr>
          <a:xfrm>
            <a:off x="540068" y="1680211"/>
            <a:ext cx="9721215" cy="4752261"/>
          </a:xfrm>
        </p:spPr>
        <p:txBody>
          <a:bodyPr>
            <a:normAutofit/>
          </a:bodyPr>
          <a:lstStyle/>
          <a:p>
            <a:pPr marL="0" indent="0" algn="r" rtl="1">
              <a:buNone/>
            </a:pPr>
            <a:r>
              <a:rPr lang="ar-EG" sz="2400" dirty="0" smtClean="0">
                <a:cs typeface="Arabic11 BT" pitchFamily="2" charset="-78"/>
              </a:rPr>
              <a:t>إن مشروع بوابة التوظيف عن بعد «مارس» وبعد التحليل المبدأي لأبعاد المشروع وبالشكل الحالي من المتوقع له أن يحقق نجاحاً مبهراً خصوصاً وأن توجه المملكة في هذا الإطار فيمكن للمشروع ان يجد رعاية بكل سهولة بمشيئة الله تعالى</a:t>
            </a:r>
          </a:p>
          <a:p>
            <a:pPr marL="0" indent="0" algn="r" rtl="1">
              <a:buNone/>
            </a:pPr>
            <a:r>
              <a:rPr lang="ar-EG" sz="2400" dirty="0" smtClean="0">
                <a:cs typeface="Arabic11 BT" pitchFamily="2" charset="-78"/>
              </a:rPr>
              <a:t>التحدي الأكبر في هذا المشروع هو تطبيق بسيط للغاية دون أي تعقيد مع إمكانيات متعددة للباحثين عن العمل </a:t>
            </a:r>
            <a:r>
              <a:rPr lang="ar-EG" sz="2400" smtClean="0">
                <a:cs typeface="Arabic11 BT" pitchFamily="2" charset="-78"/>
              </a:rPr>
              <a:t>وأصحاب الأعمل وبما يتناسب مع التشريعات والقوانين بالمملكة العربية السعودية</a:t>
            </a:r>
            <a:endParaRPr lang="en-US" sz="2400" dirty="0">
              <a:cs typeface="Arabic11 BT" pitchFamily="2" charset="-78"/>
            </a:endParaRPr>
          </a:p>
        </p:txBody>
      </p:sp>
    </p:spTree>
    <p:extLst>
      <p:ext uri="{BB962C8B-B14F-4D97-AF65-F5344CB8AC3E}">
        <p14:creationId xmlns:p14="http://schemas.microsoft.com/office/powerpoint/2010/main" val="42005014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0045" y="3600450"/>
            <a:ext cx="5940743" cy="1280160"/>
          </a:xfrm>
        </p:spPr>
        <p:txBody>
          <a:bodyPr>
            <a:normAutofit/>
          </a:bodyPr>
          <a:lstStyle/>
          <a:p>
            <a:r>
              <a:rPr lang="ar-EG" sz="5400" dirty="0" smtClean="0">
                <a:latin typeface="ae_Ostorah" pitchFamily="18" charset="-78"/>
                <a:cs typeface="ae_Ostorah" pitchFamily="18" charset="-78"/>
              </a:rPr>
              <a:t>شكراً لكم</a:t>
            </a:r>
            <a:endParaRPr lang="en-US" sz="5400" dirty="0">
              <a:latin typeface="ae_Ostorah" pitchFamily="18" charset="-78"/>
              <a:cs typeface="ae_Ostorah" pitchFamily="18" charset="-78"/>
            </a:endParaRPr>
          </a:p>
        </p:txBody>
      </p:sp>
      <p:sp>
        <p:nvSpPr>
          <p:cNvPr id="3" name="Subtitle 2"/>
          <p:cNvSpPr>
            <a:spLocks noGrp="1"/>
          </p:cNvSpPr>
          <p:nvPr>
            <p:ph type="subTitle" idx="1"/>
          </p:nvPr>
        </p:nvSpPr>
        <p:spPr>
          <a:xfrm>
            <a:off x="450056" y="4960620"/>
            <a:ext cx="4950619" cy="1680210"/>
          </a:xfrm>
        </p:spPr>
        <p:txBody>
          <a:bodyPr anchor="b">
            <a:normAutofit/>
          </a:bodyPr>
          <a:lstStyle/>
          <a:p>
            <a:pPr algn="l"/>
            <a:r>
              <a:rPr lang="ar-EG" sz="1600" dirty="0" smtClean="0">
                <a:latin typeface="ae_AlMothnna" pitchFamily="34" charset="-78"/>
                <a:cs typeface="ae_AlMothnna" pitchFamily="34" charset="-78"/>
              </a:rPr>
              <a:t>مارس.كوم</a:t>
            </a:r>
          </a:p>
          <a:p>
            <a:pPr algn="l"/>
            <a:r>
              <a:rPr lang="en-US" sz="1600" dirty="0" smtClean="0">
                <a:latin typeface="ae_AlMothnna" pitchFamily="34" charset="-78"/>
                <a:cs typeface="ae_AlMothnna" pitchFamily="34" charset="-78"/>
              </a:rPr>
              <a:t>Q-Vision</a:t>
            </a:r>
            <a:endParaRPr lang="en-US" sz="1600" dirty="0">
              <a:latin typeface="ae_AlMothnna" pitchFamily="34" charset="-78"/>
              <a:cs typeface="ae_AlMothnna" pitchFamily="34" charset="-78"/>
            </a:endParaRPr>
          </a:p>
          <a:p>
            <a:pPr algn="l"/>
            <a:r>
              <a:rPr lang="en-US" sz="1600" dirty="0">
                <a:latin typeface="ae_AlMothnna" pitchFamily="34" charset="-78"/>
                <a:cs typeface="ae_AlMothnna" pitchFamily="34" charset="-78"/>
              </a:rPr>
              <a:t>2012</a:t>
            </a:r>
          </a:p>
        </p:txBody>
      </p:sp>
    </p:spTree>
    <p:extLst>
      <p:ext uri="{BB962C8B-B14F-4D97-AF65-F5344CB8AC3E}">
        <p14:creationId xmlns:p14="http://schemas.microsoft.com/office/powerpoint/2010/main" val="789178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209" y="-42863"/>
            <a:ext cx="9721215" cy="1200150"/>
          </a:xfrm>
        </p:spPr>
        <p:txBody>
          <a:bodyPr>
            <a:noAutofit/>
          </a:bodyPr>
          <a:lstStyle/>
          <a:p>
            <a:pPr algn="r" rtl="1"/>
            <a:r>
              <a:rPr lang="ar-EG" sz="4000" dirty="0" smtClean="0">
                <a:latin typeface="ae_Ostorah" pitchFamily="18" charset="-78"/>
                <a:cs typeface="ae_Ostorah" pitchFamily="18" charset="-78"/>
              </a:rPr>
              <a:t>التوظيف عن بعد</a:t>
            </a:r>
            <a:r>
              <a:rPr lang="en-US" sz="4000" dirty="0" smtClean="0">
                <a:latin typeface="ae_Ostorah" pitchFamily="18" charset="-78"/>
                <a:cs typeface="ae_Ostorah" pitchFamily="18" charset="-78"/>
              </a:rPr>
              <a:t> </a:t>
            </a:r>
            <a:r>
              <a:rPr lang="ar-EG" sz="4000" dirty="0" smtClean="0">
                <a:latin typeface="ae_Ostorah" pitchFamily="18" charset="-78"/>
                <a:cs typeface="ae_Ostorah" pitchFamily="18" charset="-78"/>
              </a:rPr>
              <a:t>’’</a:t>
            </a:r>
            <a:r>
              <a:rPr lang="ar-EG" sz="3600" dirty="0" smtClean="0">
                <a:latin typeface="ae_Ostorah" pitchFamily="18" charset="-78"/>
                <a:cs typeface="ae_Ostorah" pitchFamily="18" charset="-78"/>
              </a:rPr>
              <a:t>مارس عملك بإحترافية</a:t>
            </a:r>
            <a:r>
              <a:rPr lang="en-US" sz="3600" dirty="0" smtClean="0">
                <a:latin typeface="ae_Ostorah" pitchFamily="18" charset="-78"/>
                <a:cs typeface="ae_Ostorah" pitchFamily="18" charset="-78"/>
              </a:rPr>
              <a:t> </a:t>
            </a:r>
            <a:r>
              <a:rPr lang="ar-EG" sz="4000" dirty="0" smtClean="0">
                <a:latin typeface="ae_Ostorah" pitchFamily="18" charset="-78"/>
                <a:cs typeface="ae_Ostorah" pitchFamily="18" charset="-78"/>
              </a:rPr>
              <a:t>‘‘</a:t>
            </a:r>
            <a:endParaRPr lang="en-US" sz="4000" dirty="0">
              <a:latin typeface="ae_Ostorah" pitchFamily="18" charset="-78"/>
              <a:cs typeface="ae_Ostorah" pitchFamily="18" charset="-78"/>
            </a:endParaRPr>
          </a:p>
        </p:txBody>
      </p:sp>
      <p:grpSp>
        <p:nvGrpSpPr>
          <p:cNvPr id="4" name="Group 3"/>
          <p:cNvGrpSpPr/>
          <p:nvPr/>
        </p:nvGrpSpPr>
        <p:grpSpPr>
          <a:xfrm>
            <a:off x="312391" y="900112"/>
            <a:ext cx="10313811" cy="5416695"/>
            <a:chOff x="-407530" y="-222534"/>
            <a:chExt cx="10067382" cy="5478381"/>
          </a:xfrm>
        </p:grpSpPr>
        <p:sp>
          <p:nvSpPr>
            <p:cNvPr id="5" name="Text Box 21"/>
            <p:cNvSpPr txBox="1"/>
            <p:nvPr/>
          </p:nvSpPr>
          <p:spPr>
            <a:xfrm>
              <a:off x="3250096" y="2762783"/>
              <a:ext cx="3475990" cy="8445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514350" algn="ctr" rtl="1">
                <a:lnSpc>
                  <a:spcPct val="115000"/>
                </a:lnSpc>
              </a:pPr>
              <a:r>
                <a:rPr lang="ar-EG" sz="2500" dirty="0">
                  <a:solidFill>
                    <a:srgbClr val="984806"/>
                  </a:solidFill>
                  <a:ea typeface="Calibri"/>
                  <a:cs typeface="ae_AlMothnna"/>
                </a:rPr>
                <a:t>بوابة التوظيف عن بعد</a:t>
              </a:r>
              <a:endParaRPr lang="en-US" sz="1200" dirty="0">
                <a:ea typeface="Calibri"/>
                <a:cs typeface="Arial"/>
              </a:endParaRPr>
            </a:p>
            <a:p>
              <a:pPr indent="514350" algn="ctr" rtl="1">
                <a:lnSpc>
                  <a:spcPct val="115000"/>
                </a:lnSpc>
                <a:spcAft>
                  <a:spcPts val="1125"/>
                </a:spcAft>
              </a:pPr>
              <a:r>
                <a:rPr lang="ar-EG" sz="1400" dirty="0">
                  <a:solidFill>
                    <a:srgbClr val="808080"/>
                  </a:solidFill>
                  <a:ea typeface="Calibri"/>
                  <a:cs typeface="ae_AlMothnna"/>
                </a:rPr>
                <a:t>’’مارس عملك بإحترافية‘‘</a:t>
              </a:r>
              <a:endParaRPr lang="en-US" sz="1200" dirty="0">
                <a:ea typeface="Calibri"/>
                <a:cs typeface="Arial"/>
              </a:endParaRPr>
            </a:p>
            <a:p>
              <a:pPr algn="ctr">
                <a:lnSpc>
                  <a:spcPct val="115000"/>
                </a:lnSpc>
                <a:spcAft>
                  <a:spcPts val="1125"/>
                </a:spcAft>
              </a:pPr>
              <a:r>
                <a:rPr lang="en-US" sz="1000" dirty="0">
                  <a:solidFill>
                    <a:srgbClr val="984806"/>
                  </a:solidFill>
                  <a:ea typeface="Calibri"/>
                  <a:cs typeface="Arial"/>
                </a:rPr>
                <a:t> </a:t>
              </a:r>
              <a:endParaRPr lang="en-US" sz="1200" dirty="0">
                <a:ea typeface="Calibri"/>
                <a:cs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0986" y="2195997"/>
              <a:ext cx="1600200" cy="1073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 Box 24"/>
            <p:cNvSpPr txBox="1"/>
            <p:nvPr/>
          </p:nvSpPr>
          <p:spPr>
            <a:xfrm>
              <a:off x="5407892" y="3368324"/>
              <a:ext cx="4251960" cy="154917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rtl="1">
                <a:lnSpc>
                  <a:spcPct val="115000"/>
                </a:lnSpc>
                <a:spcAft>
                  <a:spcPts val="1125"/>
                </a:spcAft>
              </a:pPr>
              <a:r>
                <a:rPr lang="ar-EG" sz="2300">
                  <a:solidFill>
                    <a:srgbClr val="984806"/>
                  </a:solidFill>
                  <a:ea typeface="Calibri"/>
                  <a:cs typeface="ae_AlMothnna"/>
                </a:rPr>
                <a:t>رؤيتنا</a:t>
              </a:r>
              <a:endParaRPr lang="en-US" sz="1200">
                <a:ea typeface="Calibri"/>
                <a:cs typeface="Arial"/>
              </a:endParaRPr>
            </a:p>
            <a:p>
              <a:pPr indent="4286" algn="ctr" rtl="1">
                <a:lnSpc>
                  <a:spcPct val="115000"/>
                </a:lnSpc>
                <a:spcAft>
                  <a:spcPts val="1125"/>
                </a:spcAft>
              </a:pPr>
              <a:r>
                <a:rPr lang="ar-EG" sz="1400">
                  <a:solidFill>
                    <a:srgbClr val="808080"/>
                  </a:solidFill>
                  <a:ea typeface="Calibri"/>
                  <a:cs typeface="ae_AlMothnna"/>
                </a:rPr>
                <a:t>’’بوابة التوظيف الأولى في المملكة العربية السعودية والخيار الأول للشركات والباحثين عن العمل‘‘</a:t>
              </a:r>
              <a:endParaRPr lang="en-US" sz="1200">
                <a:ea typeface="Calibri"/>
                <a:cs typeface="Arial"/>
              </a:endParaRPr>
            </a:p>
            <a:p>
              <a:pPr algn="ctr">
                <a:lnSpc>
                  <a:spcPct val="115000"/>
                </a:lnSpc>
                <a:spcAft>
                  <a:spcPts val="1125"/>
                </a:spcAft>
              </a:pPr>
              <a:r>
                <a:rPr lang="en-US" sz="700">
                  <a:solidFill>
                    <a:srgbClr val="984806"/>
                  </a:solidFill>
                  <a:ea typeface="Calibri"/>
                  <a:cs typeface="Arial"/>
                </a:rPr>
                <a:t> </a:t>
              </a:r>
              <a:endParaRPr lang="en-US" sz="1200">
                <a:ea typeface="Calibri"/>
                <a:cs typeface="Aria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530" y="2086396"/>
              <a:ext cx="1600200" cy="1451113"/>
            </a:xfrm>
            <a:prstGeom prst="rect">
              <a:avLst/>
            </a:prstGeom>
            <a:noFill/>
            <a:ln>
              <a:noFill/>
            </a:ln>
          </p:spPr>
        </p:pic>
        <p:sp>
          <p:nvSpPr>
            <p:cNvPr id="9" name="Text Box 40"/>
            <p:cNvSpPr txBox="1"/>
            <p:nvPr/>
          </p:nvSpPr>
          <p:spPr>
            <a:xfrm>
              <a:off x="-388935" y="3275727"/>
              <a:ext cx="4251960" cy="19801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rtl="1">
                <a:lnSpc>
                  <a:spcPct val="115000"/>
                </a:lnSpc>
                <a:spcAft>
                  <a:spcPts val="1125"/>
                </a:spcAft>
              </a:pPr>
              <a:r>
                <a:rPr lang="ar-EG" sz="2300" dirty="0">
                  <a:solidFill>
                    <a:srgbClr val="984806"/>
                  </a:solidFill>
                  <a:ea typeface="Calibri"/>
                  <a:cs typeface="ae_AlMothnna"/>
                </a:rPr>
                <a:t>أهدافنا</a:t>
              </a:r>
              <a:endParaRPr lang="en-US" sz="1200" dirty="0">
                <a:ea typeface="Calibri"/>
                <a:cs typeface="Arial"/>
              </a:endParaRPr>
            </a:p>
            <a:p>
              <a:pPr marL="385763" indent="-385763" algn="r" rtl="1">
                <a:lnSpc>
                  <a:spcPct val="115000"/>
                </a:lnSpc>
                <a:spcAft>
                  <a:spcPts val="1125"/>
                </a:spcAft>
                <a:buSzPts val="1600"/>
                <a:buBlip>
                  <a:blip r:embed="rId4"/>
                </a:buBlip>
              </a:pPr>
              <a:r>
                <a:rPr lang="ar-EG" sz="1400" dirty="0">
                  <a:solidFill>
                    <a:srgbClr val="808080"/>
                  </a:solidFill>
                  <a:ea typeface="Calibri"/>
                  <a:cs typeface="ae_AlMothnna"/>
                </a:rPr>
                <a:t>إنشاء قاعدة بيانات من الشركات والعاطلين بالمملكة </a:t>
              </a:r>
              <a:endParaRPr lang="en-US" sz="1200" dirty="0">
                <a:ea typeface="Calibri"/>
                <a:cs typeface="Arial"/>
              </a:endParaRPr>
            </a:p>
            <a:p>
              <a:pPr marL="385763" indent="-385763" algn="r" rtl="1">
                <a:lnSpc>
                  <a:spcPct val="115000"/>
                </a:lnSpc>
                <a:spcAft>
                  <a:spcPts val="1125"/>
                </a:spcAft>
                <a:buSzPts val="1600"/>
                <a:buBlip>
                  <a:blip r:embed="rId4"/>
                </a:buBlip>
              </a:pPr>
              <a:r>
                <a:rPr lang="ar-EG" sz="1400" dirty="0">
                  <a:solidFill>
                    <a:srgbClr val="808080"/>
                  </a:solidFill>
                  <a:ea typeface="Calibri"/>
                  <a:cs typeface="ae_AlMothnna"/>
                </a:rPr>
                <a:t>أتمتة عملية التوظيف من المنزل بشكل إحترافي عن الشكل المتعارف عليه في الوطن العربي حالياً</a:t>
              </a:r>
              <a:endParaRPr lang="en-US" sz="1200" dirty="0">
                <a:ea typeface="Calibri"/>
                <a:cs typeface="Arial"/>
              </a:endParaRPr>
            </a:p>
            <a:p>
              <a:pPr marL="385763" indent="-385763" algn="r" rtl="1">
                <a:lnSpc>
                  <a:spcPct val="115000"/>
                </a:lnSpc>
                <a:spcAft>
                  <a:spcPts val="1125"/>
                </a:spcAft>
                <a:buSzPts val="1600"/>
                <a:buBlip>
                  <a:blip r:embed="rId4"/>
                </a:buBlip>
              </a:pPr>
              <a:r>
                <a:rPr lang="ar-EG" sz="1400" dirty="0">
                  <a:solidFill>
                    <a:srgbClr val="808080"/>
                  </a:solidFill>
                  <a:ea typeface="Calibri"/>
                  <a:cs typeface="ae_AlMothnna"/>
                </a:rPr>
                <a:t>توفير مصادر دخل جيدة للباحثين عن العمل ودعم إنتشار مفهوم السعودة بين الشركات </a:t>
              </a:r>
              <a:endParaRPr lang="en-US" sz="1200" dirty="0">
                <a:ea typeface="Calibri"/>
                <a:cs typeface="Arial"/>
              </a:endParaRPr>
            </a:p>
          </p:txBody>
        </p:sp>
        <p:grpSp>
          <p:nvGrpSpPr>
            <p:cNvPr id="10" name="Group 9"/>
            <p:cNvGrpSpPr/>
            <p:nvPr/>
          </p:nvGrpSpPr>
          <p:grpSpPr>
            <a:xfrm>
              <a:off x="5844186" y="1749248"/>
              <a:ext cx="3210339" cy="337168"/>
              <a:chOff x="-178927" y="-1005034"/>
              <a:chExt cx="3210339" cy="337552"/>
            </a:xfrm>
          </p:grpSpPr>
          <p:cxnSp>
            <p:nvCxnSpPr>
              <p:cNvPr id="18" name="Straight Arrow Connector 17"/>
              <p:cNvCxnSpPr/>
              <p:nvPr/>
            </p:nvCxnSpPr>
            <p:spPr>
              <a:xfrm>
                <a:off x="3031312" y="-1004906"/>
                <a:ext cx="0" cy="3374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78927" y="-1005034"/>
                <a:ext cx="3210339"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248458" y="1747899"/>
              <a:ext cx="3209932" cy="248303"/>
              <a:chOff x="-219151" y="-1005239"/>
              <a:chExt cx="3210759" cy="248303"/>
            </a:xfrm>
          </p:grpSpPr>
          <p:cxnSp>
            <p:nvCxnSpPr>
              <p:cNvPr id="16" name="Straight Connector 15"/>
              <p:cNvCxnSpPr/>
              <p:nvPr/>
            </p:nvCxnSpPr>
            <p:spPr>
              <a:xfrm flipH="1">
                <a:off x="-218731" y="-1005050"/>
                <a:ext cx="321033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19151" y="-1005239"/>
                <a:ext cx="413" cy="2483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13909" y="1582699"/>
              <a:ext cx="1904736" cy="1269824"/>
            </a:xfrm>
            <a:prstGeom prst="rect">
              <a:avLst/>
            </a:prstGeom>
            <a:noFill/>
            <a:ln>
              <a:noFill/>
            </a:ln>
          </p:spPr>
        </p:pic>
        <p:cxnSp>
          <p:nvCxnSpPr>
            <p:cNvPr id="13" name="Straight Arrow Connector 12"/>
            <p:cNvCxnSpPr/>
            <p:nvPr/>
          </p:nvCxnSpPr>
          <p:spPr>
            <a:xfrm>
              <a:off x="4666277" y="1673304"/>
              <a:ext cx="0" cy="645795"/>
            </a:xfrm>
            <a:prstGeom prst="straightConnector1">
              <a:avLst/>
            </a:prstGeom>
            <a:ln>
              <a:prstDash val="dash"/>
              <a:tailEnd type="arrow"/>
            </a:ln>
          </p:spPr>
          <p:style>
            <a:lnRef idx="2">
              <a:schemeClr val="accent2"/>
            </a:lnRef>
            <a:fillRef idx="0">
              <a:schemeClr val="accent2"/>
            </a:fillRef>
            <a:effectRef idx="1">
              <a:schemeClr val="accent2"/>
            </a:effectRef>
            <a:fontRef idx="minor">
              <a:schemeClr val="tx1"/>
            </a:fontRef>
          </p:style>
        </p:cxn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247" y="-222534"/>
              <a:ext cx="1013792" cy="1013791"/>
            </a:xfrm>
            <a:prstGeom prst="rect">
              <a:avLst/>
            </a:prstGeom>
            <a:noFill/>
            <a:ln>
              <a:noFill/>
            </a:ln>
          </p:spPr>
        </p:pic>
        <p:sp>
          <p:nvSpPr>
            <p:cNvPr id="15" name="Text Box 49"/>
            <p:cNvSpPr txBox="1"/>
            <p:nvPr/>
          </p:nvSpPr>
          <p:spPr>
            <a:xfrm>
              <a:off x="2206487" y="656541"/>
              <a:ext cx="5416550" cy="10928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514350" algn="ctr" rtl="1">
                <a:lnSpc>
                  <a:spcPct val="115000"/>
                </a:lnSpc>
              </a:pPr>
              <a:r>
                <a:rPr lang="ar-EG" sz="2500" dirty="0">
                  <a:solidFill>
                    <a:srgbClr val="984806"/>
                  </a:solidFill>
                  <a:ea typeface="Calibri"/>
                  <a:cs typeface="ae_AlMothnna"/>
                </a:rPr>
                <a:t>مستخدمي المشروع</a:t>
              </a:r>
              <a:endParaRPr lang="en-US" sz="1200" dirty="0">
                <a:ea typeface="Calibri"/>
                <a:cs typeface="Arial"/>
              </a:endParaRPr>
            </a:p>
            <a:p>
              <a:pPr algn="r" rtl="1">
                <a:lnSpc>
                  <a:spcPct val="115000"/>
                </a:lnSpc>
                <a:spcAft>
                  <a:spcPts val="1125"/>
                </a:spcAft>
              </a:pPr>
              <a:r>
                <a:rPr lang="ar-EG" sz="1400" dirty="0">
                  <a:solidFill>
                    <a:srgbClr val="808080"/>
                  </a:solidFill>
                  <a:ea typeface="Calibri"/>
                  <a:cs typeface="ae_AlMothnna"/>
                </a:rPr>
                <a:t>’’الشركات السعودية والباحثين عن العمل من المرأة وذوي الإحتياجات الخاصة‘‘</a:t>
              </a:r>
              <a:endParaRPr lang="en-US" sz="1200" dirty="0">
                <a:ea typeface="Calibri"/>
                <a:cs typeface="Arial"/>
              </a:endParaRPr>
            </a:p>
            <a:p>
              <a:pPr algn="ctr">
                <a:lnSpc>
                  <a:spcPct val="115000"/>
                </a:lnSpc>
                <a:spcAft>
                  <a:spcPts val="1125"/>
                </a:spcAft>
              </a:pPr>
              <a:r>
                <a:rPr lang="en-US" sz="1000" dirty="0">
                  <a:solidFill>
                    <a:srgbClr val="984806"/>
                  </a:solidFill>
                  <a:ea typeface="Calibri"/>
                  <a:cs typeface="Arial"/>
                </a:rPr>
                <a:t> </a:t>
              </a:r>
              <a:endParaRPr lang="en-US" sz="1200" dirty="0">
                <a:ea typeface="Calibri"/>
                <a:cs typeface="Arial"/>
              </a:endParaRPr>
            </a:p>
          </p:txBody>
        </p:sp>
      </p:grpSp>
    </p:spTree>
    <p:extLst>
      <p:ext uri="{BB962C8B-B14F-4D97-AF65-F5344CB8AC3E}">
        <p14:creationId xmlns:p14="http://schemas.microsoft.com/office/powerpoint/2010/main" val="385288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EG" dirty="0">
                <a:latin typeface="ae_Ostorah" pitchFamily="18" charset="-78"/>
                <a:cs typeface="ae_Ostorah" pitchFamily="18" charset="-78"/>
              </a:rPr>
              <a:t>لماذا بوابة للتوظيف </a:t>
            </a:r>
            <a:endParaRPr lang="en-US" dirty="0">
              <a:latin typeface="ae_Ostorah" pitchFamily="18" charset="-78"/>
              <a:cs typeface="ae_Ostorah" pitchFamily="18" charset="-78"/>
            </a:endParaRPr>
          </a:p>
        </p:txBody>
      </p:sp>
      <p:sp>
        <p:nvSpPr>
          <p:cNvPr id="3" name="Content Placeholder 2"/>
          <p:cNvSpPr>
            <a:spLocks noGrp="1"/>
          </p:cNvSpPr>
          <p:nvPr>
            <p:ph idx="1"/>
          </p:nvPr>
        </p:nvSpPr>
        <p:spPr/>
        <p:txBody>
          <a:bodyPr>
            <a:normAutofit/>
          </a:bodyPr>
          <a:lstStyle/>
          <a:p>
            <a:pPr algn="r" rtl="1"/>
            <a:r>
              <a:rPr lang="ar-EG" sz="1800" dirty="0">
                <a:cs typeface="Arabic11 BT" pitchFamily="2" charset="-78"/>
              </a:rPr>
              <a:t>تسعى المملكة العربية السعودية إلى إيجاد حلول جذرية للبطالة مثل أي دولة في العالم إلا أن الوضع في الدول العربية وعلى الأخص المملكة أشد وطأة بسبب عدم وجود نسب دقيقة تمكن المسؤلين من إتخاذ القرارات الصحيحة بما يساعد في حل مشكلة تعتبر من أهم مشكلات الدول العربية .</a:t>
            </a:r>
          </a:p>
          <a:p>
            <a:pPr algn="r" rtl="1"/>
            <a:r>
              <a:rPr lang="ar-EG" sz="1800" dirty="0">
                <a:cs typeface="Arabic11 BT" pitchFamily="2" charset="-78"/>
              </a:rPr>
              <a:t>وللمساهمة في حل مشكلة البطالة ظهرت مواقع التوظيف عن بعد العربية التي تقدم خدمة للشركات والباحثين عن العمل وقامت الحكومة ممثله في مجلس الغرف السعودية برعاية أحد  تلك المواقع.</a:t>
            </a:r>
          </a:p>
          <a:p>
            <a:pPr algn="r" rtl="1"/>
            <a:r>
              <a:rPr lang="ar-EG" sz="1800" dirty="0">
                <a:cs typeface="Arabic11 BT" pitchFamily="2" charset="-78"/>
              </a:rPr>
              <a:t>وتسعى السعودية عن طريق العديد من البرامج كبرنامج حافز وغيره من البرامج الموجهه لذلك إلا أنه الملاحظ أن هناك نسبة بطالة في فئتين -بسبب الظروف الإجتماعية قد لا ينجحوا في الحصول على فرصة وظيفية ملائمة -هما المرأة السعودية وذوي الإحتياجات الخاصة فضلاً عن برنامج نطاقات الذي يهدف إلى توطين العمالة (السعودة) .</a:t>
            </a:r>
          </a:p>
          <a:p>
            <a:pPr algn="r" rtl="1"/>
            <a:r>
              <a:rPr lang="ar-EG" sz="1800" dirty="0">
                <a:cs typeface="Arabic11 BT" pitchFamily="2" charset="-78"/>
              </a:rPr>
              <a:t>وإن كان هناك نسبة بطالة مرصودة بين السعوديين إلا أنه من الملاحظ أن البطالة في المجتمع النسائي تفوق أربع مرات البطالة بين الرجال رغم إن هناك نسبة كبيرة منهم تعليم جامعي</a:t>
            </a:r>
          </a:p>
          <a:p>
            <a:pPr algn="r" rtl="1"/>
            <a:endParaRPr lang="en-US" sz="1800" dirty="0">
              <a:cs typeface="Arabic11 BT" pitchFamily="2" charset="-78"/>
            </a:endParaRPr>
          </a:p>
        </p:txBody>
      </p:sp>
      <p:grpSp>
        <p:nvGrpSpPr>
          <p:cNvPr id="4" name="Group 3"/>
          <p:cNvGrpSpPr/>
          <p:nvPr/>
        </p:nvGrpSpPr>
        <p:grpSpPr>
          <a:xfrm>
            <a:off x="1285875" y="4467796"/>
            <a:ext cx="3581400" cy="2457450"/>
            <a:chOff x="0" y="0"/>
            <a:chExt cx="4393096" cy="2981740"/>
          </a:xfrm>
        </p:grpSpPr>
        <p:sp>
          <p:nvSpPr>
            <p:cNvPr id="5" name="Text Box 1"/>
            <p:cNvSpPr txBox="1"/>
            <p:nvPr/>
          </p:nvSpPr>
          <p:spPr>
            <a:xfrm>
              <a:off x="0" y="2405270"/>
              <a:ext cx="4293704" cy="576470"/>
            </a:xfrm>
            <a:prstGeom prst="rect">
              <a:avLst/>
            </a:prstGeom>
          </p:spPr>
          <p:txBody>
            <a:bodyPr wrap="square" rtlCol="0">
              <a:noAutofit/>
            </a:bodyPr>
            <a:lstStyle/>
            <a:p>
              <a:pPr algn="r" rtl="1">
                <a:spcAft>
                  <a:spcPts val="0"/>
                </a:spcAft>
              </a:pPr>
              <a:r>
                <a:rPr lang="ar-EG" sz="1200">
                  <a:solidFill>
                    <a:srgbClr val="808080"/>
                  </a:solidFill>
                  <a:effectLst/>
                  <a:latin typeface="Times New Roman"/>
                  <a:ea typeface="Calibri"/>
                  <a:cs typeface="ae_AlMothnna"/>
                </a:rPr>
                <a:t>معدل البطالة بين النساء 26,9 % أعلى 4 مرات من الرجال </a:t>
              </a:r>
              <a:endParaRPr lang="en-US" sz="1200">
                <a:effectLst/>
                <a:latin typeface="Times New Roman"/>
                <a:ea typeface="Times New Roman"/>
              </a:endParaRPr>
            </a:p>
          </p:txBody>
        </p:sp>
        <p:graphicFrame>
          <p:nvGraphicFramePr>
            <p:cNvPr id="6" name="Chart 5"/>
            <p:cNvGraphicFramePr/>
            <p:nvPr/>
          </p:nvGraphicFramePr>
          <p:xfrm>
            <a:off x="168966" y="0"/>
            <a:ext cx="4224130" cy="2683566"/>
          </p:xfrm>
          <a:graphic>
            <a:graphicData uri="http://schemas.openxmlformats.org/drawingml/2006/chart">
              <c:chart xmlns:c="http://schemas.openxmlformats.org/drawingml/2006/chart" xmlns:r="http://schemas.openxmlformats.org/officeDocument/2006/relationships" r:id="rId2"/>
            </a:graphicData>
          </a:graphic>
        </p:graphicFrame>
      </p:grpSp>
    </p:spTree>
    <p:extLst>
      <p:ext uri="{BB962C8B-B14F-4D97-AF65-F5344CB8AC3E}">
        <p14:creationId xmlns:p14="http://schemas.microsoft.com/office/powerpoint/2010/main" val="788037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EG" dirty="0" smtClean="0">
                <a:latin typeface="ae_Ostorah" pitchFamily="18" charset="-78"/>
                <a:cs typeface="ae_Ostorah" pitchFamily="18" charset="-78"/>
              </a:rPr>
              <a:t>نظرة على مواقع التوظيف الإلكتروني</a:t>
            </a:r>
            <a:endParaRPr lang="en-US" dirty="0">
              <a:latin typeface="ae_Ostorah" pitchFamily="18" charset="-78"/>
              <a:cs typeface="ae_Ostorah" pitchFamily="18" charset="-78"/>
            </a:endParaRPr>
          </a:p>
        </p:txBody>
      </p:sp>
      <p:sp>
        <p:nvSpPr>
          <p:cNvPr id="3" name="Content Placeholder 2"/>
          <p:cNvSpPr>
            <a:spLocks noGrp="1"/>
          </p:cNvSpPr>
          <p:nvPr>
            <p:ph idx="1"/>
          </p:nvPr>
        </p:nvSpPr>
        <p:spPr/>
        <p:txBody>
          <a:bodyPr>
            <a:normAutofit/>
          </a:bodyPr>
          <a:lstStyle/>
          <a:p>
            <a:pPr algn="r" rtl="1"/>
            <a:r>
              <a:rPr lang="ar-EG" sz="3200" dirty="0">
                <a:cs typeface="Arabic11 BT" pitchFamily="2" charset="-78"/>
              </a:rPr>
              <a:t>طاقات للتوظيف </a:t>
            </a:r>
            <a:r>
              <a:rPr lang="ar-EG" sz="3200" dirty="0" smtClean="0">
                <a:cs typeface="Arabic11 BT" pitchFamily="2" charset="-78"/>
              </a:rPr>
              <a:t>الإلكتروني</a:t>
            </a:r>
          </a:p>
          <a:p>
            <a:pPr algn="r" rtl="1"/>
            <a:r>
              <a:rPr lang="ar-EG" sz="3200" dirty="0">
                <a:cs typeface="Arabic11 BT" pitchFamily="2" charset="-78"/>
              </a:rPr>
              <a:t>موقع </a:t>
            </a:r>
            <a:r>
              <a:rPr lang="en-US" sz="3200" dirty="0">
                <a:cs typeface="Arabic11 BT" pitchFamily="2" charset="-78"/>
              </a:rPr>
              <a:t>GloWork</a:t>
            </a:r>
            <a:r>
              <a:rPr lang="ar-EG" sz="3200" dirty="0">
                <a:cs typeface="Arabic11 BT" pitchFamily="2" charset="-78"/>
              </a:rPr>
              <a:t> للتوظيف</a:t>
            </a:r>
          </a:p>
          <a:p>
            <a:pPr algn="r" rtl="1"/>
            <a:r>
              <a:rPr lang="ar-EG" sz="3200" dirty="0">
                <a:cs typeface="Arabic11 BT" pitchFamily="2" charset="-78"/>
              </a:rPr>
              <a:t>موقع سيكرز اّي للتوظيف</a:t>
            </a:r>
          </a:p>
          <a:p>
            <a:pPr algn="r" rtl="1"/>
            <a:r>
              <a:rPr lang="ar-EG" sz="3200" dirty="0">
                <a:cs typeface="Arabic11 BT" pitchFamily="2" charset="-78"/>
              </a:rPr>
              <a:t>مركز التأهيل والتوظيف السعودي</a:t>
            </a:r>
          </a:p>
          <a:p>
            <a:pPr algn="r" rtl="1"/>
            <a:endParaRPr lang="ar-EG" sz="3200" dirty="0" smtClean="0">
              <a:cs typeface="Arabic11 BT" pitchFamily="2" charset="-78"/>
            </a:endParaRPr>
          </a:p>
          <a:p>
            <a:pPr algn="r" rtl="1"/>
            <a:endParaRPr lang="en-US" sz="3200" dirty="0">
              <a:cs typeface="Arabic11 BT" pitchFamily="2" charset="-78"/>
            </a:endParaRPr>
          </a:p>
        </p:txBody>
      </p:sp>
    </p:spTree>
    <p:extLst>
      <p:ext uri="{BB962C8B-B14F-4D97-AF65-F5344CB8AC3E}">
        <p14:creationId xmlns:p14="http://schemas.microsoft.com/office/powerpoint/2010/main" val="3211418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EG" dirty="0">
                <a:latin typeface="ae_Ostorah" pitchFamily="18" charset="-78"/>
                <a:cs typeface="ae_Ostorah" pitchFamily="18" charset="-78"/>
              </a:rPr>
              <a:t>طاقات للتوظيف الإلكتروني</a:t>
            </a:r>
            <a:endParaRPr lang="en-US" dirty="0">
              <a:latin typeface="ae_Ostorah" pitchFamily="18" charset="-78"/>
              <a:cs typeface="ae_Ostorah" pitchFamily="18" charset="-78"/>
            </a:endParaRPr>
          </a:p>
        </p:txBody>
      </p:sp>
      <p:sp>
        <p:nvSpPr>
          <p:cNvPr id="3" name="Content Placeholder 2"/>
          <p:cNvSpPr>
            <a:spLocks noGrp="1"/>
          </p:cNvSpPr>
          <p:nvPr>
            <p:ph idx="1"/>
          </p:nvPr>
        </p:nvSpPr>
        <p:spPr/>
        <p:txBody>
          <a:bodyPr>
            <a:noAutofit/>
          </a:bodyPr>
          <a:lstStyle/>
          <a:p>
            <a:pPr marL="0" indent="0" algn="r" rtl="1">
              <a:buNone/>
            </a:pPr>
            <a:r>
              <a:rPr lang="ar-EG" sz="2800" dirty="0" smtClean="0">
                <a:cs typeface="Arabic11 BT" pitchFamily="2" charset="-78"/>
              </a:rPr>
              <a:t>ماهو </a:t>
            </a:r>
            <a:r>
              <a:rPr lang="ar-EG" sz="2800" dirty="0">
                <a:cs typeface="Arabic11 BT" pitchFamily="2" charset="-78"/>
              </a:rPr>
              <a:t>موقع طاقات :</a:t>
            </a:r>
          </a:p>
          <a:p>
            <a:pPr algn="r" rtl="1"/>
            <a:r>
              <a:rPr lang="ar-EG" sz="2400" dirty="0" smtClean="0">
                <a:cs typeface="Arabic11 BT" pitchFamily="2" charset="-78"/>
              </a:rPr>
              <a:t>هو </a:t>
            </a:r>
            <a:r>
              <a:rPr lang="ar-EG" sz="2400" dirty="0">
                <a:cs typeface="Arabic11 BT" pitchFamily="2" charset="-78"/>
              </a:rPr>
              <a:t>أحد مواقع التوظيف الإلكتروني </a:t>
            </a:r>
            <a:r>
              <a:rPr lang="en-US" sz="2400" dirty="0" smtClean="0">
                <a:cs typeface="Arabic11 BT" pitchFamily="2" charset="-78"/>
              </a:rPr>
              <a:t> </a:t>
            </a:r>
            <a:r>
              <a:rPr lang="ar-EG" sz="2400" dirty="0" smtClean="0">
                <a:cs typeface="Arabic11 BT" pitchFamily="2" charset="-78"/>
              </a:rPr>
              <a:t>ولا يقدم خدمة العمل عن بعد بل يعمل </a:t>
            </a:r>
            <a:r>
              <a:rPr lang="ar-EG" sz="2400" dirty="0">
                <a:cs typeface="Arabic11 BT" pitchFamily="2" charset="-78"/>
              </a:rPr>
              <a:t>كوسيط بين الباحثين عن العمل وأصحاب </a:t>
            </a:r>
            <a:r>
              <a:rPr lang="ar-EG" sz="2400" dirty="0" smtClean="0">
                <a:cs typeface="Arabic11 BT" pitchFamily="2" charset="-78"/>
              </a:rPr>
              <a:t>الأعمال</a:t>
            </a:r>
          </a:p>
          <a:p>
            <a:pPr algn="r" rtl="1"/>
            <a:r>
              <a:rPr lang="ar-EG" sz="2400" dirty="0" smtClean="0">
                <a:cs typeface="Arabic11 BT" pitchFamily="2" charset="-78"/>
              </a:rPr>
              <a:t> </a:t>
            </a:r>
            <a:r>
              <a:rPr lang="ar-EG" sz="2400" dirty="0">
                <a:cs typeface="Arabic11 BT" pitchFamily="2" charset="-78"/>
              </a:rPr>
              <a:t>تحت رعاية وإشراف كامل من صندوق تنمية الموارد البشرية "هدف" مع وزارة العمل السعودية فهناك تكامل بين كلا الموقعين موقع الوزارة وموقع طاقات  أيضا الموقع مربوط بموقع البوابة الوطنية للتعاملات الإلكترونية الحكومية"بوابة سعودي"</a:t>
            </a:r>
          </a:p>
          <a:p>
            <a:pPr algn="r" rtl="1"/>
            <a:r>
              <a:rPr lang="ar-EG" sz="2400" dirty="0">
                <a:cs typeface="Arabic11 BT" pitchFamily="2" charset="-78"/>
              </a:rPr>
              <a:t>وهو موجه لمساعدة منشاّت القطاع الخاص لمساعدتهم في البحث عن طالبي عمل مناسبين للوظائف الشاغرة </a:t>
            </a:r>
          </a:p>
          <a:p>
            <a:pPr algn="r" rtl="1"/>
            <a:r>
              <a:rPr lang="ar-EG" sz="2400" dirty="0">
                <a:cs typeface="Arabic11 BT" pitchFamily="2" charset="-78"/>
              </a:rPr>
              <a:t>الموقع موجه لطالبي العمل المسجلين ببرنامج </a:t>
            </a:r>
            <a:r>
              <a:rPr lang="ar-EG" sz="2400" dirty="0" smtClean="0">
                <a:cs typeface="Arabic11 BT" pitchFamily="2" charset="-78"/>
              </a:rPr>
              <a:t>حافز ويجب التسجيل في البرنامج قبل الدخول في الموقع</a:t>
            </a:r>
          </a:p>
          <a:p>
            <a:pPr algn="r" rtl="1"/>
            <a:r>
              <a:rPr lang="ar-EG" sz="2400" dirty="0" smtClean="0">
                <a:cs typeface="Arabic11 BT" pitchFamily="2" charset="-78"/>
              </a:rPr>
              <a:t>الموقع ظهر  في عام 2012 إصدار تجريبي </a:t>
            </a:r>
            <a:endParaRPr lang="ar-EG" sz="2400" dirty="0">
              <a:cs typeface="Arabic11 BT" pitchFamily="2" charset="-78"/>
            </a:endParaRPr>
          </a:p>
        </p:txBody>
      </p:sp>
      <p:pic>
        <p:nvPicPr>
          <p:cNvPr id="1026" name="Picture 2" descr="http://molimg.b8cdn.com/images/templates/taqat/taqat-logo-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857250"/>
            <a:ext cx="2362200" cy="657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240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275" y="1301592"/>
            <a:ext cx="9721215" cy="1767839"/>
          </a:xfrm>
        </p:spPr>
        <p:txBody>
          <a:bodyPr>
            <a:normAutofit/>
          </a:bodyPr>
          <a:lstStyle/>
          <a:p>
            <a:pPr marL="0" indent="0" algn="ctr" rtl="1">
              <a:buNone/>
            </a:pPr>
            <a:r>
              <a:rPr lang="ar-EG" sz="3200" dirty="0" smtClean="0">
                <a:cs typeface="Arabic11 BT" pitchFamily="2" charset="-78"/>
              </a:rPr>
              <a:t>مميزات يوفرها طاقات:</a:t>
            </a:r>
          </a:p>
          <a:p>
            <a:pPr marL="0" indent="0" algn="r" rtl="1">
              <a:buNone/>
            </a:pPr>
            <a:endParaRPr lang="ar-EG" sz="3200" dirty="0" smtClean="0">
              <a:cs typeface="Arabic11 BT" pitchFamily="2" charset="-78"/>
            </a:endParaRPr>
          </a:p>
          <a:p>
            <a:pPr marL="0" indent="0" algn="r" rtl="1">
              <a:buNone/>
            </a:pPr>
            <a:endParaRPr lang="ar-EG" sz="3200" dirty="0">
              <a:cs typeface="Arabic11 BT" pitchFamily="2" charset="-78"/>
            </a:endParaRPr>
          </a:p>
          <a:p>
            <a:pPr marL="0" indent="0" algn="r" rtl="1">
              <a:buNone/>
            </a:pPr>
            <a:endParaRPr lang="ar-EG" sz="3200" dirty="0">
              <a:cs typeface="Arabic11 BT" pitchFamily="2" charset="-78"/>
            </a:endParaRPr>
          </a:p>
        </p:txBody>
      </p:sp>
      <p:pic>
        <p:nvPicPr>
          <p:cNvPr id="5" name="Picture 2" descr="http://molimg.b8cdn.com/images/templates/taqat/taqat-logo-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857250"/>
            <a:ext cx="2362200" cy="65769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normAutofit/>
          </a:bodyPr>
          <a:lstStyle/>
          <a:p>
            <a:pPr algn="r" rtl="1"/>
            <a:r>
              <a:rPr lang="ar-EG" dirty="0">
                <a:latin typeface="ae_Ostorah" pitchFamily="18" charset="-78"/>
                <a:cs typeface="ae_Ostorah" pitchFamily="18" charset="-78"/>
              </a:rPr>
              <a:t>طاقات للتوظيف </a:t>
            </a:r>
            <a:r>
              <a:rPr lang="ar-EG" dirty="0" smtClean="0">
                <a:latin typeface="ae_Ostorah" pitchFamily="18" charset="-78"/>
                <a:cs typeface="ae_Ostorah" pitchFamily="18" charset="-78"/>
              </a:rPr>
              <a:t>الإلكتروني</a:t>
            </a:r>
            <a:endParaRPr lang="en-US" dirty="0"/>
          </a:p>
        </p:txBody>
      </p:sp>
      <p:pic>
        <p:nvPicPr>
          <p:cNvPr id="2052" name="Picture 4" descr="http://icons.iconarchive.com/icons/designcontest/ecommerce-business/256/company-building-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7860" y="1770459"/>
            <a:ext cx="1069181" cy="106918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862" y="1335869"/>
            <a:ext cx="1343025" cy="12239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400675" y="2897980"/>
            <a:ext cx="5400675" cy="2862322"/>
          </a:xfrm>
          <a:prstGeom prst="rect">
            <a:avLst/>
          </a:prstGeom>
          <a:noFill/>
        </p:spPr>
        <p:txBody>
          <a:bodyPr wrap="square" rtlCol="0">
            <a:spAutoFit/>
          </a:bodyPr>
          <a:lstStyle/>
          <a:p>
            <a:pPr marL="342900" indent="-342900" algn="r" rtl="1">
              <a:buFont typeface="Wingdings" pitchFamily="2" charset="2"/>
              <a:buChar char="ü"/>
            </a:pPr>
            <a:r>
              <a:rPr lang="ar-EG" dirty="0" smtClean="0">
                <a:cs typeface="Arabic11 BT" pitchFamily="2" charset="-78"/>
              </a:rPr>
              <a:t>لوحة </a:t>
            </a:r>
            <a:r>
              <a:rPr lang="ar-EG" dirty="0">
                <a:cs typeface="Arabic11 BT" pitchFamily="2" charset="-78"/>
              </a:rPr>
              <a:t>تحكم يمكنه من الإطلاع بيانات </a:t>
            </a:r>
            <a:r>
              <a:rPr lang="ar-EG" dirty="0" smtClean="0">
                <a:cs typeface="Arabic11 BT" pitchFamily="2" charset="-78"/>
              </a:rPr>
              <a:t>صاحب العمل ويمكنه الدخول عن طريق موقع حافز أو موقع طاقات تمكنه من الإطلاع على بريد إلكتروني وإمكانية إنشاء </a:t>
            </a:r>
            <a:r>
              <a:rPr lang="ar-EG" dirty="0">
                <a:cs typeface="Arabic11 BT" pitchFamily="2" charset="-78"/>
              </a:rPr>
              <a:t>إستبيانات وإدارة المقابلات الشخصية والحساب الخاص </a:t>
            </a:r>
            <a:r>
              <a:rPr lang="ar-EG" dirty="0" smtClean="0">
                <a:cs typeface="Arabic11 BT" pitchFamily="2" charset="-78"/>
              </a:rPr>
              <a:t>به </a:t>
            </a:r>
            <a:r>
              <a:rPr lang="ar-EG" dirty="0">
                <a:cs typeface="Arabic11 BT" pitchFamily="2" charset="-78"/>
              </a:rPr>
              <a:t>،إمكانية إنشاء نماذج للمراسلات التي يستخدمها صاحب </a:t>
            </a:r>
            <a:r>
              <a:rPr lang="ar-EG" dirty="0" smtClean="0">
                <a:cs typeface="Arabic11 BT" pitchFamily="2" charset="-78"/>
              </a:rPr>
              <a:t>العمل وإضافة الإعلانات الوظيفية</a:t>
            </a:r>
            <a:endParaRPr lang="ar-EG" dirty="0">
              <a:cs typeface="Arabic11 BT" pitchFamily="2" charset="-78"/>
            </a:endParaRPr>
          </a:p>
          <a:p>
            <a:pPr marL="342900" indent="-342900" algn="r" rtl="1">
              <a:buFont typeface="Wingdings" pitchFamily="2" charset="2"/>
              <a:buChar char="ü"/>
            </a:pPr>
            <a:r>
              <a:rPr lang="ar-EG" dirty="0" smtClean="0">
                <a:cs typeface="Arabic11 BT" pitchFamily="2" charset="-78"/>
              </a:rPr>
              <a:t>إمكانية </a:t>
            </a:r>
            <a:r>
              <a:rPr lang="ar-EG" dirty="0">
                <a:cs typeface="Arabic11 BT" pitchFamily="2" charset="-78"/>
              </a:rPr>
              <a:t>البحث عن السير الذاتية مع إمكانية تخصيص بحث ويقوم الموقع بحفظه بحيث يمكن إستخدامه مرة أخرى وإمكانية إنشاء مجلدات بمختلف الوظائف التي تخص صاحب العمل ونقل ونسخ السير الذاتية </a:t>
            </a:r>
            <a:r>
              <a:rPr lang="ar-EG" dirty="0" smtClean="0">
                <a:cs typeface="Arabic11 BT" pitchFamily="2" charset="-78"/>
              </a:rPr>
              <a:t>منها</a:t>
            </a:r>
            <a:endParaRPr lang="ar-EG" dirty="0">
              <a:cs typeface="Arabic11 BT" pitchFamily="2" charset="-78"/>
            </a:endParaRPr>
          </a:p>
        </p:txBody>
      </p:sp>
      <p:sp>
        <p:nvSpPr>
          <p:cNvPr id="12" name="TextBox 11"/>
          <p:cNvSpPr txBox="1"/>
          <p:nvPr/>
        </p:nvSpPr>
        <p:spPr>
          <a:xfrm>
            <a:off x="-76200" y="2912268"/>
            <a:ext cx="5400675" cy="3477875"/>
          </a:xfrm>
          <a:prstGeom prst="rect">
            <a:avLst/>
          </a:prstGeom>
          <a:noFill/>
        </p:spPr>
        <p:txBody>
          <a:bodyPr wrap="square" rtlCol="0">
            <a:spAutoFit/>
          </a:bodyPr>
          <a:lstStyle/>
          <a:p>
            <a:pPr marL="342900" indent="-342900" algn="r" rtl="1">
              <a:buFont typeface="Wingdings" pitchFamily="2" charset="2"/>
              <a:buChar char="ü"/>
            </a:pPr>
            <a:r>
              <a:rPr lang="ar-EG" dirty="0" smtClean="0">
                <a:cs typeface="Arabic11 BT" pitchFamily="2" charset="-78"/>
              </a:rPr>
              <a:t>لوحة </a:t>
            </a:r>
            <a:r>
              <a:rPr lang="ar-EG" dirty="0">
                <a:cs typeface="Arabic11 BT" pitchFamily="2" charset="-78"/>
              </a:rPr>
              <a:t>تحكم متكاملة للموظف يمكنه من الإطلاع على بياناته الشخصية وخطابات التقديم على الوظائف </a:t>
            </a:r>
            <a:r>
              <a:rPr lang="en-US" dirty="0">
                <a:cs typeface="Arabic11 BT" pitchFamily="2" charset="-78"/>
              </a:rPr>
              <a:t>Cover Letter </a:t>
            </a:r>
            <a:r>
              <a:rPr lang="ar-EG" dirty="0">
                <a:cs typeface="Arabic11 BT" pitchFamily="2" charset="-78"/>
              </a:rPr>
              <a:t>والمقابلات الشخصية التي يقوم بها فضلاً على وجود نظام </a:t>
            </a:r>
            <a:r>
              <a:rPr lang="en-US" dirty="0">
                <a:cs typeface="Arabic11 BT" pitchFamily="2" charset="-78"/>
              </a:rPr>
              <a:t>SMS </a:t>
            </a:r>
            <a:r>
              <a:rPr lang="ar-EG" dirty="0">
                <a:cs typeface="Arabic11 BT" pitchFamily="2" charset="-78"/>
              </a:rPr>
              <a:t>يستلم الشخص رسالة بالوظائف التي تتناسب مع مؤهلاته</a:t>
            </a:r>
          </a:p>
          <a:p>
            <a:pPr marL="342900" indent="-342900" algn="r" rtl="1">
              <a:buFont typeface="Wingdings" pitchFamily="2" charset="2"/>
              <a:buChar char="ü"/>
            </a:pPr>
            <a:r>
              <a:rPr lang="ar-EG" dirty="0" smtClean="0">
                <a:cs typeface="Arabic11 BT" pitchFamily="2" charset="-78"/>
              </a:rPr>
              <a:t>إمكانية </a:t>
            </a:r>
            <a:r>
              <a:rPr lang="ar-EG" dirty="0">
                <a:cs typeface="Arabic11 BT" pitchFamily="2" charset="-78"/>
              </a:rPr>
              <a:t>البحث عن الوظيفة بمعايير متعددة </a:t>
            </a:r>
          </a:p>
          <a:p>
            <a:pPr marL="342900" indent="-342900" algn="r" rtl="1">
              <a:buFont typeface="Wingdings" pitchFamily="2" charset="2"/>
              <a:buChar char="ü"/>
            </a:pPr>
            <a:r>
              <a:rPr lang="ar-EG" dirty="0" smtClean="0">
                <a:cs typeface="Arabic11 BT" pitchFamily="2" charset="-78"/>
              </a:rPr>
              <a:t>الطلبات </a:t>
            </a:r>
            <a:r>
              <a:rPr lang="ar-EG" dirty="0">
                <a:cs typeface="Arabic11 BT" pitchFamily="2" charset="-78"/>
              </a:rPr>
              <a:t>الخاصة بالمتقدم للوظيفة </a:t>
            </a:r>
          </a:p>
          <a:p>
            <a:pPr marL="342900" indent="-342900" algn="r" rtl="1">
              <a:buFont typeface="Wingdings" pitchFamily="2" charset="2"/>
              <a:buChar char="ü"/>
            </a:pPr>
            <a:r>
              <a:rPr lang="ar-EG" dirty="0" smtClean="0">
                <a:cs typeface="Arabic11 BT" pitchFamily="2" charset="-78"/>
              </a:rPr>
              <a:t>قيام </a:t>
            </a:r>
            <a:r>
              <a:rPr lang="ar-EG" dirty="0">
                <a:cs typeface="Arabic11 BT" pitchFamily="2" charset="-78"/>
              </a:rPr>
              <a:t>الشخص بمشاركة الوظيفة في مواقع التواصل الإجتامعي "مشاركة أو تويت"</a:t>
            </a:r>
          </a:p>
          <a:p>
            <a:pPr marL="342900" indent="-342900" algn="r" rtl="1">
              <a:buFont typeface="Wingdings" pitchFamily="2" charset="2"/>
              <a:buChar char="ü"/>
            </a:pPr>
            <a:r>
              <a:rPr lang="ar-EG" dirty="0" smtClean="0">
                <a:cs typeface="Arabic11 BT" pitchFamily="2" charset="-78"/>
              </a:rPr>
              <a:t>بريد </a:t>
            </a:r>
            <a:r>
              <a:rPr lang="ar-EG" dirty="0">
                <a:cs typeface="Arabic11 BT" pitchFamily="2" charset="-78"/>
              </a:rPr>
              <a:t>إلكتروني به مميزات متعددة ومهيأ لإستخدام موقع التوظيف فالنظام به رسائل تلقائية ترسل من قبل صاحب العمل ومن الموظفين</a:t>
            </a:r>
          </a:p>
        </p:txBody>
      </p:sp>
      <p:sp>
        <p:nvSpPr>
          <p:cNvPr id="9" name="TextBox 8"/>
          <p:cNvSpPr txBox="1"/>
          <p:nvPr/>
        </p:nvSpPr>
        <p:spPr>
          <a:xfrm rot="5400000">
            <a:off x="3347411" y="1048377"/>
            <a:ext cx="492443" cy="1938992"/>
          </a:xfrm>
          <a:prstGeom prst="rect">
            <a:avLst/>
          </a:prstGeom>
          <a:noFill/>
        </p:spPr>
        <p:txBody>
          <a:bodyPr vert="vert270" wrap="square" rtlCol="0">
            <a:spAutoFit/>
          </a:bodyPr>
          <a:lstStyle/>
          <a:p>
            <a:pPr algn="ctr" rtl="1"/>
            <a:r>
              <a:rPr lang="ar-EG" dirty="0">
                <a:latin typeface="ae_Ostorah" pitchFamily="18" charset="-78"/>
                <a:ea typeface="+mj-ea"/>
                <a:cs typeface="ae_Ostorah" pitchFamily="18" charset="-78"/>
              </a:rPr>
              <a:t>الباحثين عن عمل</a:t>
            </a:r>
            <a:endParaRPr lang="en-US" dirty="0">
              <a:latin typeface="ae_Ostorah" pitchFamily="18" charset="-78"/>
              <a:ea typeface="+mj-ea"/>
              <a:cs typeface="ae_Ostorah" pitchFamily="18" charset="-78"/>
            </a:endParaRPr>
          </a:p>
        </p:txBody>
      </p:sp>
      <p:sp>
        <p:nvSpPr>
          <p:cNvPr id="14" name="TextBox 13"/>
          <p:cNvSpPr txBox="1"/>
          <p:nvPr/>
        </p:nvSpPr>
        <p:spPr>
          <a:xfrm rot="5400000">
            <a:off x="6873141" y="1092617"/>
            <a:ext cx="492443" cy="1938992"/>
          </a:xfrm>
          <a:prstGeom prst="rect">
            <a:avLst/>
          </a:prstGeom>
          <a:noFill/>
        </p:spPr>
        <p:txBody>
          <a:bodyPr vert="vert270" wrap="square" rtlCol="0">
            <a:spAutoFit/>
          </a:bodyPr>
          <a:lstStyle/>
          <a:p>
            <a:pPr algn="ctr" rtl="1"/>
            <a:r>
              <a:rPr lang="ar-EG" dirty="0" smtClean="0">
                <a:latin typeface="ae_Ostorah" pitchFamily="18" charset="-78"/>
                <a:ea typeface="+mj-ea"/>
                <a:cs typeface="ae_Ostorah" pitchFamily="18" charset="-78"/>
              </a:rPr>
              <a:t>أصحاب الأعمال</a:t>
            </a:r>
            <a:endParaRPr lang="en-US" dirty="0">
              <a:latin typeface="ae_Ostorah" pitchFamily="18" charset="-78"/>
              <a:ea typeface="+mj-ea"/>
              <a:cs typeface="ae_Ostorah" pitchFamily="18" charset="-78"/>
            </a:endParaRPr>
          </a:p>
        </p:txBody>
      </p:sp>
      <p:grpSp>
        <p:nvGrpSpPr>
          <p:cNvPr id="25" name="Group 24"/>
          <p:cNvGrpSpPr/>
          <p:nvPr/>
        </p:nvGrpSpPr>
        <p:grpSpPr>
          <a:xfrm>
            <a:off x="2180404" y="1846653"/>
            <a:ext cx="6192071" cy="458397"/>
            <a:chOff x="2180404" y="1846653"/>
            <a:chExt cx="6192071" cy="458397"/>
          </a:xfrm>
        </p:grpSpPr>
        <p:cxnSp>
          <p:nvCxnSpPr>
            <p:cNvPr id="11" name="Straight Connector 10"/>
            <p:cNvCxnSpPr/>
            <p:nvPr/>
          </p:nvCxnSpPr>
          <p:spPr>
            <a:xfrm>
              <a:off x="5400675" y="1846653"/>
              <a:ext cx="1" cy="436931"/>
            </a:xfrm>
            <a:prstGeom prst="line">
              <a:avLst/>
            </a:prstGeom>
          </p:spPr>
          <p:style>
            <a:lnRef idx="2">
              <a:schemeClr val="accent6"/>
            </a:lnRef>
            <a:fillRef idx="0">
              <a:schemeClr val="accent6"/>
            </a:fillRef>
            <a:effectRef idx="1">
              <a:schemeClr val="accent6"/>
            </a:effectRef>
            <a:fontRef idx="minor">
              <a:schemeClr val="tx1"/>
            </a:fontRef>
          </p:style>
        </p:cxnSp>
        <p:cxnSp>
          <p:nvCxnSpPr>
            <p:cNvPr id="19" name="Straight Arrow Connector 18"/>
            <p:cNvCxnSpPr/>
            <p:nvPr/>
          </p:nvCxnSpPr>
          <p:spPr>
            <a:xfrm flipH="1">
              <a:off x="2180404" y="2305050"/>
              <a:ext cx="6192071" cy="0"/>
            </a:xfrm>
            <a:prstGeom prst="straightConnector1">
              <a:avLst/>
            </a:prstGeom>
            <a:ln>
              <a:headEnd type="arrow" w="med" len="med"/>
              <a:tailEnd type="arrow" w="med" len="med"/>
            </a:ln>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251572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rtl="1">
              <a:buNone/>
            </a:pPr>
            <a:r>
              <a:rPr lang="ar-EG" sz="3200" dirty="0" smtClean="0">
                <a:cs typeface="Arabic11 BT" pitchFamily="2" charset="-78"/>
              </a:rPr>
              <a:t>التقييم الإلكتروني للموقع:</a:t>
            </a:r>
            <a:endParaRPr lang="ar-EG" sz="3200" dirty="0">
              <a:cs typeface="Arabic11 BT" pitchFamily="2" charset="-78"/>
            </a:endParaRPr>
          </a:p>
          <a:p>
            <a:pPr algn="r" rtl="1"/>
            <a:r>
              <a:rPr lang="ar-EG" sz="2400" dirty="0">
                <a:cs typeface="Arabic11 BT" pitchFamily="2" charset="-78"/>
              </a:rPr>
              <a:t>الموقع يظهر في أولى صفحات محركات البحث</a:t>
            </a:r>
          </a:p>
          <a:p>
            <a:pPr algn="r" rtl="1"/>
            <a:r>
              <a:rPr lang="ar-EG" sz="2400" dirty="0">
                <a:cs typeface="Arabic11 BT" pitchFamily="2" charset="-78"/>
              </a:rPr>
              <a:t>ترتيبه في أليكسا : 292,764</a:t>
            </a:r>
          </a:p>
          <a:p>
            <a:pPr algn="r" rtl="1"/>
            <a:r>
              <a:rPr lang="ar-EG" sz="2400" dirty="0">
                <a:cs typeface="Arabic11 BT" pitchFamily="2" charset="-78"/>
              </a:rPr>
              <a:t>ترتيبه في جوجل </a:t>
            </a:r>
            <a:r>
              <a:rPr lang="ar-EG" sz="2400" dirty="0" smtClean="0">
                <a:cs typeface="Arabic11 BT" pitchFamily="2" charset="-78"/>
              </a:rPr>
              <a:t>:10/6وهي </a:t>
            </a:r>
            <a:r>
              <a:rPr lang="ar-EG" sz="2400" dirty="0">
                <a:cs typeface="Arabic11 BT" pitchFamily="2" charset="-78"/>
              </a:rPr>
              <a:t>نسبه متوسطه</a:t>
            </a:r>
          </a:p>
          <a:p>
            <a:pPr algn="r" rtl="1"/>
            <a:r>
              <a:rPr lang="ar-EG" sz="2400" dirty="0">
                <a:cs typeface="Arabic11 BT" pitchFamily="2" charset="-78"/>
              </a:rPr>
              <a:t>مربوط ب 27 موقع أخر</a:t>
            </a:r>
          </a:p>
          <a:p>
            <a:pPr algn="r" rtl="1"/>
            <a:r>
              <a:rPr lang="ar-EG" sz="2400" dirty="0">
                <a:cs typeface="Arabic11 BT" pitchFamily="2" charset="-78"/>
              </a:rPr>
              <a:t>صفحة الفيس بوك  حوالي 14 ألف عضو </a:t>
            </a:r>
          </a:p>
          <a:p>
            <a:pPr algn="r" rtl="1"/>
            <a:endParaRPr lang="en-US" sz="3200" dirty="0">
              <a:cs typeface="Arabic11 BT" pitchFamily="2" charset="-78"/>
            </a:endParaRPr>
          </a:p>
        </p:txBody>
      </p:sp>
      <p:pic>
        <p:nvPicPr>
          <p:cNvPr id="5" name="Picture 2" descr="http://molimg.b8cdn.com/images/templates/taqat/taqat-logo-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1009650"/>
            <a:ext cx="2362200" cy="65769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txBox="1">
            <a:spLocks/>
          </p:cNvSpPr>
          <p:nvPr/>
        </p:nvSpPr>
        <p:spPr>
          <a:xfrm>
            <a:off x="692468" y="440770"/>
            <a:ext cx="9721215" cy="1200150"/>
          </a:xfrm>
          <a:prstGeom prst="rect">
            <a:avLst/>
          </a:prstGeom>
        </p:spPr>
        <p:txBody>
          <a:bodyPr vert="horz" lIns="102870" tIns="51435" rIns="102870" bIns="51435" rtlCol="0" anchor="ctr">
            <a:normAutofit/>
          </a:bodyPr>
          <a:lstStyle>
            <a:lvl1pPr algn="ctr" defTabSz="1028700" rtl="0" eaLnBrk="1" latinLnBrk="0" hangingPunct="1">
              <a:spcBef>
                <a:spcPct val="0"/>
              </a:spcBef>
              <a:buNone/>
              <a:defRPr sz="5000" kern="1200">
                <a:solidFill>
                  <a:schemeClr val="tx1"/>
                </a:solidFill>
                <a:latin typeface="+mj-lt"/>
                <a:ea typeface="+mj-ea"/>
                <a:cs typeface="+mj-cs"/>
              </a:defRPr>
            </a:lvl1pPr>
          </a:lstStyle>
          <a:p>
            <a:pPr algn="r" rtl="1"/>
            <a:r>
              <a:rPr lang="ar-EG" dirty="0" smtClean="0">
                <a:latin typeface="ae_Ostorah" pitchFamily="18" charset="-78"/>
                <a:cs typeface="ae_Ostorah" pitchFamily="18" charset="-78"/>
              </a:rPr>
              <a:t>طاقات للتوظيف الإلكتروني</a:t>
            </a:r>
            <a:endParaRPr lang="en-US" dirty="0"/>
          </a:p>
        </p:txBody>
      </p:sp>
      <p:pic>
        <p:nvPicPr>
          <p:cNvPr id="3080" name="Picture 8" descr="http://www.lainnovateur.com/images/img_website_analysi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805" y="2056086"/>
            <a:ext cx="2819400" cy="2865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550922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rtl="1">
              <a:buNone/>
            </a:pPr>
            <a:r>
              <a:rPr lang="ar-EG" sz="3200" dirty="0" smtClean="0">
                <a:cs typeface="Arabic11 BT" pitchFamily="2" charset="-78"/>
              </a:rPr>
              <a:t>الجهة الراعية للموقع :</a:t>
            </a:r>
          </a:p>
          <a:p>
            <a:pPr algn="r" rtl="1"/>
            <a:r>
              <a:rPr lang="ar-EG" sz="2400" dirty="0" smtClean="0">
                <a:cs typeface="Arabic11 BT" pitchFamily="2" charset="-78"/>
              </a:rPr>
              <a:t>الموقع برعاية صندوق تنمية الموارد البشرية «هدف» بالتعاون مع وزارة العمل السعودية</a:t>
            </a:r>
          </a:p>
          <a:p>
            <a:pPr marL="0" indent="0" algn="r" rtl="1">
              <a:buNone/>
            </a:pPr>
            <a:r>
              <a:rPr lang="ar-EG" sz="3200" dirty="0" smtClean="0">
                <a:cs typeface="Arabic11 BT" pitchFamily="2" charset="-78"/>
              </a:rPr>
              <a:t>ربحية الموقع:</a:t>
            </a:r>
          </a:p>
          <a:p>
            <a:pPr algn="r" rtl="1"/>
            <a:r>
              <a:rPr lang="ar-EG" sz="2400" dirty="0" smtClean="0">
                <a:cs typeface="Arabic11 BT" pitchFamily="2" charset="-78"/>
              </a:rPr>
              <a:t>الموقع غير هادف للربح فهو موقع حكومي يقدم خدمة وسيط لتسهيل عميلة توظيف الباحثين عن العمل داخل السعودية</a:t>
            </a:r>
            <a:endParaRPr lang="ar-EG" sz="2400" dirty="0">
              <a:cs typeface="Arabic11 BT" pitchFamily="2" charset="-78"/>
            </a:endParaRPr>
          </a:p>
          <a:p>
            <a:pPr marL="0" indent="0" algn="r" rtl="1">
              <a:buNone/>
            </a:pPr>
            <a:r>
              <a:rPr lang="ar-EG" sz="4000" dirty="0" smtClean="0">
                <a:cs typeface="Arabic11 BT" pitchFamily="2" charset="-78"/>
              </a:rPr>
              <a:t>النطاق الجغرافي:</a:t>
            </a:r>
            <a:endParaRPr lang="ar-EG" sz="4000" dirty="0">
              <a:cs typeface="Arabic11 BT" pitchFamily="2" charset="-78"/>
            </a:endParaRPr>
          </a:p>
          <a:p>
            <a:pPr algn="r" rtl="1"/>
            <a:r>
              <a:rPr lang="ar-EG" sz="2400" dirty="0" smtClean="0">
                <a:cs typeface="Arabic11 BT" pitchFamily="2" charset="-78"/>
              </a:rPr>
              <a:t>الموقع يغطي كافة مدن المملكة وهناك عدة فروع لطاقات كمرحلة اولى داخل الممكلة </a:t>
            </a:r>
          </a:p>
          <a:p>
            <a:pPr marL="0" indent="0" algn="ctr" rtl="1">
              <a:buNone/>
            </a:pPr>
            <a:r>
              <a:rPr lang="en-US" sz="2000" dirty="0" smtClean="0">
                <a:sym typeface="Wingdings"/>
              </a:rPr>
              <a:t></a:t>
            </a:r>
            <a:r>
              <a:rPr lang="ar-EG" sz="1600" dirty="0" smtClean="0">
                <a:sym typeface="Wingdings"/>
                <a:hlinkClick r:id="rId2"/>
              </a:rPr>
              <a:t> </a:t>
            </a:r>
            <a:r>
              <a:rPr lang="en-US" sz="1600" dirty="0" smtClean="0">
                <a:hlinkClick r:id="rId2"/>
              </a:rPr>
              <a:t>http</a:t>
            </a:r>
            <a:r>
              <a:rPr lang="en-US" sz="1600" dirty="0">
                <a:hlinkClick r:id="rId2"/>
              </a:rPr>
              <a:t>://www.taqat.org.sa/</a:t>
            </a:r>
            <a:endParaRPr lang="ar-EG" sz="1600" dirty="0">
              <a:cs typeface="Arabic11 BT" pitchFamily="2" charset="-78"/>
            </a:endParaRPr>
          </a:p>
          <a:p>
            <a:pPr marL="0" indent="0" algn="r" rtl="1">
              <a:buNone/>
            </a:pPr>
            <a:endParaRPr lang="ar-EG" sz="3200" dirty="0">
              <a:cs typeface="Arabic11 BT" pitchFamily="2" charset="-78"/>
            </a:endParaRPr>
          </a:p>
          <a:p>
            <a:pPr algn="r" rtl="1"/>
            <a:endParaRPr lang="ar-EG" sz="2400" dirty="0">
              <a:cs typeface="Arabic11 BT" pitchFamily="2" charset="-78"/>
            </a:endParaRPr>
          </a:p>
          <a:p>
            <a:pPr algn="r" rtl="1"/>
            <a:endParaRPr lang="en-US" dirty="0">
              <a:cs typeface="Arabic11 BT" pitchFamily="2" charset="-78"/>
            </a:endParaRPr>
          </a:p>
        </p:txBody>
      </p:sp>
      <p:pic>
        <p:nvPicPr>
          <p:cNvPr id="5" name="Picture 2" descr="http://molimg.b8cdn.com/images/templates/taqat/taqat-logo-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1009650"/>
            <a:ext cx="2362200" cy="65769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txBox="1">
            <a:spLocks/>
          </p:cNvSpPr>
          <p:nvPr/>
        </p:nvSpPr>
        <p:spPr>
          <a:xfrm>
            <a:off x="692468" y="440770"/>
            <a:ext cx="9721215" cy="1200150"/>
          </a:xfrm>
          <a:prstGeom prst="rect">
            <a:avLst/>
          </a:prstGeom>
        </p:spPr>
        <p:txBody>
          <a:bodyPr vert="horz" lIns="102870" tIns="51435" rIns="102870" bIns="51435" rtlCol="0" anchor="ctr">
            <a:normAutofit/>
          </a:bodyPr>
          <a:lstStyle>
            <a:lvl1pPr algn="ctr" defTabSz="1028700" rtl="0" eaLnBrk="1" latinLnBrk="0" hangingPunct="1">
              <a:spcBef>
                <a:spcPct val="0"/>
              </a:spcBef>
              <a:buNone/>
              <a:defRPr sz="5000" kern="1200">
                <a:solidFill>
                  <a:schemeClr val="tx1"/>
                </a:solidFill>
                <a:latin typeface="+mj-lt"/>
                <a:ea typeface="+mj-ea"/>
                <a:cs typeface="+mj-cs"/>
              </a:defRPr>
            </a:lvl1pPr>
          </a:lstStyle>
          <a:p>
            <a:pPr algn="r" rtl="1"/>
            <a:r>
              <a:rPr lang="ar-EG" dirty="0" smtClean="0">
                <a:latin typeface="ae_Ostorah" pitchFamily="18" charset="-78"/>
                <a:cs typeface="ae_Ostorah" pitchFamily="18" charset="-78"/>
              </a:rPr>
              <a:t>طاقات للتوظيف الإلكتروني</a:t>
            </a:r>
            <a:endParaRPr lang="en-US" dirty="0"/>
          </a:p>
        </p:txBody>
      </p:sp>
    </p:spTree>
    <p:extLst>
      <p:ext uri="{BB962C8B-B14F-4D97-AF65-F5344CB8AC3E}">
        <p14:creationId xmlns:p14="http://schemas.microsoft.com/office/powerpoint/2010/main" val="501715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1848</TotalTime>
  <Words>1632</Words>
  <Application>Microsoft Office PowerPoint</Application>
  <PresentationFormat>Custom</PresentationFormat>
  <Paragraphs>199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مشروع  التوظيف عن بعد</vt:lpstr>
      <vt:lpstr>التوظيف عن بعد ’’مارس عملك بإحترافية ‘‘</vt:lpstr>
      <vt:lpstr>التوظيف عن بعد ’’مارس عملك بإحترافية ‘‘</vt:lpstr>
      <vt:lpstr>لماذا بوابة للتوظيف </vt:lpstr>
      <vt:lpstr>نظرة على مواقع التوظيف الإلكتروني</vt:lpstr>
      <vt:lpstr>طاقات للتوظيف الإلكتروني</vt:lpstr>
      <vt:lpstr>طاقات للتوظيف الإلكتروني</vt:lpstr>
      <vt:lpstr>PowerPoint Presentation</vt:lpstr>
      <vt:lpstr>PowerPoint Presentation</vt:lpstr>
      <vt:lpstr>موقع GloWork للتوظيف</vt:lpstr>
      <vt:lpstr>موقع GloWork للتوظيف</vt:lpstr>
      <vt:lpstr>موقع GloWork للتوظيف</vt:lpstr>
      <vt:lpstr>موقع GloWork للتوظيف</vt:lpstr>
      <vt:lpstr>موقع GloWork للتوظيف</vt:lpstr>
      <vt:lpstr>موقع سيكرز اّي للتوظيف</vt:lpstr>
      <vt:lpstr>موقع سيكرز اّي للتوظيف</vt:lpstr>
      <vt:lpstr>مركز التأهيل والتوظيف السعودي</vt:lpstr>
      <vt:lpstr>مركز التأهيل والتوظيف السعودي</vt:lpstr>
      <vt:lpstr>مركز التأهيل والتوظيف السعودي</vt:lpstr>
      <vt:lpstr>مركز التأهيل والتوظيف السعودي</vt:lpstr>
      <vt:lpstr>PowerPoint Presentation</vt:lpstr>
      <vt:lpstr>PowerPoint Presentation</vt:lpstr>
      <vt:lpstr>PowerPoint Presentation</vt:lpstr>
      <vt:lpstr>شكراً لكم</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AhmedGomaa</dc:creator>
  <cp:lastModifiedBy>Nesreen amin</cp:lastModifiedBy>
  <cp:revision>67</cp:revision>
  <dcterms:created xsi:type="dcterms:W3CDTF">2006-08-16T00:00:00Z</dcterms:created>
  <dcterms:modified xsi:type="dcterms:W3CDTF">2012-09-08T13:20:22Z</dcterms:modified>
</cp:coreProperties>
</file>