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9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  <a:defRPr>
                <a:solidFill>
                  <a:srgbClr val="898989"/>
                </a:solidFill>
              </a:defRPr>
            </a:lvl1pPr>
            <a:lvl2pPr lvl="1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4.png"/><Relationship Id="rId13" Type="http://schemas.openxmlformats.org/officeDocument/2006/relationships/image" Target="../media/image5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27.png"/><Relationship Id="rId6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8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31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29.gif"/><Relationship Id="rId5" Type="http://schemas.openxmlformats.org/officeDocument/2006/relationships/image" Target="../media/image32.png"/><Relationship Id="rId6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36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hyperlink" Target="http://www.edawam.com/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38.png"/><Relationship Id="rId7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2.png"/><Relationship Id="rId5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34.png"/><Relationship Id="rId6" Type="http://schemas.openxmlformats.org/officeDocument/2006/relationships/image" Target="../media/image40.png"/><Relationship Id="rId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am\Desktop\pres_icons\pres_cover2_edit-17.pn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3" y="-39675"/>
            <a:ext cx="8381984" cy="689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766" y="2272768"/>
            <a:ext cx="4519934" cy="26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736723" y="1836115"/>
            <a:ext cx="1627366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مشــروع 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2915820" y="3060249"/>
            <a:ext cx="3456386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نظــرة عامــة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6791111" y="2794680"/>
            <a:ext cx="1309283" cy="1225323"/>
            <a:chOff x="6791111" y="2794680"/>
            <a:chExt cx="1309283" cy="1225323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91111" y="2794680"/>
              <a:ext cx="1309283" cy="12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82934" y="2800048"/>
              <a:ext cx="960302" cy="1218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827586" y="2492343"/>
            <a:ext cx="1538359" cy="1720589"/>
            <a:chOff x="827586" y="2492343"/>
            <a:chExt cx="1538359" cy="1720589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7586" y="2492343"/>
              <a:ext cx="1538359" cy="17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2644" y="2789678"/>
              <a:ext cx="1237274" cy="1306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3614303" y="-27386"/>
            <a:ext cx="1872206" cy="1843851"/>
            <a:chOff x="3614303" y="-27386"/>
            <a:chExt cx="1872206" cy="1843851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14303" y="-27386"/>
              <a:ext cx="1872206" cy="184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46350" y="136730"/>
              <a:ext cx="1312118" cy="151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3347865" y="4875791"/>
            <a:ext cx="2398754" cy="2297622"/>
            <a:chOff x="3347865" y="4875791"/>
            <a:chExt cx="2398754" cy="2297622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47865" y="4875791"/>
              <a:ext cx="2330705" cy="2297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779242" y="5072716"/>
              <a:ext cx="1967377" cy="1903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907703" y="949375"/>
            <a:ext cx="4917149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برنامج إي – تاسك "لإدارة المهام عن بعد " 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175601" y="1556793"/>
            <a:ext cx="8792797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يعتبر البرنامج المطور للخدمات التقنية بالمشروع والذي يعد الداعم التقني للواجهة الرئيسية وهي بوابة إي -دوام من خلال تقديمه لخدمات إدارة المهام عن بعد للشركات والموظفين.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971595" y="2996955"/>
            <a:ext cx="2448269" cy="2227313"/>
            <a:chOff x="971595" y="2996955"/>
            <a:chExt cx="2448269" cy="2227313"/>
          </a:xfrm>
        </p:grpSpPr>
        <p:sp>
          <p:nvSpPr>
            <p:cNvPr id="229" name="Google Shape;229;p22"/>
            <p:cNvSpPr/>
            <p:nvPr/>
          </p:nvSpPr>
          <p:spPr>
            <a:xfrm>
              <a:off x="1379134" y="3463984"/>
              <a:ext cx="1591997" cy="142854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826019"/>
                </a:gs>
                <a:gs pos="100000">
                  <a:srgbClr val="BB8D29"/>
                </a:gs>
              </a:gsLst>
              <a:lin ang="27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1595" y="2996955"/>
              <a:ext cx="2448269" cy="2227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2"/>
          <p:cNvGrpSpPr/>
          <p:nvPr/>
        </p:nvGrpSpPr>
        <p:grpSpPr>
          <a:xfrm>
            <a:off x="5909703" y="3284982"/>
            <a:ext cx="2400647" cy="1973394"/>
            <a:chOff x="5909703" y="3284982"/>
            <a:chExt cx="2400647" cy="1973394"/>
          </a:xfrm>
        </p:grpSpPr>
        <p:sp>
          <p:nvSpPr>
            <p:cNvPr id="232" name="Google Shape;232;p22"/>
            <p:cNvSpPr/>
            <p:nvPr/>
          </p:nvSpPr>
          <p:spPr>
            <a:xfrm>
              <a:off x="5909703" y="3284982"/>
              <a:ext cx="2232251" cy="197339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93D8C9"/>
                </a:gs>
                <a:gs pos="100000">
                  <a:srgbClr val="BEE5DC"/>
                </a:gs>
              </a:gsLst>
              <a:lin ang="189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Mit\Desktop\E_dawam_logo_1.png" id="233" name="Google Shape;233;p22"/>
            <p:cNvPicPr preferRelativeResize="0"/>
            <p:nvPr/>
          </p:nvPicPr>
          <p:blipFill rotWithShape="1">
            <a:blip r:embed="rId6">
              <a:alphaModFix/>
            </a:blip>
            <a:srcRect b="31323" l="22748" r="18595" t="26667"/>
            <a:stretch/>
          </p:blipFill>
          <p:spPr>
            <a:xfrm>
              <a:off x="5909703" y="3304998"/>
              <a:ext cx="2400647" cy="1564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2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1" y="188640"/>
            <a:ext cx="4608511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type="title"/>
          </p:nvPr>
        </p:nvSpPr>
        <p:spPr>
          <a:xfrm>
            <a:off x="5006486" y="260649"/>
            <a:ext cx="4102016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ثالثاً: خدمات الإدارة والمتابعة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779910" y="1268757"/>
            <a:ext cx="49685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الدعم الفني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زوار البوابة والرد على استفساراتهم.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التواصل مع جهات الدعم والشراكة .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764703"/>
            <a:ext cx="910850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تقسيم الموارد البشرية الخاصة بالمشروع بشركة كيوفيجن إلى فرق عمل؛ وكل فريق مسؤول عن عدة مهام وهي،،،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5964503" y="2636910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مقالات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7149794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فيديوهات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4833463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أخبار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3"/>
          <p:cNvGrpSpPr/>
          <p:nvPr/>
        </p:nvGrpSpPr>
        <p:grpSpPr>
          <a:xfrm>
            <a:off x="778099" y="1849319"/>
            <a:ext cx="3204642" cy="2871316"/>
            <a:chOff x="778099" y="1849319"/>
            <a:chExt cx="3204642" cy="2871316"/>
          </a:xfrm>
        </p:grpSpPr>
        <p:pic>
          <p:nvPicPr>
            <p:cNvPr id="247" name="Google Shape;24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099" y="1849319"/>
              <a:ext cx="3204642" cy="287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3323" y="2184510"/>
              <a:ext cx="2688409" cy="180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5497" y="2852937"/>
            <a:ext cx="8712970" cy="236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lang="ar-EG" sz="2400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خدمات التوظيف 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التوفيق الإداري ودراسة طلبات الشركات ومطابقتها مع بيانات طالبي الوظائف.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التواصل مع الشركات بريدياً وإرسال تقارير لإعطائهم افضل الكوادر الوظيفية.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المتابعة الدورية مع الشركات لحين التأكد من إتمام عملية التوظيف (عقد –تأمينات).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إعداد ارشيف دوري للشركات/الموظفين  التي تم التواصل معهم.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3851919" y="1560277"/>
            <a:ext cx="4866244" cy="258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إدارة البوابة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استحداث أقسام جديدة للبوابة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من شركات وموظفين والتأكد من صحة بياناتهم.</a:t>
            </a:r>
            <a:endParaRPr/>
          </a:p>
          <a:p>
            <a:pPr indent="-17780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266764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57" name="Google Shape;2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5" y="188640"/>
            <a:ext cx="5024326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899595" y="1631262"/>
            <a:ext cx="7856744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تجهيز ملفات مساعدة عن الهيئات المطلوب التواصل معها.</a:t>
            </a:r>
            <a:endParaRPr/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4508046" y="188640"/>
            <a:ext cx="4680520" cy="65055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رابعاً: أعمال مساندة لجمعية حركية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-36511" y="2077781"/>
            <a:ext cx="8820476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وتجهيز ملفات وتصميمات تشرح فكرة المشروع لعرضها على عملاء                   ومستفيدي جمعية حركية.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35497" y="2896563"/>
            <a:ext cx="871283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71039" y="4900013"/>
            <a:ext cx="8702472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 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71423" y="3819887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عقد اجتماعات سكايب ومراسلات بريدية للتعرف على مستجدات مسار التوظيف بالجمعية.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35926" y="4336715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تفعيل التسجيل في موقع طاقات بعد توقيع الاتفاقية للاستفادة من خدماته.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0" y="715015"/>
            <a:ext cx="9144000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يقوم فريق عمل كيوفيجن بتقديم المساندة لفريق العمل بجمعية حركية لتحقيق الأهداف المشتركة وصولاً لنجاح المشروع من خلال: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2613382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7" y="131573"/>
            <a:ext cx="5940655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0" y="764703"/>
            <a:ext cx="9059472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تجهيز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للبوابة(فيس بوك - تويتر-جوجل بلس-اليوتيوب).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الاخبار الهامة الخاصة بالبوابة في المواقع الإلكترونية ووسائل التواصل الاجتماعي المختلفة.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770296" y="2638071"/>
            <a:ext cx="7289176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نتائج الحملة التسويقية عن الفترة من 12 رجب 1435 هـ الي 30 صفر 1436 هـ  :</a:t>
            </a:r>
            <a:endParaRPr b="0" i="0" sz="18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Twitter.png" id="275" name="Google Shape;2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2173" y="3253627"/>
            <a:ext cx="538243" cy="49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475658" y="3325636"/>
            <a:ext cx="5349276" cy="463408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المتابعين في تويتر الى 424 متابع</a:t>
            </a:r>
            <a:endParaRPr/>
          </a:p>
        </p:txBody>
      </p:sp>
      <p:pic>
        <p:nvPicPr>
          <p:cNvPr descr="C:\Users\Mit\Desktop\Powerpoint_E-dawam_Cover\Youtube.png" id="277" name="Google Shape;2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269" y="5229197"/>
            <a:ext cx="520147" cy="50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Facebook.png" id="278" name="Google Shape;2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0269" y="3929972"/>
            <a:ext cx="520147" cy="50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Google+.png" id="279" name="Google Shape;27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0269" y="4662415"/>
            <a:ext cx="520147" cy="4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475658" y="4001981"/>
            <a:ext cx="5365177" cy="433462"/>
          </a:xfrm>
          <a:prstGeom prst="rect">
            <a:avLst/>
          </a:prstGeom>
          <a:solidFill>
            <a:srgbClr val="6D85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معجبي الفيس بوك </a:t>
            </a: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الى</a:t>
            </a: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254 معجب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475658" y="4651379"/>
            <a:ext cx="5365177" cy="437567"/>
          </a:xfrm>
          <a:prstGeom prst="rect">
            <a:avLst/>
          </a:prstGeom>
          <a:solidFill>
            <a:srgbClr val="E77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المشاهدة في جوجل بلس الى  20526 مشاهد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1475658" y="5303007"/>
            <a:ext cx="5400601" cy="430252"/>
          </a:xfrm>
          <a:prstGeom prst="rect">
            <a:avLst/>
          </a:prstGeom>
          <a:solidFill>
            <a:srgbClr val="DF57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المشاهدات في اليوتيوب الى 1254 مشاهد</a:t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3563892" y="117290"/>
            <a:ext cx="5688628" cy="6474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خامساً: إدارة الحملة التسويقية للمشروع</a:t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/>
          <p:nvPr/>
        </p:nvSpPr>
        <p:spPr>
          <a:xfrm>
            <a:off x="857716" y="1115760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21A78D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استخراج التصاريح الرسمية من الجهات الحكومية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2307031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BDB25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شركة كيوفيجن بمعلومات تساند المشروع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3755632" y="1052739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E1C07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المشروع للدعم والرعاية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5204947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1E967E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الخدمات التعريفية للمشروع لذوي الإعاقة والشركات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335456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 txBox="1"/>
          <p:nvPr>
            <p:ph type="title"/>
          </p:nvPr>
        </p:nvSpPr>
        <p:spPr>
          <a:xfrm>
            <a:off x="2483766" y="404667"/>
            <a:ext cx="4644511" cy="6030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جمعية حركية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2" y="2852937"/>
            <a:ext cx="2304260" cy="147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984" y="1412775"/>
            <a:ext cx="2376260" cy="15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/>
          <p:nvPr/>
        </p:nvSpPr>
        <p:spPr>
          <a:xfrm>
            <a:off x="965853" y="1772820"/>
            <a:ext cx="475827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المشروع على رخصة وزارة العمل لمكتب حركية للتوظيف الأهلي رقم 388 لعام 1434هـ.</a:t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563892" y="3212973"/>
            <a:ext cx="5220071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توقيع اتفاقية برنامج طاقات مع صندوق تنمية الموارد البشرية "هدف " 21 شوال 1435 هـ.</a:t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323523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2362059" y="448065"/>
            <a:ext cx="4896547" cy="5114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الاعتمادات والاتفاقيات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0514" y="4212640"/>
            <a:ext cx="2656176" cy="14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/>
          <p:nvPr/>
        </p:nvSpPr>
        <p:spPr>
          <a:xfrm>
            <a:off x="539550" y="4654881"/>
            <a:ext cx="5184574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179515" y="1124739"/>
            <a:ext cx="8268224" cy="147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تتيح شركة كيوفيجن المتابعة الدورية والتواصل المستمر مع مسؤولي جمعية حركية  بطرق سهلة وسريعة من خلال وسائل التواصل المختلفة:</a:t>
            </a:r>
            <a:endParaRPr b="0" i="0" sz="1800" u="none" cap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0" y="4516377"/>
            <a:ext cx="9144000" cy="784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وذلك لتسهيل التجاوب السريع مع متطلبات موظفي الجمعية أثناء تنفيذ وتشغيل المشروع.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5101510" y="241833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واتس آب</a:t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5085499" y="313169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سكايب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4799246" y="3851772"/>
            <a:ext cx="179075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البريد الإلكتروني</a:t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7480" y="3073526"/>
            <a:ext cx="681593" cy="68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69" y="3805028"/>
            <a:ext cx="526154" cy="5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7480" y="2348883"/>
            <a:ext cx="637217" cy="65224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/>
          <p:nvPr/>
        </p:nvSpPr>
        <p:spPr>
          <a:xfrm>
            <a:off x="251524" y="332658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 txBox="1"/>
          <p:nvPr>
            <p:ph type="title"/>
          </p:nvPr>
        </p:nvSpPr>
        <p:spPr>
          <a:xfrm>
            <a:off x="1200323" y="332658"/>
            <a:ext cx="6972080" cy="5372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آلية التواصل بين أطراف المشروع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1868265" y="3851772"/>
            <a:ext cx="248841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info@edawam.com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542443" y="3215496"/>
            <a:ext cx="1140055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e-dawam</a:t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2367921" y="2466219"/>
            <a:ext cx="170431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Calibri"/>
              <a:buNone/>
            </a:pPr>
            <a:r>
              <a:rPr b="0" i="0" lang="ar-EG" sz="1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+966569939212</a:t>
            </a:r>
            <a:endParaRPr b="0" i="0" sz="1800" u="none" cap="none" strike="noStrik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31" name="Google Shape;331;p29"/>
          <p:cNvPicPr preferRelativeResize="0"/>
          <p:nvPr/>
        </p:nvPicPr>
        <p:blipFill rotWithShape="1">
          <a:blip r:embed="rId4">
            <a:alphaModFix/>
          </a:blip>
          <a:srcRect b="-11151" l="3385" r="-3384" t="78856"/>
          <a:stretch/>
        </p:blipFill>
        <p:spPr>
          <a:xfrm>
            <a:off x="694" y="5373215"/>
            <a:ext cx="9467853" cy="229321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/>
          <p:nvPr/>
        </p:nvSpPr>
        <p:spPr>
          <a:xfrm>
            <a:off x="971595" y="4293098"/>
            <a:ext cx="7128790" cy="72250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2600"/>
              <a:buFont typeface="Arial"/>
              <a:buNone/>
            </a:pPr>
            <a:r>
              <a:rPr b="0" i="0" lang="ar-EG" sz="26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كل الشكر والتقدير لمسؤولي جمعية حركية </a:t>
            </a:r>
            <a:endParaRPr/>
          </a:p>
        </p:txBody>
      </p:sp>
      <p:pic>
        <p:nvPicPr>
          <p:cNvPr descr="C:\Users\Mit\Desktop\E_dawam_logo_1.png" id="333" name="Google Shape;333;p29"/>
          <p:cNvPicPr preferRelativeResize="0"/>
          <p:nvPr/>
        </p:nvPicPr>
        <p:blipFill rotWithShape="1">
          <a:blip r:embed="rId5">
            <a:alphaModFix/>
          </a:blip>
          <a:srcRect b="31323" l="22748" r="18595" t="26667"/>
          <a:stretch/>
        </p:blipFill>
        <p:spPr>
          <a:xfrm>
            <a:off x="1547667" y="116631"/>
            <a:ext cx="6336700" cy="412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251524" y="1297067"/>
            <a:ext cx="8359883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إي-دوام مكتب توظيف لذوي الاحتياجات الخاصة وأسرهم حاصل على رخصة وزارة العمل رقم 388 لعام  1434 هـــ.، </a:t>
            </a:r>
            <a:r>
              <a:rPr b="1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متخصص في</a:t>
            </a:r>
            <a:r>
              <a:rPr b="0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960492" y="2996955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781699" y="404667"/>
            <a:ext cx="268019" cy="64248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60492" y="3429000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960492" y="2564901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09603" y="4850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607338" y="2492892"/>
            <a:ext cx="2308366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التوظيف المباشر. 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51524" y="4293098"/>
            <a:ext cx="837303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1" marL="45720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مشروع إي-دوام قام بناءً على جهود مشتركة بين الشركة المشغلة للمشروع «كيوفيجن» للبرمجيات وجمعية الإعاقة الحركية للكبار «حركية» للعمل على المشروع.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51524" y="260649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2339748" y="260649"/>
            <a:ext cx="4392484" cy="5337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 هو مشروع إي-دوام؟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607338" y="2924946"/>
            <a:ext cx="223225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التوظيف عن بعد. 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4398995" y="3356990"/>
            <a:ext cx="355738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نظام لإدارة العمل عن بعد إلكترونياً 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6" y="145252"/>
            <a:ext cx="4283964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287011" y="995982"/>
            <a:ext cx="8712970" cy="2448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6012161" y="260649"/>
            <a:ext cx="2376260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أهداف المشروع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23523" y="1402059"/>
            <a:ext cx="8712970" cy="2941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حقوق «ذوي الاحتياجات الخاصة» وتوفير فرص عمل حقيقية لاندماجهم  وتفاعلهم في المجتمع 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إيجاد المواءمة الصحيحة بين متطلبات أصحاب العمل وما لدى الباحثين عن العمل من مؤهلات وخبرات.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القضاء على السعودة الوهمية وذلك بتوفير فرص عمل حقيقية.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الحد من تجاوزات بعض الشركات والمؤسسات واستغلال ذوي الاحتياجات الخاصة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خلق نظم وسياسات تقنية توفر قناة تواصل عن بعد تمكن الشركات من "متابعة موظفيها، مراقبة الأداء والإنتاج "مع خلق الحافز للتقييم وتحسين العمل.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ضمان حقوق كلاً من الموظف والشركة مع مراعاة تحري الدقة وحماية الخصوصية.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87011" y="4869161"/>
            <a:ext cx="7309320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1" y="116631"/>
            <a:ext cx="1152125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>
            <a:off x="561011" y="1124739"/>
            <a:ext cx="8229600" cy="1440161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0" y="1178551"/>
            <a:ext cx="9157743" cy="153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«إي-دوام»  </a:t>
            </a: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أكبر نظام تقني للتوظيف وإدارة الأعمال لذوي الاحتياجات الخاصة وأسرهم بالمملكة العربية السعودية بحلول عملية إبداعية.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251524" y="4365107"/>
            <a:ext cx="864096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نسعى لتوطين حقيقي ومستمر لـ 500 وظيفة سنوياً طبقاً لاتفاقية برنامج طاقات.</a:t>
            </a:r>
            <a:endParaRPr/>
          </a:p>
        </p:txBody>
      </p:sp>
      <p:pic>
        <p:nvPicPr>
          <p:cNvPr descr="C:\Users\Mit\Desktop\Powerpoint_E-dawam_Cover\Layout\9.png"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811" y="201350"/>
            <a:ext cx="4481931" cy="66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96" y="2981693"/>
            <a:ext cx="4751515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5868143" y="260649"/>
            <a:ext cx="2331043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رسالة المشروع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679310" y="3068964"/>
            <a:ext cx="2474924" cy="482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رؤية المشروع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-13094" y="1052739"/>
            <a:ext cx="9144000" cy="230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تدشين بوابة إي -دوام في إطار الفعاليات الخاصة بالملتقى الوطني الأول لتوظيف ذوي الاحتياجات الخاصة بالفترة من 12-14 رجب 1435 هـ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http://www.edawam.com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37316" y="3391719"/>
            <a:ext cx="2786396" cy="185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035707" y="3391719"/>
            <a:ext cx="2784786" cy="18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37316" y="3368128"/>
            <a:ext cx="2786396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4479636" y="332658"/>
            <a:ext cx="184727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ayout\9.png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01350"/>
            <a:ext cx="4225698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6012161" y="244976"/>
            <a:ext cx="2311584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لماذا إي-دوام؟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3420121" y="1520601"/>
            <a:ext cx="2232004" cy="3780605"/>
            <a:chOff x="3420121" y="1520601"/>
            <a:chExt cx="2232004" cy="3780605"/>
          </a:xfrm>
        </p:grpSpPr>
        <p:sp>
          <p:nvSpPr>
            <p:cNvPr id="158" name="Google Shape;158;p17"/>
            <p:cNvSpPr/>
            <p:nvPr/>
          </p:nvSpPr>
          <p:spPr>
            <a:xfrm>
              <a:off x="3420121" y="152060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948A54"/>
            </a:solidFill>
            <a:ln cap="flat" cmpd="sng" w="9525">
              <a:solidFill>
                <a:srgbClr val="98B9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0" anchor="ctr" bIns="955200" lIns="128000" spcFirstLastPara="1" rIns="128000" wrap="square" tIns="17824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وسيلة فعالة لتجد الشركات العناصر والكوادر البشرية بطرق سهلة وبسيطة</a:t>
              </a:r>
              <a:r>
                <a:rPr b="0" i="0" lang="ar-EG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848910" y="1681078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6012408" y="1518470"/>
            <a:ext cx="2232004" cy="3780605"/>
            <a:chOff x="6012408" y="1518470"/>
            <a:chExt cx="2232004" cy="3780605"/>
          </a:xfrm>
        </p:grpSpPr>
        <p:sp>
          <p:nvSpPr>
            <p:cNvPr id="161" name="Google Shape;161;p17"/>
            <p:cNvSpPr/>
            <p:nvPr/>
          </p:nvSpPr>
          <p:spPr>
            <a:xfrm>
              <a:off x="6012408" y="1518470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حلول مهنية جيدة لمعوقات البنية التحتية .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436260" y="167059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55577" y="1539291"/>
            <a:ext cx="2232004" cy="3780605"/>
            <a:chOff x="755577" y="1539291"/>
            <a:chExt cx="2232004" cy="3780605"/>
          </a:xfrm>
        </p:grpSpPr>
        <p:sp>
          <p:nvSpPr>
            <p:cNvPr id="164" name="Google Shape;164;p17"/>
            <p:cNvSpPr/>
            <p:nvPr/>
          </p:nvSpPr>
          <p:spPr>
            <a:xfrm>
              <a:off x="755577" y="153929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1E967E"/>
            </a:solidFill>
            <a:ln cap="flat" cmpd="sng" w="9525">
              <a:solidFill>
                <a:srgbClr val="F6924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متابعة وادارة الشركة والموظف إلكترونياً من خلال "برنامج إدارة المهام " E-task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181496" y="169976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251524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476667"/>
            <a:ext cx="8229600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أطـــراف المشـــــروع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280038" y="1556793"/>
            <a:ext cx="3243349" cy="2664296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5280038" y="4211799"/>
            <a:ext cx="325922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شركة كيوفيجن لتطوير البرمجيات 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1031818" y="1700811"/>
            <a:ext cx="2964119" cy="25922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71782" y="4208205"/>
            <a:ext cx="3324154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جمعية الإعاقة الحركية للكبار (حركية)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2975174" y="1340766"/>
            <a:ext cx="3230657" cy="3230657"/>
          </a:xfrm>
          <a:custGeom>
            <a:rect b="b" l="l" r="r" t="t"/>
            <a:pathLst>
              <a:path extrusionOk="0" h="3230655" w="3230655">
                <a:moveTo>
                  <a:pt x="0" y="1615328"/>
                </a:moveTo>
                <a:cubicBezTo>
                  <a:pt x="0" y="723207"/>
                  <a:pt x="723207" y="0"/>
                  <a:pt x="1615328" y="0"/>
                </a:cubicBezTo>
                <a:cubicBezTo>
                  <a:pt x="2507449" y="0"/>
                  <a:pt x="3230656" y="723207"/>
                  <a:pt x="3230656" y="1615328"/>
                </a:cubicBezTo>
                <a:cubicBezTo>
                  <a:pt x="3230656" y="2507449"/>
                  <a:pt x="2507449" y="3230656"/>
                  <a:pt x="1615328" y="3230656"/>
                </a:cubicBezTo>
                <a:cubicBezTo>
                  <a:pt x="723207" y="3230656"/>
                  <a:pt x="0" y="2507449"/>
                  <a:pt x="0" y="1615328"/>
                </a:cubicBezTo>
                <a:close/>
              </a:path>
            </a:pathLst>
          </a:custGeom>
          <a:solidFill>
            <a:srgbClr val="1E967E"/>
          </a:solidFill>
          <a:ln>
            <a:noFill/>
          </a:ln>
        </p:spPr>
        <p:txBody>
          <a:bodyPr anchorCtr="1" anchor="ctr" bIns="513750" lIns="513750" spcFirstLastPara="1" rIns="513750" wrap="square" tIns="5137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ar-EG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شركة كيوفيجن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435638" y="26298"/>
            <a:ext cx="2256355" cy="2250576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D4A43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الإعداد والتجهيز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691993" y="98073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(البوابة -E-Task )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979100" y="342900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21A795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خدمات الإدارة والمتابعة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907703" y="3501009"/>
            <a:ext cx="2309710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gradFill>
            <a:gsLst>
              <a:gs pos="0">
                <a:srgbClr val="D4A436"/>
              </a:gs>
              <a:gs pos="100000">
                <a:srgbClr val="E1C075"/>
              </a:gs>
            </a:gsLst>
            <a:lin ang="16200000" scaled="0"/>
          </a:gradFill>
          <a:ln>
            <a:noFill/>
          </a:ln>
        </p:spPr>
        <p:txBody>
          <a:bodyPr anchorCtr="1" anchor="ctr" bIns="379875" lIns="367450" spcFirstLastPara="1" rIns="367450" wrap="square" tIns="3798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أعمال مساندة لجمعية حركية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187622" y="1196748"/>
            <a:ext cx="2257196" cy="2250000"/>
          </a:xfrm>
          <a:custGeom>
            <a:rect b="b" l="l" r="r" t="t"/>
            <a:pathLst>
              <a:path extrusionOk="0" h="2395741" w="2310678">
                <a:moveTo>
                  <a:pt x="0" y="1197871"/>
                </a:moveTo>
                <a:cubicBezTo>
                  <a:pt x="0" y="536305"/>
                  <a:pt x="517263" y="0"/>
                  <a:pt x="1155339" y="0"/>
                </a:cubicBezTo>
                <a:cubicBezTo>
                  <a:pt x="1793415" y="0"/>
                  <a:pt x="2310678" y="536305"/>
                  <a:pt x="2310678" y="1197871"/>
                </a:cubicBezTo>
                <a:cubicBezTo>
                  <a:pt x="2310678" y="1859437"/>
                  <a:pt x="1793415" y="2395742"/>
                  <a:pt x="1155339" y="2395742"/>
                </a:cubicBezTo>
                <a:cubicBezTo>
                  <a:pt x="517263" y="2395742"/>
                  <a:pt x="0" y="1859437"/>
                  <a:pt x="0" y="1197871"/>
                </a:cubicBezTo>
                <a:close/>
              </a:path>
            </a:pathLst>
          </a:custGeom>
          <a:gradFill>
            <a:gsLst>
              <a:gs pos="0">
                <a:srgbClr val="5F5F5F"/>
              </a:gs>
              <a:gs pos="100000">
                <a:srgbClr val="8B8B8B"/>
              </a:gs>
            </a:gsLst>
            <a:lin ang="13500000" scaled="0"/>
          </a:gradFill>
          <a:ln>
            <a:noFill/>
          </a:ln>
        </p:spPr>
        <p:txBody>
          <a:bodyPr anchorCtr="1" anchor="ctr" bIns="376225" lIns="363775" spcFirstLastPara="1" rIns="363775" wrap="square" tIns="3762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إدارة الحملة التسويقية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971" y="178856"/>
            <a:ext cx="4760028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107506" y="850135"/>
            <a:ext cx="8552940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دراسات وإحصاءات عن :</a:t>
            </a:r>
            <a:endParaRPr/>
          </a:p>
        </p:txBody>
      </p:sp>
      <p:sp>
        <p:nvSpPr>
          <p:cNvPr id="196" name="Google Shape;196;p20"/>
          <p:cNvSpPr txBox="1"/>
          <p:nvPr>
            <p:ph type="title"/>
          </p:nvPr>
        </p:nvSpPr>
        <p:spPr>
          <a:xfrm>
            <a:off x="4932035" y="178856"/>
            <a:ext cx="4211964" cy="58584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أولاً: الإعداد والتجهيز للمشروع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1907703" y="3690902"/>
            <a:ext cx="6768754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تصور برمجي وإداري لتنفيذ البوابة.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ملفات المشروع لكي يتم اعتمادها من مكتب العمل 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الاسترشاد بالبيانات المعتمدة من وزارة العمل والتي تخص أنشطة العمل وأنواع الإعاقات التي تناسب ظروف العمل بالبوابة .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633798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1E967E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قوانين العمل بالمملكة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097295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21A79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نسب التوطين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4329546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D4A436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حجم الشريحة المستهدفة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9061" y="1397002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0">
                <a:srgbClr val="88713C"/>
              </a:gs>
              <a:gs pos="100000">
                <a:srgbClr val="C4A45A"/>
              </a:gs>
            </a:gsLst>
            <a:lin ang="8100000" scaled="0"/>
          </a:gra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تصنيفات الإعاقة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2113845" y="943011"/>
            <a:ext cx="4896547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بوابة إي-دوام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0" y="1702493"/>
            <a:ext cx="9144000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بوابة متخصصة تكون هي واجهة المشروع، وتُمكن المسجلين بالبوابة من الدخول على حسابهم الخاص وإدارته واستخراج عدة تقارير منها،،،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11559" y="2636910"/>
            <a:ext cx="7349755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بالموظف توضح الوظائف المقترحة له</a:t>
            </a:r>
            <a:endParaRPr/>
          </a:p>
          <a:p>
            <a:pPr indent="-342900" lvl="1" marL="8001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بالشركة توضح الوظائف السابقة أو الحالية أو مستقبلية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8341" y="2724729"/>
            <a:ext cx="1003169" cy="117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331640" y="4034387"/>
            <a:ext cx="7704853" cy="1338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فيديوهات إرشادية تسهل على المستخدم التعامل مع البوابة.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إمكانية التعامل والتسجيل من خلال الهواتف الذكية.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لإدارة المهام عن بعد (إي-تاسك).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65820" y="1734635"/>
            <a:ext cx="7812359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لوحة تحكم متخصصة لإدارة البوابة، تُمكن مدير البوابة من استخراج مجموعة متنوعة من التقارير منها:      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3521976" y="4604863"/>
            <a:ext cx="4637809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تقرير عن الاعلانات الوظيفية المسجلة بالبوابة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072646" y="4941170"/>
            <a:ext cx="7171767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تقارير مجمعة تحتوي على بيانات الموظفين/الشركات المسجلين بالبوابة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1928" y="710342"/>
            <a:ext cx="1571999" cy="10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3254" y="2690100"/>
            <a:ext cx="2295226" cy="179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