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65" r:id="rId3"/>
    <p:sldId id="256" r:id="rId4"/>
    <p:sldId id="262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0504" autoAdjust="0"/>
  </p:normalViewPr>
  <p:slideViewPr>
    <p:cSldViewPr>
      <p:cViewPr>
        <p:scale>
          <a:sx n="70" d="100"/>
          <a:sy n="70" d="100"/>
        </p:scale>
        <p:origin x="-107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2EFD-DCCC-4023-AABF-C177AB60E729}" type="datetimeFigureOut">
              <a:rPr lang="en-GB" smtClean="0"/>
              <a:t>14/03/2015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471E-AD6D-4234-9753-02EDE5B4D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58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2EFD-DCCC-4023-AABF-C177AB60E729}" type="datetimeFigureOut">
              <a:rPr lang="en-GB" smtClean="0"/>
              <a:t>14/03/2015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471E-AD6D-4234-9753-02EDE5B4D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2EFD-DCCC-4023-AABF-C177AB60E729}" type="datetimeFigureOut">
              <a:rPr lang="en-GB" smtClean="0"/>
              <a:t>14/03/2015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471E-AD6D-4234-9753-02EDE5B4D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90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2EFD-DCCC-4023-AABF-C177AB60E729}" type="datetimeFigureOut">
              <a:rPr lang="en-GB" smtClean="0"/>
              <a:t>14/03/2015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471E-AD6D-4234-9753-02EDE5B4D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411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2EFD-DCCC-4023-AABF-C177AB60E729}" type="datetimeFigureOut">
              <a:rPr lang="en-GB" smtClean="0"/>
              <a:t>14/03/2015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471E-AD6D-4234-9753-02EDE5B4D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5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2EFD-DCCC-4023-AABF-C177AB60E729}" type="datetimeFigureOut">
              <a:rPr lang="en-GB" smtClean="0"/>
              <a:t>14/03/2015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471E-AD6D-4234-9753-02EDE5B4D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34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2EFD-DCCC-4023-AABF-C177AB60E729}" type="datetimeFigureOut">
              <a:rPr lang="en-GB" smtClean="0"/>
              <a:t>14/03/2015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471E-AD6D-4234-9753-02EDE5B4D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74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2EFD-DCCC-4023-AABF-C177AB60E729}" type="datetimeFigureOut">
              <a:rPr lang="en-GB" smtClean="0"/>
              <a:t>14/03/2015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471E-AD6D-4234-9753-02EDE5B4D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339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2EFD-DCCC-4023-AABF-C177AB60E729}" type="datetimeFigureOut">
              <a:rPr lang="en-GB" smtClean="0"/>
              <a:t>14/03/2015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471E-AD6D-4234-9753-02EDE5B4D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94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2EFD-DCCC-4023-AABF-C177AB60E729}" type="datetimeFigureOut">
              <a:rPr lang="en-GB" smtClean="0"/>
              <a:t>14/03/2015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471E-AD6D-4234-9753-02EDE5B4D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2EFD-DCCC-4023-AABF-C177AB60E729}" type="datetimeFigureOut">
              <a:rPr lang="en-GB" smtClean="0"/>
              <a:t>14/03/2015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471E-AD6D-4234-9753-02EDE5B4D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570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22EFD-DCCC-4023-AABF-C177AB60E729}" type="datetimeFigureOut">
              <a:rPr lang="en-GB" smtClean="0"/>
              <a:t>14/03/2015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6471E-AD6D-4234-9753-02EDE5B4D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97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815544"/>
              </p:ext>
            </p:extLst>
          </p:nvPr>
        </p:nvGraphicFramePr>
        <p:xfrm>
          <a:off x="304800" y="152400"/>
          <a:ext cx="8686800" cy="661811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590800"/>
                <a:gridCol w="6096000"/>
              </a:tblGrid>
              <a:tr h="76704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ar-SA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solidFill>
                            <a:schemeClr val="tx1"/>
                          </a:solidFill>
                          <a:effectLst/>
                        </a:rPr>
                        <a:t>رقم حلقة النقاش: ( 1 )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solidFill>
                            <a:schemeClr val="tx1"/>
                          </a:solidFill>
                          <a:effectLst/>
                        </a:rPr>
                        <a:t>إسم مدير حلقة النقاش: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SA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الأستاذ</a:t>
                      </a:r>
                      <a:r>
                        <a:rPr lang="ar-JO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أحمد الحميدان</a:t>
                      </a:r>
                      <a:endParaRPr lang="ar-SA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 smtClean="0">
                          <a:solidFill>
                            <a:schemeClr val="tx1"/>
                          </a:solidFill>
                          <a:effectLst/>
                        </a:rPr>
                        <a:t>عنوان حلقة النقاش</a:t>
                      </a:r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تشريعات و سياسات لضمان الحق في التوظيف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</a:tr>
              <a:tr h="253123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effectLst/>
                        </a:rPr>
                        <a:t>النقاط الرئيسة التي تم مناقشتها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ar-JO" sz="1200" b="1" dirty="0" smtClean="0">
                          <a:effectLst/>
                        </a:rPr>
                        <a:t>أن يرتبط </a:t>
                      </a:r>
                      <a:r>
                        <a:rPr lang="ar-SA" sz="1200" b="1" dirty="0" smtClean="0">
                          <a:effectLst/>
                        </a:rPr>
                        <a:t>ا</a:t>
                      </a:r>
                      <a:r>
                        <a:rPr lang="ar-JO" sz="1200" b="1" dirty="0" smtClean="0">
                          <a:effectLst/>
                        </a:rPr>
                        <a:t>ح</a:t>
                      </a:r>
                      <a:r>
                        <a:rPr lang="ar-SA" sz="1200" b="1" dirty="0" smtClean="0">
                          <a:effectLst/>
                        </a:rPr>
                        <a:t>ت</a:t>
                      </a:r>
                      <a:r>
                        <a:rPr lang="ar-JO" sz="1200" b="1" dirty="0" smtClean="0">
                          <a:effectLst/>
                        </a:rPr>
                        <a:t>ساب </a:t>
                      </a:r>
                      <a:r>
                        <a:rPr lang="ar-JO" sz="1200" b="1" dirty="0" smtClean="0">
                          <a:effectLst/>
                        </a:rPr>
                        <a:t>ذوي</a:t>
                      </a:r>
                      <a:r>
                        <a:rPr lang="ar-JO" sz="1200" b="1" baseline="0" dirty="0" smtClean="0">
                          <a:effectLst/>
                        </a:rPr>
                        <a:t> الإعاقة في نطاقات 4:1 بالراتب بحيث يحسب بي 4 إذا كان الراتب اعلى من رقم محدد -6000 حسب رأي المشاركين بالحوار-</a:t>
                      </a:r>
                      <a:endParaRPr lang="en-US" sz="1200" b="1" dirty="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r>
                        <a:rPr lang="ar-JO" sz="1200" b="1" dirty="0" smtClean="0">
                          <a:effectLst/>
                        </a:rPr>
                        <a:t>تطبيق نظام</a:t>
                      </a:r>
                      <a:r>
                        <a:rPr lang="ar-JO" sz="1200" b="1" baseline="0" dirty="0" smtClean="0">
                          <a:effectLst/>
                        </a:rPr>
                        <a:t> حماية الإجور على الأشخاص ذوي الإعاقة في كافة الشركات </a:t>
                      </a:r>
                      <a:endParaRPr lang="en-US" sz="1200" b="1" dirty="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r>
                        <a:rPr lang="ar-JO" sz="1200" b="1" dirty="0" smtClean="0">
                          <a:effectLst/>
                        </a:rPr>
                        <a:t>إظهار تعهد</a:t>
                      </a:r>
                      <a:r>
                        <a:rPr lang="ar-JO" sz="1200" b="1" baseline="0" dirty="0" smtClean="0">
                          <a:effectLst/>
                        </a:rPr>
                        <a:t> عند التسجيل في التأمينات الإجتماعية بأن المنشأة تعلم بنوع إعاقة الشخص و ستقوم بتوفير خدمات تيسيرية لهذا الموظف</a:t>
                      </a:r>
                      <a:endParaRPr lang="en-US" sz="1200" b="1" dirty="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r>
                        <a:rPr lang="ar-JO" sz="1200" b="1" dirty="0" smtClean="0">
                          <a:effectLst/>
                        </a:rPr>
                        <a:t>توجيه إعانات مباشرة للأشخاص ذوي الإعاقة 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JO" sz="1200" b="1" dirty="0" smtClean="0">
                          <a:effectLst/>
                        </a:rPr>
                        <a:t>تعديل ساعات الدوام</a:t>
                      </a:r>
                      <a:r>
                        <a:rPr lang="ar-JO" sz="1200" b="1" baseline="0" dirty="0" smtClean="0">
                          <a:effectLst/>
                        </a:rPr>
                        <a:t> و التقاعد للأشخاص ذوي الإعاقة حسب الحالة الصحية 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JO" sz="1200" b="1" baseline="0" dirty="0" smtClean="0">
                          <a:effectLst/>
                        </a:rPr>
                        <a:t>تفعيل دور الصندوق بالتوعية بالعقود و الشروط المذكورة فيه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JO" sz="1200" b="1" baseline="0" dirty="0" smtClean="0">
                          <a:effectLst/>
                        </a:rPr>
                        <a:t>توفير التأهيل المهني للأشخاص ذوي الإعاقة 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JO" sz="1200" b="1" baseline="0" dirty="0" smtClean="0">
                          <a:effectLst/>
                        </a:rPr>
                        <a:t>زيادة الدعم المادي لرواتب الأشخاص ذوي الإعاقة لغاية 75% من الراتب 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JO" sz="1200" b="1" baseline="0" dirty="0" smtClean="0">
                          <a:effectLst/>
                        </a:rPr>
                        <a:t>التوظيف من خلال مكاتب </a:t>
                      </a:r>
                      <a:r>
                        <a:rPr lang="ar-JO" sz="1200" b="1" baseline="0" dirty="0" smtClean="0">
                          <a:effectLst/>
                        </a:rPr>
                        <a:t>مخ</a:t>
                      </a:r>
                      <a:r>
                        <a:rPr lang="ar-SA" sz="1200" b="1" baseline="0" dirty="0" smtClean="0">
                          <a:effectLst/>
                        </a:rPr>
                        <a:t>صص</a:t>
                      </a:r>
                      <a:r>
                        <a:rPr lang="ar-JO" sz="1200" b="1" baseline="0" dirty="0" smtClean="0">
                          <a:effectLst/>
                        </a:rPr>
                        <a:t>ة لل</a:t>
                      </a:r>
                      <a:r>
                        <a:rPr lang="ar-SA" sz="1200" b="1" baseline="0" dirty="0" smtClean="0">
                          <a:effectLst/>
                        </a:rPr>
                        <a:t>باحثين </a:t>
                      </a:r>
                      <a:r>
                        <a:rPr lang="ar-JO" sz="1200" b="1" baseline="0" dirty="0" smtClean="0">
                          <a:effectLst/>
                        </a:rPr>
                        <a:t> </a:t>
                      </a:r>
                      <a:r>
                        <a:rPr lang="ar-JO" sz="1200" b="1" baseline="0" dirty="0" smtClean="0">
                          <a:effectLst/>
                        </a:rPr>
                        <a:t>ذوي الإعاقة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JO" sz="1200" b="1" baseline="0" dirty="0" smtClean="0">
                          <a:effectLst/>
                        </a:rPr>
                        <a:t>عمل جائزة تحفيزية للمنشأت التي توظف الأشخاص ذوي الإعاقة</a:t>
                      </a:r>
                      <a:r>
                        <a:rPr lang="ar-JO" sz="1400" baseline="0" dirty="0" smtClean="0">
                          <a:effectLst/>
                        </a:rPr>
                        <a:t> </a:t>
                      </a:r>
                      <a:endParaRPr lang="en-US" sz="1400" dirty="0">
                        <a:effectLst/>
                      </a:endParaRPr>
                    </a:p>
                  </a:txBody>
                  <a:tcPr marL="51824" marR="51824" marT="0" marB="0"/>
                </a:tc>
              </a:tr>
              <a:tr h="78028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effectLst/>
                        </a:rPr>
                        <a:t>أهم ثلاثة توصيات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288925" marR="0" lvl="0" indent="-288925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 smtClean="0">
                          <a:effectLst/>
                        </a:rPr>
                        <a:t>  </a:t>
                      </a:r>
                      <a:r>
                        <a:rPr lang="ar-JO" sz="1200" b="1" dirty="0" smtClean="0">
                          <a:effectLst/>
                        </a:rPr>
                        <a:t>أن يرتبط حساب ذوي</a:t>
                      </a:r>
                      <a:r>
                        <a:rPr lang="ar-JO" sz="1200" b="1" baseline="0" dirty="0" smtClean="0">
                          <a:effectLst/>
                        </a:rPr>
                        <a:t> الإعاقة في نطاقات 4:1 بالراتب بحيث يحسب بي 4 إذا كان الراتب اعلى من رقم محدد -6000 حسب رأي المشاركين بالحوار-</a:t>
                      </a:r>
                      <a:endParaRPr lang="en-US" sz="1200" b="1" dirty="0" smtClean="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b="1" dirty="0" smtClean="0">
                          <a:effectLst/>
                        </a:rPr>
                        <a:t> </a:t>
                      </a:r>
                      <a:r>
                        <a:rPr lang="ar-JO" sz="1200" b="1" dirty="0" smtClean="0">
                          <a:effectLst/>
                        </a:rPr>
                        <a:t>تطبيق نظام</a:t>
                      </a:r>
                      <a:r>
                        <a:rPr lang="ar-JO" sz="1200" b="1" baseline="0" dirty="0" smtClean="0">
                          <a:effectLst/>
                        </a:rPr>
                        <a:t> حماية الإجور على الأشخاص ذوي الإعاقة في كافة الشركات </a:t>
                      </a:r>
                      <a:endParaRPr lang="en-US" sz="1200" b="1" dirty="0" smtClean="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b="1" dirty="0" smtClean="0">
                          <a:effectLst/>
                        </a:rPr>
                        <a:t> </a:t>
                      </a:r>
                      <a:r>
                        <a:rPr lang="ar-JO" sz="1200" b="1" dirty="0" smtClean="0">
                          <a:effectLst/>
                        </a:rPr>
                        <a:t>إظهار تعهد</a:t>
                      </a:r>
                      <a:r>
                        <a:rPr lang="ar-JO" sz="1200" b="1" baseline="0" dirty="0" smtClean="0">
                          <a:effectLst/>
                        </a:rPr>
                        <a:t> عند التسجيل في التأمينات الإجتماعية بأن المنشأة تعلم بنوع إعاقة الشخص و ستقوم بتوفير خدمات تيسيرية لهذا الموظف</a:t>
                      </a:r>
                      <a:endParaRPr lang="en-US" sz="1200" b="1" dirty="0" smtClean="0">
                        <a:effectLst/>
                      </a:endParaRPr>
                    </a:p>
                  </a:txBody>
                  <a:tcPr marL="51824" marR="51824" marT="0" marB="0"/>
                </a:tc>
              </a:tr>
              <a:tr h="42081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160655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effectLst/>
                        </a:rPr>
                        <a:t>المسؤول والجهات المتابعة للعمل على </a:t>
                      </a:r>
                      <a:r>
                        <a:rPr lang="ar-SA" sz="1600" dirty="0" smtClean="0">
                          <a:solidFill>
                            <a:schemeClr val="tx1"/>
                          </a:solidFill>
                          <a:effectLst/>
                        </a:rPr>
                        <a:t>التوصيات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16065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</a:tr>
              <a:tr h="92045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effectLst/>
                        </a:rPr>
                        <a:t>الخطة </a:t>
                      </a:r>
                      <a:r>
                        <a:rPr lang="ar-SA" sz="1600" dirty="0" smtClean="0">
                          <a:solidFill>
                            <a:schemeClr val="tx1"/>
                          </a:solidFill>
                          <a:effectLst/>
                        </a:rPr>
                        <a:t>الزمنية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16065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16065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</a:txBody>
                  <a:tcPr marL="51824" marR="5182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42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903337"/>
              </p:ext>
            </p:extLst>
          </p:nvPr>
        </p:nvGraphicFramePr>
        <p:xfrm>
          <a:off x="304800" y="152400"/>
          <a:ext cx="8686800" cy="600325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590800"/>
                <a:gridCol w="6096000"/>
              </a:tblGrid>
              <a:tr h="74928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solidFill>
                            <a:schemeClr val="tx1"/>
                          </a:solidFill>
                          <a:effectLst/>
                        </a:rPr>
                        <a:t>رقم حلقة النقاش: (  2 )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ar-SA" sz="1400" dirty="0" smtClean="0">
                          <a:solidFill>
                            <a:schemeClr val="tx1"/>
                          </a:solidFill>
                          <a:effectLst/>
                        </a:rPr>
                        <a:t>إسم مدير حلقة النقاش: أ.</a:t>
                      </a:r>
                      <a:r>
                        <a:rPr lang="ar-SA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إبراهيم المعيقل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>
                          <a:solidFill>
                            <a:schemeClr val="tx1"/>
                          </a:solidFill>
                          <a:effectLst/>
                        </a:rPr>
                        <a:t>عنوان حلقة النقاش: صعوبات الإحالة لأجل توظيف الأشخاص ذوي الإعاقة</a:t>
                      </a:r>
                      <a:endParaRPr lang="en-US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SA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1824" marR="51824" marT="0" marB="0"/>
                </a:tc>
              </a:tr>
              <a:tr h="116382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النقاط الرئيسة التي تم مناقشتها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ضرورة زيادة</a:t>
                      </a:r>
                      <a:r>
                        <a:rPr lang="ar-SA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عدد الأشخاص </a:t>
                      </a:r>
                      <a:r>
                        <a:rPr lang="ar-S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الباحثين عن</a:t>
                      </a:r>
                      <a:r>
                        <a:rPr lang="ar-SA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العمل </a:t>
                      </a:r>
                      <a:r>
                        <a:rPr lang="ar-S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ذوي الإعاقة الجادين لتسجيلهم في برنامج حافز ولإثراء</a:t>
                      </a:r>
                      <a:r>
                        <a:rPr lang="ar-SA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الإحالات للوظائف المناسبة</a:t>
                      </a:r>
                      <a:r>
                        <a:rPr lang="ar-S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عند أخذ مرئيات أصحاب العمل، فإنه لوحظ بأن أصحاب العمل توجد لديهم  وظائف شاغرة متعددة</a:t>
                      </a:r>
                      <a:r>
                        <a:rPr lang="ar-SA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ولكن يصعب شغرها من الباحثين عن عمل </a:t>
                      </a:r>
                      <a:r>
                        <a:rPr lang="ar-SA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الأشخاص ذوي الإعاقة.</a:t>
                      </a:r>
                    </a:p>
                  </a:txBody>
                  <a:tcPr marL="51824" marR="51824" marT="0" marB="0"/>
                </a:tc>
              </a:tr>
              <a:tr h="62545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أهم ثلاثة توصيات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228600" marR="0" lvl="0" indent="-2286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AutoNum type="arabicPeriod"/>
                      </a:pP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بناء قاعدة بيانات دقيقة للأشخاص ذوي الإعاقة الباحثين عن عمل و القادرين عليه طبقاً لتعريف الإعاقة والآليات </a:t>
                      </a:r>
                    </a:p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    ا</a:t>
                      </a: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لتي أقرها توافق بالتعاون مع الجهات الحكومية و الجمعيات المختصة</a:t>
                      </a:r>
                    </a:p>
                    <a:p>
                      <a:pPr marL="228600" marR="0" lvl="0" indent="-2286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AutoNum type="arabicPeriod" startAt="2"/>
                      </a:pP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بناء شبكة من مقدمي خدمات التشخيص لأغراض تحديد القدرة على العمل في كافة أنحاء المملكة ليتم تحويل </a:t>
                      </a:r>
                    </a:p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     </a:t>
                      </a: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الأشخاص لهم.</a:t>
                      </a:r>
                    </a:p>
                    <a:p>
                      <a:pPr marL="228600" marR="0" lvl="0" indent="-2286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AutoNum type="arabicPeriod" startAt="3"/>
                      </a:pP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وضع آليات واضحة وسهلة في الصندوق لتمكين منشآت القطاع الخاص من الوصول الى الاشخاص ذوي الاعاقة و </a:t>
                      </a:r>
                    </a:p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      التواصل معهم لأغراض التوظيف إما مباشرة أو عن طريق قنوات توظيف</a:t>
                      </a:r>
                    </a:p>
                    <a:p>
                      <a:pPr marL="228600" marR="0" lvl="0" indent="-2286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AutoNum type="arabicPeriod" startAt="4"/>
                      </a:pP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(مقترح) تغيير مسمى كرت الإعاقة إلى كرت القدرة على العمل.</a:t>
                      </a:r>
                    </a:p>
                    <a:p>
                      <a:pPr marL="0" marR="0" lvl="0" indent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ar-SA" sz="1200" b="1" dirty="0" smtClean="0">
                        <a:effectLst/>
                      </a:endParaRPr>
                    </a:p>
                  </a:txBody>
                  <a:tcPr marL="51824" marR="51824" marT="0" marB="0"/>
                </a:tc>
              </a:tr>
              <a:tr h="57164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160655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المسؤول والجهات المتابعة للعمل على التوصيات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  مسؤولية برنامج توافق: رصد الجهات التي تمثل مصدر يغذي هذه القاعدة. </a:t>
                      </a:r>
                    </a:p>
                    <a:p>
                      <a:pPr algn="r" rtl="1"/>
                      <a:r>
                        <a:rPr lang="ar-SA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مسؤولية المجلس: تعيين ضابط اتصال في الجهات التابعة لهم لتحقيق ذلك مع ممثل من توافق.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ar-SA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مسؤولية برنامج توافق: رصد مقدمي الخدمة المحتملين و عقد شراكات معهم و تدريبهم على رحلة البحث عن عمل و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آلياتها المعتمدة لدى توافق.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ar-SA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مسؤولية المجلس: تعيين ضابط اتصال لدى الجهات التي تقدم خدمات مباشرة للأشخاص ذوي الإعاقة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  مسؤولية برنامج توافق.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  مسؤولية برنامج توافق.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24" marR="51824" marT="0" marB="0"/>
                </a:tc>
              </a:tr>
              <a:tr h="89436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الخطة </a:t>
                      </a:r>
                      <a:r>
                        <a:rPr lang="ar-SA" sz="1400" dirty="0" smtClean="0">
                          <a:solidFill>
                            <a:schemeClr val="tx1"/>
                          </a:solidFill>
                          <a:effectLst/>
                        </a:rPr>
                        <a:t>الزمنية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16065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285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856182"/>
              </p:ext>
            </p:extLst>
          </p:nvPr>
        </p:nvGraphicFramePr>
        <p:xfrm>
          <a:off x="304800" y="152400"/>
          <a:ext cx="8686800" cy="643867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590800"/>
                <a:gridCol w="6096000"/>
              </a:tblGrid>
              <a:tr h="74928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solidFill>
                            <a:schemeClr val="tx1"/>
                          </a:solidFill>
                          <a:effectLst/>
                        </a:rPr>
                        <a:t>رقم حلقة النقاش: (  3 )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ar-SA" sz="1400" dirty="0" smtClean="0">
                          <a:solidFill>
                            <a:schemeClr val="tx1"/>
                          </a:solidFill>
                          <a:effectLst/>
                        </a:rPr>
                        <a:t>إسم مدير حلقة النقاش: د. مرفت طاشكندي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 smtClean="0">
                          <a:solidFill>
                            <a:schemeClr val="tx1"/>
                          </a:solidFill>
                          <a:effectLst/>
                        </a:rPr>
                        <a:t>عنوان حلقة النقاش: </a:t>
                      </a:r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الإستفادة من البرامج التدريبية القائمة لرفع المهارات لسوق العمل</a:t>
                      </a:r>
                      <a:endParaRPr lang="en-US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SA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1824" marR="51824" marT="0" marB="0"/>
                </a:tc>
              </a:tr>
              <a:tr h="2723261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النقاط الرئيسة التي تم مناقشتها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كيف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 يفتحوا مجالات جديدة، سباكة، نجارة. حاجة سوق العمل! قطاعات الصناعة أي مصانع المستهدفة للفترة القادمة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تغيير الفكر ! وثقافة مجتمع اتجاه برامج التأهيل</a:t>
                      </a: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دراسة المهن التي لا يحتاجها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 السوق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 </a:t>
                      </a: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، كيف نغير ونحل هذه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 المشكلة. تأهيل المعاقين حسب المهن المستهدفة وقائمة بهذه التدريب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cs typeface="+mn-cs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 </a:t>
                      </a: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تصميم برامج قصيرة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 لتأهيل الطلبة لدخول سوق العمل من خلال دروب (التدريب على رأس العمل) وكليات التميز </a:t>
                      </a: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(6 شهور او سنة)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Conditional acceptance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 لإعطاء ذوي الاعاقة فرصة خلال الفصل الأول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شبكة التواصل (بناء قاعدة بيانات لمعرفة الاحتياجات) من الكليات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(short course) 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مخرج ثاني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تحديد احتياجات سوق العمل وتطوير برامج تدريبية قصيرة لتلبية الاحتياجات 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يجب عدم تصنيف الاعاقات ولكن يجب تحديد قدرة الشخص على أداء وضيفة محددة 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تقديم برامج لدعم التدريب من الصندوق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الشراكة بين القطاعات لتفادي الـتأخير لرجوعه الى الضمان الاجتماعي</a:t>
                      </a:r>
                    </a:p>
                  </a:txBody>
                  <a:tcPr marL="51824" marR="51824" marT="0" marB="0"/>
                </a:tc>
              </a:tr>
              <a:tr h="625455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أهم ثلاثة توصيات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200" b="1" dirty="0" smtClean="0">
                          <a:effectLst/>
                        </a:rPr>
                        <a:t>مخاطبة الجامعات بخصوص</a:t>
                      </a:r>
                      <a:r>
                        <a:rPr lang="ar-SA" sz="1200" b="1" baseline="0" dirty="0" smtClean="0">
                          <a:effectLst/>
                        </a:rPr>
                        <a:t> </a:t>
                      </a:r>
                      <a:r>
                        <a:rPr lang="ar-SA" sz="1200" b="1" dirty="0" smtClean="0">
                          <a:effectLst/>
                        </a:rPr>
                        <a:t>التعليم</a:t>
                      </a:r>
                      <a:r>
                        <a:rPr lang="ar-SA" sz="1200" b="1" baseline="0" dirty="0" smtClean="0">
                          <a:effectLst/>
                        </a:rPr>
                        <a:t> المستمر وخدمة المجتمع ( عمل برامج خاصة تأهيلية مهارات التعامل)</a:t>
                      </a: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ar-SA" sz="1200" b="1" dirty="0" smtClean="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200" b="1" dirty="0" smtClean="0">
                          <a:effectLst/>
                        </a:rPr>
                        <a:t>انطلاق</a:t>
                      </a:r>
                      <a:r>
                        <a:rPr lang="ar-SA" sz="1200" b="1" baseline="0" dirty="0" smtClean="0">
                          <a:effectLst/>
                        </a:rPr>
                        <a:t> برنامج توافق لتعدي العوائق بوجود التشريعات بالتركيز على المهارات</a:t>
                      </a: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ar-SA" sz="1200" b="1" baseline="0" dirty="0" smtClean="0">
                          <a:effectLst/>
                        </a:rPr>
                        <a:t>تأهيل المعاقين حسب المهنة المستهدفة وقائمة بهذه التدريب</a:t>
                      </a: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ar-SA" sz="1200" b="1" baseline="0" dirty="0" smtClean="0">
                          <a:effectLst/>
                        </a:rPr>
                        <a:t>تصميم برامج قصيرة (3 الى 6 أشهر) وجعلها متاحة للأشخاص ذوي الاعاقة ضمن كليات التميز والتدريب على رأس العمل (</a:t>
                      </a:r>
                      <a:r>
                        <a:rPr lang="en-US" sz="1200" b="1" baseline="0" dirty="0" smtClean="0">
                          <a:effectLst/>
                        </a:rPr>
                        <a:t> :KPI</a:t>
                      </a:r>
                      <a:r>
                        <a:rPr lang="ar-SA" sz="1200" b="1" baseline="0" dirty="0" smtClean="0">
                          <a:effectLst/>
                        </a:rPr>
                        <a:t>5% من الشريحة المستهدفة هم أشخاص ذوي اعاقة)</a:t>
                      </a:r>
                      <a:endParaRPr lang="en-US" sz="1200" b="1" dirty="0" smtClean="0">
                        <a:effectLst/>
                      </a:endParaRPr>
                    </a:p>
                  </a:txBody>
                  <a:tcPr marL="51824" marR="51824" marT="0" marB="0"/>
                </a:tc>
              </a:tr>
              <a:tr h="57164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160655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المسؤول والجهات المتابعة للعمل على التوصيات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TVTC</a:t>
                      </a:r>
                      <a:endParaRPr lang="ar-SA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دروب</a:t>
                      </a: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الجامعات </a:t>
                      </a: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مراكز التوظيف</a:t>
                      </a:r>
                    </a:p>
                  </a:txBody>
                  <a:tcPr marL="51824" marR="51824" marT="0" marB="0"/>
                </a:tc>
              </a:tr>
              <a:tr h="89436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الخطة </a:t>
                      </a:r>
                      <a:r>
                        <a:rPr lang="ar-SA" sz="1400" dirty="0" smtClean="0">
                          <a:solidFill>
                            <a:schemeClr val="tx1"/>
                          </a:solidFill>
                          <a:effectLst/>
                        </a:rPr>
                        <a:t>الزمنية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16065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531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920006"/>
              </p:ext>
            </p:extLst>
          </p:nvPr>
        </p:nvGraphicFramePr>
        <p:xfrm>
          <a:off x="304800" y="152400"/>
          <a:ext cx="8686800" cy="619400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590800"/>
                <a:gridCol w="6096000"/>
              </a:tblGrid>
              <a:tr h="76704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solidFill>
                            <a:schemeClr val="tx1"/>
                          </a:solidFill>
                          <a:effectLst/>
                        </a:rPr>
                        <a:t>رقم </a:t>
                      </a: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حلقة النقاش: (  </a:t>
                      </a:r>
                      <a:r>
                        <a:rPr lang="ar-SA" sz="1400" dirty="0" smtClean="0">
                          <a:solidFill>
                            <a:schemeClr val="tx1"/>
                          </a:solidFill>
                          <a:effectLst/>
                        </a:rPr>
                        <a:t>4  )</a:t>
                      </a: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solidFill>
                            <a:schemeClr val="tx1"/>
                          </a:solidFill>
                          <a:effectLst/>
                        </a:rPr>
                        <a:t>إسم مدير حلقة النقاش: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SA" sz="1400" dirty="0" smtClean="0">
                          <a:solidFill>
                            <a:schemeClr val="tx1"/>
                          </a:solidFill>
                          <a:effectLst/>
                        </a:rPr>
                        <a:t>د. هايدي</a:t>
                      </a:r>
                      <a:r>
                        <a:rPr lang="ar-SA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العسكري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chemeClr val="tx1"/>
                          </a:solidFill>
                          <a:effectLst/>
                        </a:rPr>
                        <a:t>عنوان حلقة النقاش: موضوع آليات التشخيص والتصنيف الطبي للإعاقة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</a:tr>
              <a:tr h="191414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النقاط الرئيسة التي تم مناقشتها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هل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نحتاج كرت أم آلية؟</a:t>
                      </a:r>
                      <a:r>
                        <a:rPr lang="ar-SA" sz="1200" b="1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effectLst/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  <a:sym typeface="Wingdings" panose="05000000000000000000" pitchFamily="2" charset="2"/>
                        </a:rPr>
                        <a:t> نحتاج كرت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مزايا الكرت 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effectLst/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ar-SA" sz="1100" b="1" baseline="0" dirty="0" smtClean="0">
                          <a:solidFill>
                            <a:schemeClr val="tx1"/>
                          </a:solidFill>
                          <a:effectLst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ar-SA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4-1 ودعم الرواتب (سقف معين)</a:t>
                      </a:r>
                      <a:endParaRPr lang="en-US" sz="11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هل يتم التنفيذ على مراحل حسب نوع الاعاقات والمناطق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effectLst/>
                          <a:sym typeface="Wingdings" panose="05000000000000000000" pitchFamily="2" charset="2"/>
                        </a:rPr>
                        <a:t>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التدرج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في أنواع الإعاقات و</a:t>
                      </a: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التدرج بالمناطق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يجب تحديد آلية تحويل الأشخاص الى المراكز الطبية خلال رحلة البحث عن العمل.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معايير جدية الباحث ذي الاعاقة عن العمل في التشخيص الطبي والتأهيل.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كيف تحصل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المنشأة على تفاصيل اعاقة الشخص لكي تقرر الوظائف المناسبة والمساندات؟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1824" marR="51824" marT="0" marB="0"/>
                </a:tc>
              </a:tr>
              <a:tr h="119224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أهم ثلاثة توصيات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ملخص الأنظمة والجهات والخبرات الخارجية (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benchmarking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ar-SA" sz="12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تصنيف الاعاقات حسب أنواعها وشدتها ومضاعفاتها.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تبادل الخبرات والاستفادة من تجارب </a:t>
                      </a: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الجهات التي تقوم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بالتشخيص الطبي والتأهيل (مدينة سلطان، وزارة الصحة، مراكز التأهيل الشامل) عبر </a:t>
                      </a:r>
                      <a:r>
                        <a:rPr lang="ar-SA" sz="1200" b="1" dirty="0" smtClean="0">
                          <a:solidFill>
                            <a:schemeClr val="tx1"/>
                          </a:solidFill>
                          <a:effectLst/>
                        </a:rPr>
                        <a:t>ورشة عمل</a:t>
                      </a:r>
                      <a:r>
                        <a:rPr lang="ar-SA" sz="12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11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cs typeface="Arial"/>
                        </a:rPr>
                        <a:t>عمل</a:t>
                      </a:r>
                      <a:r>
                        <a:rPr lang="ar-SA" sz="11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cs typeface="Arial"/>
                        </a:rPr>
                        <a:t> مرحلة تجريبية مرحلية لتطبيق التشخيص الطبي</a:t>
                      </a:r>
                      <a:endParaRPr lang="ar-SA" sz="12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1824" marR="51824" marT="0" marB="0"/>
                </a:tc>
              </a:tr>
              <a:tr h="114222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160655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المسؤول والجهات المتابعة للعمل على التوصيات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ar-SA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صندوق تنمية الموارد البشرية و التأمينات الاجتماعية</a:t>
                      </a: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مدينة سلطان </a:t>
                      </a:r>
                    </a:p>
                    <a:p>
                      <a:pPr marL="0" marR="0" lvl="0" indent="0" algn="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ar-SA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824" marR="51824" marT="0" marB="0"/>
                </a:tc>
              </a:tr>
              <a:tr h="92045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الخطة الزمنية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228600" marR="0" lvl="0" indent="-2286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AutoNum type="arabicPeriod"/>
                      </a:pPr>
                      <a:r>
                        <a:rPr lang="ar-SA" sz="11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أسبوع</a:t>
                      </a:r>
                    </a:p>
                    <a:p>
                      <a:pPr marL="228600" marR="0" lvl="0" indent="-2286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AutoNum type="arabicPeriod"/>
                      </a:pPr>
                      <a:r>
                        <a:rPr lang="ar-SA" sz="11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3 شهور</a:t>
                      </a:r>
                    </a:p>
                    <a:p>
                      <a:pPr marL="228600" marR="0" lvl="0" indent="-2286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AutoNum type="arabicPeriod"/>
                      </a:pPr>
                      <a:r>
                        <a:rPr lang="ar-SA" sz="11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3 أسابيع – شهر</a:t>
                      </a:r>
                    </a:p>
                    <a:p>
                      <a:pPr marL="228600" marR="0" lvl="0" indent="-2286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AutoNum type="arabicPeriod"/>
                      </a:pPr>
                      <a:r>
                        <a:rPr lang="ar-SA" sz="11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6 أشهر</a:t>
                      </a:r>
                    </a:p>
                    <a:p>
                      <a:pPr marL="228600" marR="0" lvl="0" indent="-2286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AutoNum type="arabicPeriod"/>
                      </a:pPr>
                      <a:endParaRPr lang="ar-SA" sz="11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1824" marR="5182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080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120756"/>
              </p:ext>
            </p:extLst>
          </p:nvPr>
        </p:nvGraphicFramePr>
        <p:xfrm>
          <a:off x="304800" y="152400"/>
          <a:ext cx="8686800" cy="576133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590800"/>
                <a:gridCol w="6096000"/>
              </a:tblGrid>
              <a:tr h="76704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 smtClean="0">
                          <a:solidFill>
                            <a:schemeClr val="tx1"/>
                          </a:solidFill>
                          <a:effectLst/>
                        </a:rPr>
                        <a:t>رقم حلقة النقاش: ( 5 )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 smtClean="0">
                          <a:solidFill>
                            <a:schemeClr val="tx1"/>
                          </a:solidFill>
                          <a:effectLst/>
                        </a:rPr>
                        <a:t>إسم مدير حلقة النقاش:</a:t>
                      </a:r>
                      <a:r>
                        <a:rPr lang="ar-SA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ar-S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م/ محمد موصلى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</a:rPr>
                        <a:t> </a:t>
                      </a:r>
                      <a:endParaRPr lang="ar-SA" sz="1000" dirty="0" smtClean="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 smtClean="0">
                          <a:solidFill>
                            <a:schemeClr val="tx1"/>
                          </a:solidFill>
                          <a:effectLst/>
                        </a:rPr>
                        <a:t>عنوان حلقة النقاش: </a:t>
                      </a:r>
                      <a:r>
                        <a:rPr lang="ar-SA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استراتجيات التواصل لبرنامج توافق و برنامج التوعيه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1824" marR="51824" marT="0" marB="0"/>
                </a:tc>
              </a:tr>
              <a:tr h="15407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النقاط الرئيسة التي تم مناقشتها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الارقام الخاصه بالاشخاص ذوي الاعاقه الذيين تم ربطهم في خدمة التوظيف و الذين تم توظيفهم</a:t>
                      </a:r>
                      <a:endParaRPr lang="en-US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الحملة الترويجية </a:t>
                      </a: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الخاصة </a:t>
                      </a: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بالتوعية</a:t>
                      </a:r>
                      <a:endParaRPr lang="en-US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اليه تنشيط التوعية عن طريق شبكة قادرون</a:t>
                      </a:r>
                      <a:endParaRPr lang="en-US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تجاوز التصور القديم عن الاشخاص ذوي الاعاقة بانهم غير قادرين عن العمل</a:t>
                      </a:r>
                      <a:endParaRPr lang="en-US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</a:endParaRPr>
                    </a:p>
                  </a:txBody>
                  <a:tcPr marL="51824" marR="51824" marT="0" marB="0"/>
                </a:tc>
              </a:tr>
              <a:tr h="119224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أهم ثلاثة توصيات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تبني مبدا العمل حق للجميع و الانطلاق منه في الحملات التوعوية</a:t>
                      </a:r>
                      <a:endParaRPr lang="en-US" sz="1200" b="1" dirty="0">
                        <a:effectLst/>
                      </a:endParaRP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اعطاء اولوية في حل المعيقات لتوظيف الاشخاص ذوي الاعاقة مثل المواصلات</a:t>
                      </a:r>
                      <a:endParaRPr lang="en-US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الانطلاق بحملات ترويجية تحمل اشكال مختلفة و التركيز على الوصول الى اكبر فئة من الناس عن طريق الاسواق التجارية و المحلات المعروفة مثل "بنده" بالتحديد</a:t>
                      </a:r>
                      <a:endParaRPr lang="en-US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القطاع الخاص يقوم برعاية الحملات الترويجية للمناطق الاخرة من المملكة</a:t>
                      </a: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</a:tr>
              <a:tr h="114222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160655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المسؤول والجهات المتابعة للعمل على التوصيات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160655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0655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توافق</a:t>
                      </a:r>
                      <a:endParaRPr lang="en-US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0655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قادرون</a:t>
                      </a:r>
                      <a:endParaRPr lang="en-US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065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مركز العون</a:t>
                      </a:r>
                      <a:r>
                        <a:rPr lang="en-US" sz="1200" b="1" dirty="0" smtClean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</a:tr>
              <a:tr h="92045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solidFill>
                            <a:schemeClr val="tx1"/>
                          </a:solidFill>
                          <a:effectLst/>
                        </a:rPr>
                        <a:t>الخطة الزمنية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  <a:tc>
                  <a:txBody>
                    <a:bodyPr/>
                    <a:lstStyle/>
                    <a:p>
                      <a:pPr marL="16065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</a:p>
                    <a:p>
                      <a:pPr marL="16065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r>
                        <a:rPr lang="ar-SA" sz="1200" b="1" dirty="0" smtClean="0">
                          <a:effectLst/>
                        </a:rPr>
                        <a:t>مبنية</a:t>
                      </a:r>
                      <a:r>
                        <a:rPr lang="ar-SA" sz="1200" b="1" baseline="0" dirty="0" smtClean="0">
                          <a:effectLst/>
                        </a:rPr>
                        <a:t> </a:t>
                      </a:r>
                      <a:r>
                        <a:rPr lang="ar-SA" sz="1200" b="1" baseline="0" dirty="0" smtClean="0">
                          <a:effectLst/>
                        </a:rPr>
                        <a:t>على اطلاق برنامج توافق بشكل رسمي</a:t>
                      </a:r>
                      <a:endParaRPr lang="en-US" sz="1200" b="1" dirty="0">
                        <a:effectLst/>
                      </a:endParaRPr>
                    </a:p>
                    <a:p>
                      <a:pPr marL="160655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824" marR="5182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038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402</Words>
  <Application>Microsoft Office PowerPoint</Application>
  <PresentationFormat>On-screen Show (4:3)</PresentationFormat>
  <Paragraphs>159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PricewaterhouseCoopers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Abdulwahid Alkhudhairy</dc:creator>
  <cp:lastModifiedBy>Dr.Mervat Tashkandi</cp:lastModifiedBy>
  <cp:revision>23</cp:revision>
  <dcterms:created xsi:type="dcterms:W3CDTF">2015-03-10T09:31:21Z</dcterms:created>
  <dcterms:modified xsi:type="dcterms:W3CDTF">2015-03-14T17:35:41Z</dcterms:modified>
</cp:coreProperties>
</file>