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notesMasterIdLst>
    <p:notesMasterId r:id="rId18"/>
  </p:notesMasterIdLst>
  <p:sldIdLst>
    <p:sldId id="312" r:id="rId2"/>
    <p:sldId id="335" r:id="rId3"/>
    <p:sldId id="326" r:id="rId4"/>
    <p:sldId id="327" r:id="rId5"/>
    <p:sldId id="328" r:id="rId6"/>
    <p:sldId id="324" r:id="rId7"/>
    <p:sldId id="321" r:id="rId8"/>
    <p:sldId id="317" r:id="rId9"/>
    <p:sldId id="332" r:id="rId10"/>
    <p:sldId id="334" r:id="rId11"/>
    <p:sldId id="337" r:id="rId12"/>
    <p:sldId id="346" r:id="rId13"/>
    <p:sldId id="345" r:id="rId14"/>
    <p:sldId id="316" r:id="rId15"/>
    <p:sldId id="306" r:id="rId16"/>
    <p:sldId id="338" r:id="rId17"/>
  </p:sldIdLst>
  <p:sldSz cx="9144000" cy="6858000" type="screen4x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Janna LT" pitchFamily="2" charset="-78"/>
      <p:regular r:id="rId23"/>
      <p:bold r:id="rId24"/>
    </p:embeddedFont>
  </p:embeddedFont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229"/>
    <a:srgbClr val="D4A436"/>
    <a:srgbClr val="197D6A"/>
    <a:srgbClr val="125A4C"/>
    <a:srgbClr val="23AF94"/>
    <a:srgbClr val="B78A27"/>
    <a:srgbClr val="6B5117"/>
    <a:srgbClr val="1E967E"/>
    <a:srgbClr val="85651D"/>
    <a:srgbClr val="156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65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0FEBF0-55E4-48BF-BA8B-076B530797E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F6FF47-F9F8-47F4-BDAD-CCE6146CBCE7}">
      <dgm:prSet phldrT="[Text]" custT="1"/>
      <dgm:spPr>
        <a:gradFill rotWithShape="0">
          <a:gsLst>
            <a:gs pos="0">
              <a:srgbClr val="B78A27"/>
            </a:gs>
            <a:gs pos="50000">
              <a:srgbClr val="D4A436"/>
            </a:gs>
            <a:gs pos="100000">
              <a:srgbClr val="B78A27"/>
            </a:gs>
          </a:gsLst>
          <a:lin ang="5400000" scaled="0"/>
        </a:gradFill>
        <a:ln>
          <a:noFill/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ar-E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خدمات 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Q-vision</a:t>
          </a:r>
          <a:r>
            <a:rPr lang="ar-EG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 الإدارية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10882743-1C17-428A-A408-9E11F3682907}" type="parTrans" cxnId="{A42111D8-0D11-4636-8A92-21D11A4A4393}">
      <dgm:prSet/>
      <dgm:spPr/>
      <dgm:t>
        <a:bodyPr/>
        <a:lstStyle/>
        <a:p>
          <a:endParaRPr lang="en-US">
            <a:latin typeface="Janna LT" pitchFamily="2" charset="-78"/>
            <a:cs typeface="Janna LT" pitchFamily="2" charset="-78"/>
          </a:endParaRPr>
        </a:p>
      </dgm:t>
    </dgm:pt>
    <dgm:pt modelId="{944A122E-4FBA-40F2-B396-4A557C7A06F6}" type="sibTrans" cxnId="{A42111D8-0D11-4636-8A92-21D11A4A4393}">
      <dgm:prSet/>
      <dgm:spPr/>
      <dgm:t>
        <a:bodyPr/>
        <a:lstStyle/>
        <a:p>
          <a:endParaRPr lang="en-US">
            <a:latin typeface="Janna LT" pitchFamily="2" charset="-78"/>
            <a:cs typeface="Janna LT" pitchFamily="2" charset="-78"/>
          </a:endParaRPr>
        </a:p>
      </dgm:t>
    </dgm:pt>
    <dgm:pt modelId="{99FA8C8A-3909-4852-8B87-3397DF5021E4}">
      <dgm:prSet phldrT="[Text]" custT="1"/>
      <dgm:spPr>
        <a:gradFill rotWithShape="0">
          <a:gsLst>
            <a:gs pos="0">
              <a:srgbClr val="1E967E"/>
            </a:gs>
            <a:gs pos="50000">
              <a:srgbClr val="23AF94"/>
            </a:gs>
            <a:gs pos="100000">
              <a:srgbClr val="1E967E"/>
            </a:gs>
          </a:gsLst>
          <a:lin ang="5400000" scaled="0"/>
        </a:gradFill>
        <a:ln>
          <a:noFill/>
        </a:ln>
        <a:effectLst>
          <a:innerShdw blurRad="114300">
            <a:srgbClr val="125A4C"/>
          </a:innerShdw>
        </a:effectLst>
      </dgm:spPr>
      <dgm:t>
        <a:bodyPr/>
        <a:lstStyle/>
        <a:p>
          <a:r>
            <a:rPr lang="ar-EG" sz="1800" b="1" dirty="0" smtClean="0">
              <a:latin typeface="Janna LT" pitchFamily="2" charset="-78"/>
              <a:cs typeface="Janna LT" pitchFamily="2" charset="-78"/>
            </a:rPr>
            <a:t>إدارة التوظيف</a:t>
          </a:r>
          <a:endParaRPr lang="en-US" sz="1800" b="1" dirty="0">
            <a:latin typeface="Janna LT" pitchFamily="2" charset="-78"/>
            <a:cs typeface="Janna LT" pitchFamily="2" charset="-78"/>
          </a:endParaRPr>
        </a:p>
      </dgm:t>
    </dgm:pt>
    <dgm:pt modelId="{15B808E4-4CDB-4776-96D3-AD83726D1BE3}" type="parTrans" cxnId="{B1E911A1-4CDE-461C-ADBA-B2379890347A}">
      <dgm:prSet/>
      <dgm:spPr>
        <a:solidFill>
          <a:schemeClr val="bg1">
            <a:lumMod val="65000"/>
          </a:schemeClr>
        </a:solidFill>
        <a:ln w="254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atin typeface="Janna LT" pitchFamily="2" charset="-78"/>
            <a:cs typeface="Janna LT" pitchFamily="2" charset="-78"/>
          </a:endParaRPr>
        </a:p>
      </dgm:t>
    </dgm:pt>
    <dgm:pt modelId="{F46FB58C-C0D9-45AD-AD43-DD99C3EFD1A7}" type="sibTrans" cxnId="{B1E911A1-4CDE-461C-ADBA-B2379890347A}">
      <dgm:prSet/>
      <dgm:spPr/>
      <dgm:t>
        <a:bodyPr/>
        <a:lstStyle/>
        <a:p>
          <a:endParaRPr lang="en-US">
            <a:latin typeface="Janna LT" pitchFamily="2" charset="-78"/>
            <a:cs typeface="Janna LT" pitchFamily="2" charset="-78"/>
          </a:endParaRPr>
        </a:p>
      </dgm:t>
    </dgm:pt>
    <dgm:pt modelId="{4DB36A16-3A82-4E3C-8DAF-9F041F5461C1}">
      <dgm:prSet phldrT="[Text]" custT="1"/>
      <dgm:spPr>
        <a:gradFill rotWithShape="0">
          <a:gsLst>
            <a:gs pos="0">
              <a:srgbClr val="1E967E"/>
            </a:gs>
            <a:gs pos="50000">
              <a:srgbClr val="23AF94"/>
            </a:gs>
            <a:gs pos="100000">
              <a:srgbClr val="1E967E"/>
            </a:gs>
          </a:gsLst>
          <a:lin ang="5400000" scaled="0"/>
        </a:gradFill>
        <a:ln>
          <a:noFill/>
        </a:ln>
        <a:effectLst>
          <a:innerShdw blurRad="114300">
            <a:srgbClr val="125A4C"/>
          </a:innerShdw>
        </a:effectLst>
      </dgm:spPr>
      <dgm:t>
        <a:bodyPr/>
        <a:lstStyle/>
        <a:p>
          <a:r>
            <a:rPr lang="ar-EG" sz="1800" b="1" dirty="0" smtClean="0">
              <a:latin typeface="Janna LT" pitchFamily="2" charset="-78"/>
              <a:cs typeface="Janna LT" pitchFamily="2" charset="-78"/>
            </a:rPr>
            <a:t>إدارة البوابة والدعم الفني</a:t>
          </a:r>
          <a:endParaRPr lang="en-US" sz="1800" b="1" dirty="0">
            <a:latin typeface="Janna LT" pitchFamily="2" charset="-78"/>
            <a:cs typeface="Janna LT" pitchFamily="2" charset="-78"/>
          </a:endParaRPr>
        </a:p>
      </dgm:t>
    </dgm:pt>
    <dgm:pt modelId="{5A7D1434-27AB-4540-817A-F1B5AF3869D6}" type="parTrans" cxnId="{7A30BF55-479C-4A6F-906A-B13D9E4B61E3}">
      <dgm:prSet/>
      <dgm:spPr>
        <a:solidFill>
          <a:schemeClr val="bg1">
            <a:lumMod val="65000"/>
          </a:schemeClr>
        </a:solidFill>
        <a:ln w="254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>
            <a:latin typeface="Janna LT" pitchFamily="2" charset="-78"/>
            <a:cs typeface="Janna LT" pitchFamily="2" charset="-78"/>
          </a:endParaRPr>
        </a:p>
      </dgm:t>
    </dgm:pt>
    <dgm:pt modelId="{18301468-82D8-45B2-8D33-1B832E215BF9}" type="sibTrans" cxnId="{7A30BF55-479C-4A6F-906A-B13D9E4B61E3}">
      <dgm:prSet/>
      <dgm:spPr/>
      <dgm:t>
        <a:bodyPr/>
        <a:lstStyle/>
        <a:p>
          <a:endParaRPr lang="en-US">
            <a:latin typeface="Janna LT" pitchFamily="2" charset="-78"/>
            <a:cs typeface="Janna LT" pitchFamily="2" charset="-78"/>
          </a:endParaRPr>
        </a:p>
      </dgm:t>
    </dgm:pt>
    <dgm:pt modelId="{DC91B8D9-7395-4DAD-AF62-079AB71BBDB6}" type="pres">
      <dgm:prSet presAssocID="{750FEBF0-55E4-48BF-BA8B-076B530797E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11A26A-67E8-4316-9C86-862330B1E331}" type="pres">
      <dgm:prSet presAssocID="{C8F6FF47-F9F8-47F4-BDAD-CCE6146CBCE7}" presName="centerShape" presStyleLbl="node0" presStyleIdx="0" presStyleCnt="1" custLinFactNeighborY="2669"/>
      <dgm:spPr/>
      <dgm:t>
        <a:bodyPr/>
        <a:lstStyle/>
        <a:p>
          <a:endParaRPr lang="en-US"/>
        </a:p>
      </dgm:t>
    </dgm:pt>
    <dgm:pt modelId="{3899B944-C71C-40AB-9B87-39907558FEDC}" type="pres">
      <dgm:prSet presAssocID="{15B808E4-4CDB-4776-96D3-AD83726D1BE3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9143933D-14FA-4979-8080-ABA5B5F43355}" type="pres">
      <dgm:prSet presAssocID="{99FA8C8A-3909-4852-8B87-3397DF5021E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45B02-77D1-49AD-B264-D004C104FCCA}" type="pres">
      <dgm:prSet presAssocID="{5A7D1434-27AB-4540-817A-F1B5AF3869D6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D6314927-1679-40BC-8B13-46E641ABAB38}" type="pres">
      <dgm:prSet presAssocID="{4DB36A16-3A82-4E3C-8DAF-9F041F5461C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2111D8-0D11-4636-8A92-21D11A4A4393}" srcId="{750FEBF0-55E4-48BF-BA8B-076B530797E2}" destId="{C8F6FF47-F9F8-47F4-BDAD-CCE6146CBCE7}" srcOrd="0" destOrd="0" parTransId="{10882743-1C17-428A-A408-9E11F3682907}" sibTransId="{944A122E-4FBA-40F2-B396-4A557C7A06F6}"/>
    <dgm:cxn modelId="{C07C5087-8D1A-4D92-86C2-4953F84B3D7E}" type="presOf" srcId="{C8F6FF47-F9F8-47F4-BDAD-CCE6146CBCE7}" destId="{6F11A26A-67E8-4316-9C86-862330B1E331}" srcOrd="0" destOrd="0" presId="urn:microsoft.com/office/officeart/2005/8/layout/radial4"/>
    <dgm:cxn modelId="{9FCB8617-354D-45BC-9CCB-05A0A3D97EBB}" type="presOf" srcId="{99FA8C8A-3909-4852-8B87-3397DF5021E4}" destId="{9143933D-14FA-4979-8080-ABA5B5F43355}" srcOrd="0" destOrd="0" presId="urn:microsoft.com/office/officeart/2005/8/layout/radial4"/>
    <dgm:cxn modelId="{07FEC7E4-184D-4C62-8906-C92A92945AB8}" type="presOf" srcId="{750FEBF0-55E4-48BF-BA8B-076B530797E2}" destId="{DC91B8D9-7395-4DAD-AF62-079AB71BBDB6}" srcOrd="0" destOrd="0" presId="urn:microsoft.com/office/officeart/2005/8/layout/radial4"/>
    <dgm:cxn modelId="{7A30BF55-479C-4A6F-906A-B13D9E4B61E3}" srcId="{C8F6FF47-F9F8-47F4-BDAD-CCE6146CBCE7}" destId="{4DB36A16-3A82-4E3C-8DAF-9F041F5461C1}" srcOrd="1" destOrd="0" parTransId="{5A7D1434-27AB-4540-817A-F1B5AF3869D6}" sibTransId="{18301468-82D8-45B2-8D33-1B832E215BF9}"/>
    <dgm:cxn modelId="{F9249C31-26C5-416C-8CCC-F65090E32F1E}" type="presOf" srcId="{5A7D1434-27AB-4540-817A-F1B5AF3869D6}" destId="{1AA45B02-77D1-49AD-B264-D004C104FCCA}" srcOrd="0" destOrd="0" presId="urn:microsoft.com/office/officeart/2005/8/layout/radial4"/>
    <dgm:cxn modelId="{B1E911A1-4CDE-461C-ADBA-B2379890347A}" srcId="{C8F6FF47-F9F8-47F4-BDAD-CCE6146CBCE7}" destId="{99FA8C8A-3909-4852-8B87-3397DF5021E4}" srcOrd="0" destOrd="0" parTransId="{15B808E4-4CDB-4776-96D3-AD83726D1BE3}" sibTransId="{F46FB58C-C0D9-45AD-AD43-DD99C3EFD1A7}"/>
    <dgm:cxn modelId="{66143C7E-3812-4422-A5FE-890B0E95F187}" type="presOf" srcId="{4DB36A16-3A82-4E3C-8DAF-9F041F5461C1}" destId="{D6314927-1679-40BC-8B13-46E641ABAB38}" srcOrd="0" destOrd="0" presId="urn:microsoft.com/office/officeart/2005/8/layout/radial4"/>
    <dgm:cxn modelId="{C16A3A5E-15D8-435C-86BE-36DB4FDCD0BF}" type="presOf" srcId="{15B808E4-4CDB-4776-96D3-AD83726D1BE3}" destId="{3899B944-C71C-40AB-9B87-39907558FEDC}" srcOrd="0" destOrd="0" presId="urn:microsoft.com/office/officeart/2005/8/layout/radial4"/>
    <dgm:cxn modelId="{6E646E38-75D1-43DF-B8CF-ED03D153F335}" type="presParOf" srcId="{DC91B8D9-7395-4DAD-AF62-079AB71BBDB6}" destId="{6F11A26A-67E8-4316-9C86-862330B1E331}" srcOrd="0" destOrd="0" presId="urn:microsoft.com/office/officeart/2005/8/layout/radial4"/>
    <dgm:cxn modelId="{532E71AF-8FF8-4000-9D80-A1A96C806DC1}" type="presParOf" srcId="{DC91B8D9-7395-4DAD-AF62-079AB71BBDB6}" destId="{3899B944-C71C-40AB-9B87-39907558FEDC}" srcOrd="1" destOrd="0" presId="urn:microsoft.com/office/officeart/2005/8/layout/radial4"/>
    <dgm:cxn modelId="{06EBF0BC-5F87-41C0-A49F-1A59486747E2}" type="presParOf" srcId="{DC91B8D9-7395-4DAD-AF62-079AB71BBDB6}" destId="{9143933D-14FA-4979-8080-ABA5B5F43355}" srcOrd="2" destOrd="0" presId="urn:microsoft.com/office/officeart/2005/8/layout/radial4"/>
    <dgm:cxn modelId="{FC24366C-9FB3-42C2-BE03-9B0B439BB818}" type="presParOf" srcId="{DC91B8D9-7395-4DAD-AF62-079AB71BBDB6}" destId="{1AA45B02-77D1-49AD-B264-D004C104FCCA}" srcOrd="3" destOrd="0" presId="urn:microsoft.com/office/officeart/2005/8/layout/radial4"/>
    <dgm:cxn modelId="{8B3E87A4-4BED-484F-87F9-2C646191B153}" type="presParOf" srcId="{DC91B8D9-7395-4DAD-AF62-079AB71BBDB6}" destId="{D6314927-1679-40BC-8B13-46E641ABAB38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E78CA2-0910-4F8B-A2CB-DA702FF9C791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262961-B46C-4951-B8C6-8046C83D0FC0}">
      <dgm:prSet phldrT="[Text]"/>
      <dgm:spPr/>
      <dgm:t>
        <a:bodyPr anchor="ctr"/>
        <a:lstStyle/>
        <a:p>
          <a:pPr algn="ctr"/>
          <a:r>
            <a:rPr lang="ar-EG" b="1" dirty="0" smtClean="0">
              <a:latin typeface="Janna LT" pitchFamily="2" charset="-78"/>
              <a:cs typeface="Janna LT" pitchFamily="2" charset="-78"/>
            </a:rPr>
            <a:t>عدد الشركات المسجلة بالبوابة: 92شركة</a:t>
          </a:r>
          <a:endParaRPr lang="en-US" b="1" dirty="0"/>
        </a:p>
      </dgm:t>
    </dgm:pt>
    <dgm:pt modelId="{440CD139-B4D3-40C8-B2E2-C1E78FC78AD5}" type="parTrans" cxnId="{6849184B-7114-432E-BB0E-7E50D8463C93}">
      <dgm:prSet/>
      <dgm:spPr/>
      <dgm:t>
        <a:bodyPr/>
        <a:lstStyle/>
        <a:p>
          <a:endParaRPr lang="en-US"/>
        </a:p>
      </dgm:t>
    </dgm:pt>
    <dgm:pt modelId="{FA82C8DA-49B8-4818-A46E-420ACB67609D}" type="sibTrans" cxnId="{6849184B-7114-432E-BB0E-7E50D8463C93}">
      <dgm:prSet/>
      <dgm:spPr/>
      <dgm:t>
        <a:bodyPr/>
        <a:lstStyle/>
        <a:p>
          <a:endParaRPr lang="en-US"/>
        </a:p>
      </dgm:t>
    </dgm:pt>
    <dgm:pt modelId="{82CC1F87-88AB-49BD-9E77-F229966E4F28}">
      <dgm:prSet phldrT="[Text]"/>
      <dgm:spPr/>
      <dgm:t>
        <a:bodyPr anchor="ctr"/>
        <a:lstStyle/>
        <a:p>
          <a:pPr algn="ctr"/>
          <a:r>
            <a:rPr lang="ar-EG" b="1" dirty="0" smtClean="0">
              <a:latin typeface="Janna LT" pitchFamily="2" charset="-78"/>
              <a:cs typeface="Janna LT" pitchFamily="2" charset="-78"/>
            </a:rPr>
            <a:t>عدد طالبي الوظائف المسجلين بالبوابة: 448موظف</a:t>
          </a:r>
          <a:endParaRPr lang="en-US" b="1" dirty="0"/>
        </a:p>
      </dgm:t>
    </dgm:pt>
    <dgm:pt modelId="{86A24E18-B334-431B-8F77-1E7D822C96F9}" type="parTrans" cxnId="{E834E148-E2CF-48F6-9D13-BC15E93DEEBC}">
      <dgm:prSet/>
      <dgm:spPr/>
      <dgm:t>
        <a:bodyPr/>
        <a:lstStyle/>
        <a:p>
          <a:endParaRPr lang="en-US"/>
        </a:p>
      </dgm:t>
    </dgm:pt>
    <dgm:pt modelId="{4C0C5052-367A-44FF-949A-9EFA0B75F91D}" type="sibTrans" cxnId="{E834E148-E2CF-48F6-9D13-BC15E93DEEBC}">
      <dgm:prSet/>
      <dgm:spPr/>
      <dgm:t>
        <a:bodyPr/>
        <a:lstStyle/>
        <a:p>
          <a:endParaRPr lang="en-US"/>
        </a:p>
      </dgm:t>
    </dgm:pt>
    <dgm:pt modelId="{114CE2F0-0358-48F5-BAEC-5DDB95DCD7CD}">
      <dgm:prSet/>
      <dgm:spPr/>
      <dgm:t>
        <a:bodyPr anchor="ctr"/>
        <a:lstStyle/>
        <a:p>
          <a:pPr algn="ctr"/>
          <a:r>
            <a:rPr lang="ar-EG" b="1" dirty="0" smtClean="0">
              <a:latin typeface="Janna LT" pitchFamily="2" charset="-78"/>
              <a:cs typeface="Janna LT" pitchFamily="2" charset="-78"/>
            </a:rPr>
            <a:t>عدد الشركات التي تم التواصل معها: 15 شركة</a:t>
          </a:r>
          <a:endParaRPr lang="en-US" b="1" dirty="0">
            <a:latin typeface="Janna LT" pitchFamily="2" charset="-78"/>
            <a:cs typeface="Janna LT" pitchFamily="2" charset="-78"/>
          </a:endParaRPr>
        </a:p>
      </dgm:t>
    </dgm:pt>
    <dgm:pt modelId="{A6F8FCB4-A75C-4DDF-BCC6-DB158E4B0BCD}" type="parTrans" cxnId="{2B9F3876-0649-47CE-8470-0B6A4DC03864}">
      <dgm:prSet/>
      <dgm:spPr/>
      <dgm:t>
        <a:bodyPr/>
        <a:lstStyle/>
        <a:p>
          <a:endParaRPr lang="en-US"/>
        </a:p>
      </dgm:t>
    </dgm:pt>
    <dgm:pt modelId="{A61D79AD-387D-45D5-9CCC-D450C06473B8}" type="sibTrans" cxnId="{2B9F3876-0649-47CE-8470-0B6A4DC03864}">
      <dgm:prSet/>
      <dgm:spPr/>
      <dgm:t>
        <a:bodyPr/>
        <a:lstStyle/>
        <a:p>
          <a:endParaRPr lang="en-US"/>
        </a:p>
      </dgm:t>
    </dgm:pt>
    <dgm:pt modelId="{F90FD007-BFB4-4530-B70A-35531AAB0F68}">
      <dgm:prSet/>
      <dgm:spPr/>
      <dgm:t>
        <a:bodyPr anchor="ctr"/>
        <a:lstStyle/>
        <a:p>
          <a:pPr algn="ctr"/>
          <a:r>
            <a:rPr lang="ar-EG" b="1" dirty="0" smtClean="0">
              <a:latin typeface="Janna LT" pitchFamily="2" charset="-78"/>
              <a:cs typeface="Janna LT" pitchFamily="2" charset="-78"/>
            </a:rPr>
            <a:t> عدد الموظفين الذين تم اقتراحهم للتوظيف بالشركات: 142موظف</a:t>
          </a:r>
          <a:endParaRPr lang="en-US" b="1" dirty="0">
            <a:latin typeface="Janna LT" pitchFamily="2" charset="-78"/>
            <a:cs typeface="Janna LT" pitchFamily="2" charset="-78"/>
          </a:endParaRPr>
        </a:p>
      </dgm:t>
    </dgm:pt>
    <dgm:pt modelId="{7888E530-1C87-4635-8781-F07638F52F2C}" type="parTrans" cxnId="{D9F6FEF8-FBF0-43C0-B906-85E48F9FC93A}">
      <dgm:prSet/>
      <dgm:spPr/>
      <dgm:t>
        <a:bodyPr/>
        <a:lstStyle/>
        <a:p>
          <a:endParaRPr lang="en-US"/>
        </a:p>
      </dgm:t>
    </dgm:pt>
    <dgm:pt modelId="{A30408E6-7B49-4500-BA08-249DDDF85EBD}" type="sibTrans" cxnId="{D9F6FEF8-FBF0-43C0-B906-85E48F9FC93A}">
      <dgm:prSet/>
      <dgm:spPr/>
      <dgm:t>
        <a:bodyPr/>
        <a:lstStyle/>
        <a:p>
          <a:endParaRPr lang="en-US"/>
        </a:p>
      </dgm:t>
    </dgm:pt>
    <dgm:pt modelId="{D4D74386-4303-42C2-9945-4571517B429A}" type="pres">
      <dgm:prSet presAssocID="{71E78CA2-0910-4F8B-A2CB-DA702FF9C79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50809C-566E-43D7-80E4-9083734A5E77}" type="pres">
      <dgm:prSet presAssocID="{71E78CA2-0910-4F8B-A2CB-DA702FF9C791}" presName="arrow" presStyleLbl="bgShp" presStyleIdx="0" presStyleCnt="1"/>
      <dgm:spPr>
        <a:gradFill rotWithShape="0">
          <a:gsLst>
            <a:gs pos="0">
              <a:srgbClr val="B78A27"/>
            </a:gs>
            <a:gs pos="80000">
              <a:srgbClr val="D4A436"/>
            </a:gs>
            <a:gs pos="100000">
              <a:srgbClr val="B78A27"/>
            </a:gs>
          </a:gsLst>
        </a:gradFill>
      </dgm:spPr>
      <dgm:t>
        <a:bodyPr/>
        <a:lstStyle/>
        <a:p>
          <a:endParaRPr lang="en-US"/>
        </a:p>
      </dgm:t>
    </dgm:pt>
    <dgm:pt modelId="{B7FA0EC6-8966-4B26-A53B-5F057F40038F}" type="pres">
      <dgm:prSet presAssocID="{71E78CA2-0910-4F8B-A2CB-DA702FF9C791}" presName="arrowDiagram4" presStyleCnt="0"/>
      <dgm:spPr/>
    </dgm:pt>
    <dgm:pt modelId="{6D9D2427-CD64-4A28-A370-D5AB478439B2}" type="pres">
      <dgm:prSet presAssocID="{F9262961-B46C-4951-B8C6-8046C83D0FC0}" presName="bullet4a" presStyleLbl="node1" presStyleIdx="0" presStyleCnt="4"/>
      <dgm:spPr>
        <a:gradFill rotWithShape="0">
          <a:gsLst>
            <a:gs pos="0">
              <a:srgbClr val="197D6A"/>
            </a:gs>
            <a:gs pos="80000">
              <a:srgbClr val="23AF94"/>
            </a:gs>
            <a:gs pos="100000">
              <a:srgbClr val="197D6A"/>
            </a:gs>
          </a:gsLst>
        </a:gradFill>
      </dgm:spPr>
      <dgm:t>
        <a:bodyPr/>
        <a:lstStyle/>
        <a:p>
          <a:endParaRPr lang="en-US"/>
        </a:p>
      </dgm:t>
    </dgm:pt>
    <dgm:pt modelId="{883965C1-376E-4B71-99D5-385138F07659}" type="pres">
      <dgm:prSet presAssocID="{F9262961-B46C-4951-B8C6-8046C83D0FC0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CFB0D-6AEC-46B9-85FE-498B9B16E597}" type="pres">
      <dgm:prSet presAssocID="{82CC1F87-88AB-49BD-9E77-F229966E4F28}" presName="bullet4b" presStyleLbl="node1" presStyleIdx="1" presStyleCnt="4"/>
      <dgm:spPr>
        <a:gradFill rotWithShape="0">
          <a:gsLst>
            <a:gs pos="0">
              <a:srgbClr val="197D6A"/>
            </a:gs>
            <a:gs pos="80000">
              <a:srgbClr val="23AF94"/>
            </a:gs>
            <a:gs pos="100000">
              <a:srgbClr val="197D6A"/>
            </a:gs>
          </a:gsLst>
        </a:gradFill>
      </dgm:spPr>
      <dgm:t>
        <a:bodyPr/>
        <a:lstStyle/>
        <a:p>
          <a:endParaRPr lang="en-US"/>
        </a:p>
      </dgm:t>
    </dgm:pt>
    <dgm:pt modelId="{110CBD37-48B6-4FF6-97F5-17BB0113F859}" type="pres">
      <dgm:prSet presAssocID="{82CC1F87-88AB-49BD-9E77-F229966E4F28}" presName="textBox4b" presStyleLbl="revTx" presStyleIdx="1" presStyleCnt="4" custScaleY="43120" custLinFactX="-15376" custLinFactNeighborX="-100000" custLinFactNeighborY="-84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46D5C-6D43-496A-9E5A-C0BE0E3CED6D}" type="pres">
      <dgm:prSet presAssocID="{114CE2F0-0358-48F5-BAEC-5DDB95DCD7CD}" presName="bullet4c" presStyleLbl="node1" presStyleIdx="2" presStyleCnt="4"/>
      <dgm:spPr>
        <a:gradFill rotWithShape="0">
          <a:gsLst>
            <a:gs pos="0">
              <a:srgbClr val="197D6A"/>
            </a:gs>
            <a:gs pos="80000">
              <a:srgbClr val="23AF94"/>
            </a:gs>
            <a:gs pos="100000">
              <a:srgbClr val="197D6A"/>
            </a:gs>
          </a:gsLst>
        </a:gradFill>
      </dgm:spPr>
      <dgm:t>
        <a:bodyPr/>
        <a:lstStyle/>
        <a:p>
          <a:endParaRPr lang="en-US"/>
        </a:p>
      </dgm:t>
    </dgm:pt>
    <dgm:pt modelId="{8C8A2D35-1136-46C7-919A-04B1D5DFB940}" type="pres">
      <dgm:prSet presAssocID="{114CE2F0-0358-48F5-BAEC-5DDB95DCD7CD}" presName="textBox4c" presStyleLbl="revTx" presStyleIdx="2" presStyleCnt="4" custScaleY="34284" custLinFactNeighborX="-4397" custLinFactNeighborY="-18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0B49F-DBEE-4347-B2C3-807EA4552EBC}" type="pres">
      <dgm:prSet presAssocID="{F90FD007-BFB4-4530-B70A-35531AAB0F68}" presName="bullet4d" presStyleLbl="node1" presStyleIdx="3" presStyleCnt="4"/>
      <dgm:spPr>
        <a:gradFill rotWithShape="0">
          <a:gsLst>
            <a:gs pos="0">
              <a:srgbClr val="197D6A"/>
            </a:gs>
            <a:gs pos="80000">
              <a:srgbClr val="23AF94"/>
            </a:gs>
            <a:gs pos="100000">
              <a:srgbClr val="197D6A"/>
            </a:gs>
          </a:gsLst>
        </a:gradFill>
      </dgm:spPr>
      <dgm:t>
        <a:bodyPr/>
        <a:lstStyle/>
        <a:p>
          <a:endParaRPr lang="en-US"/>
        </a:p>
      </dgm:t>
    </dgm:pt>
    <dgm:pt modelId="{B5A075E1-AA31-4340-9CB7-AF3DF97F3E8F}" type="pres">
      <dgm:prSet presAssocID="{F90FD007-BFB4-4530-B70A-35531AAB0F68}" presName="textBox4d" presStyleLbl="revTx" presStyleIdx="3" presStyleCnt="4" custScaleX="122849" custScaleY="35494" custLinFactX="-13419" custLinFactNeighborX="-100000" custLinFactNeighborY="-76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49184B-7114-432E-BB0E-7E50D8463C93}" srcId="{71E78CA2-0910-4F8B-A2CB-DA702FF9C791}" destId="{F9262961-B46C-4951-B8C6-8046C83D0FC0}" srcOrd="0" destOrd="0" parTransId="{440CD139-B4D3-40C8-B2E2-C1E78FC78AD5}" sibTransId="{FA82C8DA-49B8-4818-A46E-420ACB67609D}"/>
    <dgm:cxn modelId="{2B9F3876-0649-47CE-8470-0B6A4DC03864}" srcId="{71E78CA2-0910-4F8B-A2CB-DA702FF9C791}" destId="{114CE2F0-0358-48F5-BAEC-5DDB95DCD7CD}" srcOrd="2" destOrd="0" parTransId="{A6F8FCB4-A75C-4DDF-BCC6-DB158E4B0BCD}" sibTransId="{A61D79AD-387D-45D5-9CCC-D450C06473B8}"/>
    <dgm:cxn modelId="{337A9152-A81B-485A-97FB-0753342C0BA1}" type="presOf" srcId="{82CC1F87-88AB-49BD-9E77-F229966E4F28}" destId="{110CBD37-48B6-4FF6-97F5-17BB0113F859}" srcOrd="0" destOrd="0" presId="urn:microsoft.com/office/officeart/2005/8/layout/arrow2"/>
    <dgm:cxn modelId="{B9630F1D-6E78-472D-953E-F8DB7BE078A9}" type="presOf" srcId="{F90FD007-BFB4-4530-B70A-35531AAB0F68}" destId="{B5A075E1-AA31-4340-9CB7-AF3DF97F3E8F}" srcOrd="0" destOrd="0" presId="urn:microsoft.com/office/officeart/2005/8/layout/arrow2"/>
    <dgm:cxn modelId="{F3322CB7-DBFA-41EB-98F7-5513EA5458C9}" type="presOf" srcId="{71E78CA2-0910-4F8B-A2CB-DA702FF9C791}" destId="{D4D74386-4303-42C2-9945-4571517B429A}" srcOrd="0" destOrd="0" presId="urn:microsoft.com/office/officeart/2005/8/layout/arrow2"/>
    <dgm:cxn modelId="{D9F6FEF8-FBF0-43C0-B906-85E48F9FC93A}" srcId="{71E78CA2-0910-4F8B-A2CB-DA702FF9C791}" destId="{F90FD007-BFB4-4530-B70A-35531AAB0F68}" srcOrd="3" destOrd="0" parTransId="{7888E530-1C87-4635-8781-F07638F52F2C}" sibTransId="{A30408E6-7B49-4500-BA08-249DDDF85EBD}"/>
    <dgm:cxn modelId="{E834E148-E2CF-48F6-9D13-BC15E93DEEBC}" srcId="{71E78CA2-0910-4F8B-A2CB-DA702FF9C791}" destId="{82CC1F87-88AB-49BD-9E77-F229966E4F28}" srcOrd="1" destOrd="0" parTransId="{86A24E18-B334-431B-8F77-1E7D822C96F9}" sibTransId="{4C0C5052-367A-44FF-949A-9EFA0B75F91D}"/>
    <dgm:cxn modelId="{DFA714D8-CD7A-42C1-A82E-1315F6A23125}" type="presOf" srcId="{114CE2F0-0358-48F5-BAEC-5DDB95DCD7CD}" destId="{8C8A2D35-1136-46C7-919A-04B1D5DFB940}" srcOrd="0" destOrd="0" presId="urn:microsoft.com/office/officeart/2005/8/layout/arrow2"/>
    <dgm:cxn modelId="{6DD6C0B7-B714-45D5-B55C-E9CD9F744422}" type="presOf" srcId="{F9262961-B46C-4951-B8C6-8046C83D0FC0}" destId="{883965C1-376E-4B71-99D5-385138F07659}" srcOrd="0" destOrd="0" presId="urn:microsoft.com/office/officeart/2005/8/layout/arrow2"/>
    <dgm:cxn modelId="{59BAA599-8BC2-49A9-A57D-836B8157051E}" type="presParOf" srcId="{D4D74386-4303-42C2-9945-4571517B429A}" destId="{0E50809C-566E-43D7-80E4-9083734A5E77}" srcOrd="0" destOrd="0" presId="urn:microsoft.com/office/officeart/2005/8/layout/arrow2"/>
    <dgm:cxn modelId="{BAE6A23A-8506-4B19-B455-BE112D4349F5}" type="presParOf" srcId="{D4D74386-4303-42C2-9945-4571517B429A}" destId="{B7FA0EC6-8966-4B26-A53B-5F057F40038F}" srcOrd="1" destOrd="0" presId="urn:microsoft.com/office/officeart/2005/8/layout/arrow2"/>
    <dgm:cxn modelId="{129BFBAF-01C9-458B-AC42-CF29634EC46A}" type="presParOf" srcId="{B7FA0EC6-8966-4B26-A53B-5F057F40038F}" destId="{6D9D2427-CD64-4A28-A370-D5AB478439B2}" srcOrd="0" destOrd="0" presId="urn:microsoft.com/office/officeart/2005/8/layout/arrow2"/>
    <dgm:cxn modelId="{A9BA59D4-D09C-453C-B4FF-74F6826116E0}" type="presParOf" srcId="{B7FA0EC6-8966-4B26-A53B-5F057F40038F}" destId="{883965C1-376E-4B71-99D5-385138F07659}" srcOrd="1" destOrd="0" presId="urn:microsoft.com/office/officeart/2005/8/layout/arrow2"/>
    <dgm:cxn modelId="{027CF13D-24DD-4388-BD6B-072DB6A61DA5}" type="presParOf" srcId="{B7FA0EC6-8966-4B26-A53B-5F057F40038F}" destId="{56DCFB0D-6AEC-46B9-85FE-498B9B16E597}" srcOrd="2" destOrd="0" presId="urn:microsoft.com/office/officeart/2005/8/layout/arrow2"/>
    <dgm:cxn modelId="{310C3EF5-EB13-4C6F-8024-323C57C71D39}" type="presParOf" srcId="{B7FA0EC6-8966-4B26-A53B-5F057F40038F}" destId="{110CBD37-48B6-4FF6-97F5-17BB0113F859}" srcOrd="3" destOrd="0" presId="urn:microsoft.com/office/officeart/2005/8/layout/arrow2"/>
    <dgm:cxn modelId="{BE5FC176-1F88-4CC0-9020-83975ADA1B7E}" type="presParOf" srcId="{B7FA0EC6-8966-4B26-A53B-5F057F40038F}" destId="{3F446D5C-6D43-496A-9E5A-C0BE0E3CED6D}" srcOrd="4" destOrd="0" presId="urn:microsoft.com/office/officeart/2005/8/layout/arrow2"/>
    <dgm:cxn modelId="{6E66A7BB-2670-40A5-907B-715F94826238}" type="presParOf" srcId="{B7FA0EC6-8966-4B26-A53B-5F057F40038F}" destId="{8C8A2D35-1136-46C7-919A-04B1D5DFB940}" srcOrd="5" destOrd="0" presId="urn:microsoft.com/office/officeart/2005/8/layout/arrow2"/>
    <dgm:cxn modelId="{B9656557-8154-44DF-88BF-98E80510DC2D}" type="presParOf" srcId="{B7FA0EC6-8966-4B26-A53B-5F057F40038F}" destId="{73E0B49F-DBEE-4347-B2C3-807EA4552EBC}" srcOrd="6" destOrd="0" presId="urn:microsoft.com/office/officeart/2005/8/layout/arrow2"/>
    <dgm:cxn modelId="{FD56969D-6CD4-4DF7-A01B-88E7EF0FB4A1}" type="presParOf" srcId="{B7FA0EC6-8966-4B26-A53B-5F057F40038F}" destId="{B5A075E1-AA31-4340-9CB7-AF3DF97F3E8F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80C07B-D5F6-4F7D-8DF1-438FFEC2614D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AD7E80-296A-421D-9A4E-3AAA86A05417}">
      <dgm:prSet phldrT="[Text]" phldr="1"/>
      <dgm:spPr>
        <a:solidFill>
          <a:schemeClr val="bg1"/>
        </a:solidFill>
      </dgm:spPr>
      <dgm:t>
        <a:bodyPr/>
        <a:lstStyle/>
        <a:p>
          <a:endParaRPr lang="en-US" b="0" dirty="0">
            <a:solidFill>
              <a:schemeClr val="bg1"/>
            </a:solidFill>
            <a:effectLst/>
            <a:latin typeface="Janna LT" pitchFamily="2" charset="-78"/>
            <a:cs typeface="Janna LT" pitchFamily="2" charset="-78"/>
          </a:endParaRPr>
        </a:p>
      </dgm:t>
    </dgm:pt>
    <dgm:pt modelId="{A574015F-3913-4D96-AED7-663E3DBD52C8}" type="parTrans" cxnId="{A6002C36-C780-4C3F-AAF6-2C713E004B4D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B869A73E-205F-49F0-A766-363455D34AA9}" type="sibTrans" cxnId="{A6002C36-C780-4C3F-AAF6-2C713E004B4D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218936BD-A9E1-4AD3-ABE6-65F716B84C4B}">
      <dgm:prSet phldrT="[Text]" custT="1"/>
      <dgm:spPr>
        <a:gradFill rotWithShape="0">
          <a:gsLst>
            <a:gs pos="0">
              <a:srgbClr val="B78A27"/>
            </a:gs>
            <a:gs pos="50000">
              <a:srgbClr val="D4A436"/>
            </a:gs>
            <a:gs pos="100000">
              <a:srgbClr val="B78A27"/>
            </a:gs>
          </a:gsLst>
          <a:lin ang="5400000" scaled="0"/>
        </a:gradFill>
        <a:effectLst>
          <a:innerShdw blurRad="114300">
            <a:srgbClr val="6B5117"/>
          </a:innerShdw>
        </a:effectLst>
      </dgm:spPr>
      <dgm:t>
        <a:bodyPr/>
        <a:lstStyle/>
        <a:p>
          <a:r>
            <a:rPr lang="ar-EG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تطوير البوابة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666E48BC-8BB3-44D5-ADEF-0FA27F8C267E}" type="parTrans" cxnId="{903C8124-BC2A-44FF-8CDD-69A17C968FC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3B576FEC-DE65-487E-AB2F-392210742A7B}" type="sibTrans" cxnId="{903C8124-BC2A-44FF-8CDD-69A17C968FC2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73362385-D762-41E0-AA43-A555B1D9863B}">
      <dgm:prSet phldrT="[Text]" custT="1"/>
      <dgm:spPr>
        <a:gradFill rotWithShape="0">
          <a:gsLst>
            <a:gs pos="0">
              <a:srgbClr val="1E967E"/>
            </a:gs>
            <a:gs pos="50000">
              <a:srgbClr val="23AF94"/>
            </a:gs>
            <a:gs pos="100000">
              <a:srgbClr val="1E967E"/>
            </a:gs>
          </a:gsLst>
          <a:lin ang="5400000" scaled="0"/>
        </a:gradFill>
        <a:effectLst>
          <a:innerShdw blurRad="114300">
            <a:srgbClr val="125A4C"/>
          </a:innerShdw>
        </a:effectLst>
      </dgm:spPr>
      <dgm:t>
        <a:bodyPr/>
        <a:lstStyle/>
        <a:p>
          <a:r>
            <a:rPr lang="ar-EG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تدريب وتأهيل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4B37A4B8-D21C-47D1-B3CE-BC6C27AEBF35}" type="parTrans" cxnId="{F1270B1D-1567-4D80-B779-95BA1A99691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D45E10B8-C261-4E77-9AEB-29C1D1B7A65A}" type="sibTrans" cxnId="{F1270B1D-1567-4D80-B779-95BA1A99691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BB02C420-B928-4F33-94FB-2B1D6C22AF73}">
      <dgm:prSet custT="1"/>
      <dgm:spPr>
        <a:gradFill rotWithShape="0">
          <a:gsLst>
            <a:gs pos="0">
              <a:srgbClr val="1E967E"/>
            </a:gs>
            <a:gs pos="50000">
              <a:srgbClr val="23AF94"/>
            </a:gs>
            <a:gs pos="100000">
              <a:srgbClr val="1E967E"/>
            </a:gs>
          </a:gsLst>
          <a:lin ang="5400000" scaled="0"/>
        </a:gradFill>
        <a:effectLst>
          <a:innerShdw blurRad="114300">
            <a:srgbClr val="125A4C"/>
          </a:innerShdw>
        </a:effectLst>
      </dgm:spPr>
      <dgm:t>
        <a:bodyPr lIns="0" tIns="0" rIns="0" bIns="0"/>
        <a:lstStyle/>
        <a:p>
          <a:r>
            <a:rPr lang="ar-S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تفعيل </a:t>
          </a:r>
          <a:r>
            <a:rPr lang="ar-EG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«</a:t>
          </a:r>
          <a:r>
            <a:rPr lang="ar-S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خطة تشغيل مكتب التوظيف</a:t>
          </a:r>
          <a:r>
            <a:rPr lang="ar-EG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»</a:t>
          </a:r>
          <a:r>
            <a:rPr lang="ar-S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 مع "هدف / الشركات"</a:t>
          </a:r>
          <a:endParaRPr lang="en-US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39BA80FB-CCE1-45BD-BF54-E24D7442D51C}" type="parTrans" cxnId="{8E92C620-1BC7-4B9A-A44D-4BF633D31C0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4C455E7E-79FF-44A2-9CAE-10CE8584EC9B}" type="sibTrans" cxnId="{8E92C620-1BC7-4B9A-A44D-4BF633D31C0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A6536BFA-2886-4F0F-835E-71D1C59266AF}">
      <dgm:prSet custT="1"/>
      <dgm:spPr>
        <a:gradFill rotWithShape="0">
          <a:gsLst>
            <a:gs pos="0">
              <a:srgbClr val="1E967E"/>
            </a:gs>
            <a:gs pos="50000">
              <a:srgbClr val="23AF94"/>
            </a:gs>
            <a:gs pos="100000">
              <a:srgbClr val="1E967E"/>
            </a:gs>
          </a:gsLst>
          <a:lin ang="5400000" scaled="0"/>
        </a:gradFill>
        <a:effectLst>
          <a:innerShdw blurRad="114300">
            <a:srgbClr val="125A4C"/>
          </a:innerShdw>
        </a:effectLst>
      </dgm:spPr>
      <dgm:t>
        <a:bodyPr/>
        <a:lstStyle/>
        <a:p>
          <a:r>
            <a:rPr lang="ar-EG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اتفاقيات وشراكات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FD3B01BB-A1E4-4044-B84E-B43FAC20C9DB}" type="parTrans" cxnId="{C2E2119F-5688-4FAA-96FB-E3B5284E69C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61BB8553-302A-4F11-BF70-C91408D9148A}" type="sibTrans" cxnId="{C2E2119F-5688-4FAA-96FB-E3B5284E69C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95D0F45A-40C2-4DC0-8670-4E0BFDB04606}">
      <dgm:prSet custT="1"/>
      <dgm:spPr>
        <a:gradFill rotWithShape="0">
          <a:gsLst>
            <a:gs pos="0">
              <a:srgbClr val="B78A27"/>
            </a:gs>
            <a:gs pos="50000">
              <a:srgbClr val="D4A436"/>
            </a:gs>
            <a:gs pos="100000">
              <a:srgbClr val="B78A27"/>
            </a:gs>
          </a:gsLst>
          <a:lin ang="5400000" scaled="0"/>
        </a:gradFill>
        <a:effectLst>
          <a:innerShdw blurRad="114300">
            <a:srgbClr val="6B5117"/>
          </a:innerShdw>
        </a:effectLst>
      </dgm:spPr>
      <dgm:t>
        <a:bodyPr/>
        <a:lstStyle/>
        <a:p>
          <a:r>
            <a:rPr lang="ar-EG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الشق القانوني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79CE6F31-84A9-4B3A-A2BA-8FE6D7EF8929}" type="parTrans" cxnId="{5FCB83CA-0AFA-441A-A341-F66963AA343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82BAE300-A9B3-4DB1-8E87-4345A3B83412}" type="sibTrans" cxnId="{5FCB83CA-0AFA-441A-A341-F66963AA343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gm:t>
    </dgm:pt>
    <dgm:pt modelId="{D8CB1DF7-156E-4D64-BB77-3F2909393F51}" type="pres">
      <dgm:prSet presAssocID="{7080C07B-D5F6-4F7D-8DF1-438FFEC2614D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E0D77BC-89CD-4838-A26B-8C313957694E}" type="pres">
      <dgm:prSet presAssocID="{1DAD7E80-296A-421D-9A4E-3AAA86A05417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40FBC2D0-C766-4FA3-A395-47142C63F6BF}" type="pres">
      <dgm:prSet presAssocID="{1DAD7E80-296A-421D-9A4E-3AAA86A05417}" presName="Accent2" presStyleLbl="node1" presStyleIdx="0" presStyleCnt="19" custLinFactX="-200000" custLinFactNeighborX="-231102" custLinFactNeighborY="69740"/>
      <dgm:spPr>
        <a:solidFill>
          <a:schemeClr val="bg1">
            <a:lumMod val="75000"/>
          </a:schemeClr>
        </a:solidFill>
      </dgm:spPr>
    </dgm:pt>
    <dgm:pt modelId="{407DBFEE-38E2-4244-9464-63035CE5CBB9}" type="pres">
      <dgm:prSet presAssocID="{1DAD7E80-296A-421D-9A4E-3AAA86A05417}" presName="Accent3" presStyleLbl="node1" presStyleIdx="1" presStyleCnt="19"/>
      <dgm:spPr>
        <a:solidFill>
          <a:schemeClr val="bg1">
            <a:lumMod val="65000"/>
          </a:schemeClr>
        </a:solidFill>
      </dgm:spPr>
    </dgm:pt>
    <dgm:pt modelId="{5D403571-6B23-4E0D-A9C4-757333A5B380}" type="pres">
      <dgm:prSet presAssocID="{1DAD7E80-296A-421D-9A4E-3AAA86A05417}" presName="Accent4" presStyleLbl="node1" presStyleIdx="2" presStyleCnt="19"/>
      <dgm:spPr>
        <a:solidFill>
          <a:srgbClr val="197D6A"/>
        </a:solidFill>
      </dgm:spPr>
      <dgm:t>
        <a:bodyPr/>
        <a:lstStyle/>
        <a:p>
          <a:endParaRPr lang="en-US"/>
        </a:p>
      </dgm:t>
    </dgm:pt>
    <dgm:pt modelId="{E2BED77B-DBA8-4C5A-A7C2-380562B8AF98}" type="pres">
      <dgm:prSet presAssocID="{1DAD7E80-296A-421D-9A4E-3AAA86A05417}" presName="Accent5" presStyleLbl="node1" presStyleIdx="3" presStyleCnt="19" custLinFactY="-98462" custLinFactNeighborX="-85229" custLinFactNeighborY="-100000"/>
      <dgm:spPr>
        <a:solidFill>
          <a:srgbClr val="B78A27"/>
        </a:solidFill>
      </dgm:spPr>
    </dgm:pt>
    <dgm:pt modelId="{E756C711-A733-48F3-A876-E16A021308DA}" type="pres">
      <dgm:prSet presAssocID="{1DAD7E80-296A-421D-9A4E-3AAA86A05417}" presName="Accent6" presStyleLbl="node1" presStyleIdx="4" presStyleCnt="19"/>
      <dgm:spPr>
        <a:solidFill>
          <a:schemeClr val="bg1">
            <a:lumMod val="65000"/>
          </a:schemeClr>
        </a:solidFill>
      </dgm:spPr>
    </dgm:pt>
    <dgm:pt modelId="{5C5F29C5-0C23-4996-B7A4-D2EF34A5C8F5}" type="pres">
      <dgm:prSet presAssocID="{218936BD-A9E1-4AD3-ABE6-65F716B84C4B}" presName="Child1" presStyleLbl="node1" presStyleIdx="5" presStyleCnt="1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81FE74E-96C4-405F-9966-FD53D417CF79}" type="pres">
      <dgm:prSet presAssocID="{218936BD-A9E1-4AD3-ABE6-65F716B84C4B}" presName="Accent7" presStyleCnt="0"/>
      <dgm:spPr/>
    </dgm:pt>
    <dgm:pt modelId="{DB158576-EB5A-4706-83AB-102EBE1020FB}" type="pres">
      <dgm:prSet presAssocID="{218936BD-A9E1-4AD3-ABE6-65F716B84C4B}" presName="AccentHold1" presStyleLbl="node1" presStyleIdx="6" presStyleCnt="19" custLinFactNeighborY="-34341"/>
      <dgm:spPr>
        <a:solidFill>
          <a:schemeClr val="bg1">
            <a:lumMod val="75000"/>
          </a:schemeClr>
        </a:solidFill>
      </dgm:spPr>
    </dgm:pt>
    <dgm:pt modelId="{62BA0E77-EF70-4F1C-B896-28320D650616}" type="pres">
      <dgm:prSet presAssocID="{218936BD-A9E1-4AD3-ABE6-65F716B84C4B}" presName="Accent8" presStyleCnt="0"/>
      <dgm:spPr/>
    </dgm:pt>
    <dgm:pt modelId="{77874772-9960-4ED7-901E-28A16C2FD1DE}" type="pres">
      <dgm:prSet presAssocID="{218936BD-A9E1-4AD3-ABE6-65F716B84C4B}" presName="AccentHold2" presStyleLbl="node1" presStyleIdx="7" presStyleCnt="19"/>
      <dgm:spPr>
        <a:solidFill>
          <a:srgbClr val="197D6A"/>
        </a:solidFill>
      </dgm:spPr>
    </dgm:pt>
    <dgm:pt modelId="{8A5E5FDF-682A-40AC-A1F3-18A5DC7F30DD}" type="pres">
      <dgm:prSet presAssocID="{95D0F45A-40C2-4DC0-8670-4E0BFDB04606}" presName="Child2" presStyleLbl="node1" presStyleIdx="8" presStyleCnt="19" custScaleX="102900" custScaleY="9673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15402E2-5756-44CC-A3D7-09F1D1B3DDAE}" type="pres">
      <dgm:prSet presAssocID="{95D0F45A-40C2-4DC0-8670-4E0BFDB04606}" presName="Accent9" presStyleCnt="0"/>
      <dgm:spPr/>
    </dgm:pt>
    <dgm:pt modelId="{100F599D-8C50-40DB-94A5-1464A8B6EE7D}" type="pres">
      <dgm:prSet presAssocID="{95D0F45A-40C2-4DC0-8670-4E0BFDB04606}" presName="AccentHold1" presStyleLbl="node1" presStyleIdx="9" presStyleCnt="19"/>
      <dgm:spPr>
        <a:solidFill>
          <a:srgbClr val="1E967E"/>
        </a:solidFill>
      </dgm:spPr>
    </dgm:pt>
    <dgm:pt modelId="{500A12C7-8279-4AF8-8CAE-1250D0FE0FBF}" type="pres">
      <dgm:prSet presAssocID="{95D0F45A-40C2-4DC0-8670-4E0BFDB04606}" presName="Accent10" presStyleCnt="0"/>
      <dgm:spPr/>
    </dgm:pt>
    <dgm:pt modelId="{48FC6DE0-FB4A-4F88-9170-C50BA941AF08}" type="pres">
      <dgm:prSet presAssocID="{95D0F45A-40C2-4DC0-8670-4E0BFDB04606}" presName="AccentHold2" presStyleLbl="node1" presStyleIdx="10" presStyleCnt="19"/>
      <dgm:spPr>
        <a:solidFill>
          <a:srgbClr val="B78A27"/>
        </a:solidFill>
      </dgm:spPr>
    </dgm:pt>
    <dgm:pt modelId="{2C61CC82-0F17-4B55-B639-03B1CB59B6DD}" type="pres">
      <dgm:prSet presAssocID="{95D0F45A-40C2-4DC0-8670-4E0BFDB04606}" presName="Accent11" presStyleCnt="0"/>
      <dgm:spPr/>
    </dgm:pt>
    <dgm:pt modelId="{A1FAE483-3482-4063-8ED9-F2ECE7858B3E}" type="pres">
      <dgm:prSet presAssocID="{95D0F45A-40C2-4DC0-8670-4E0BFDB04606}" presName="AccentHold3" presStyleLbl="node1" presStyleIdx="11" presStyleCnt="19"/>
      <dgm:spPr>
        <a:solidFill>
          <a:schemeClr val="bg1">
            <a:lumMod val="65000"/>
          </a:schemeClr>
        </a:solidFill>
      </dgm:spPr>
    </dgm:pt>
    <dgm:pt modelId="{805045E1-09A2-4D6B-A007-58335C151ECE}" type="pres">
      <dgm:prSet presAssocID="{A6536BFA-2886-4F0F-835E-71D1C59266AF}" presName="Child3" presStyleLbl="node1" presStyleIdx="12" presStyleCnt="19" custScaleX="120550" custScaleY="11745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368DF2E-A4CA-4424-95D1-BD94BAF22D37}" type="pres">
      <dgm:prSet presAssocID="{A6536BFA-2886-4F0F-835E-71D1C59266AF}" presName="Accent12" presStyleCnt="0"/>
      <dgm:spPr/>
    </dgm:pt>
    <dgm:pt modelId="{E6FC2645-B086-4333-ACFB-62939F80B62D}" type="pres">
      <dgm:prSet presAssocID="{A6536BFA-2886-4F0F-835E-71D1C59266AF}" presName="AccentHold1" presStyleLbl="node1" presStyleIdx="13" presStyleCnt="19"/>
      <dgm:spPr>
        <a:solidFill>
          <a:srgbClr val="B78A27"/>
        </a:solidFill>
      </dgm:spPr>
    </dgm:pt>
    <dgm:pt modelId="{A1D3DBA9-873E-422D-82CE-4DE789CDE932}" type="pres">
      <dgm:prSet presAssocID="{BB02C420-B928-4F33-94FB-2B1D6C22AF73}" presName="Child4" presStyleLbl="node1" presStyleIdx="14" presStyleCnt="19" custScaleX="157188" custScaleY="158876" custLinFactNeighborX="-764" custLinFactNeighborY="349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3824541-ADED-4017-B22A-086E1FB0FC57}" type="pres">
      <dgm:prSet presAssocID="{BB02C420-B928-4F33-94FB-2B1D6C22AF73}" presName="Accent13" presStyleCnt="0"/>
      <dgm:spPr/>
    </dgm:pt>
    <dgm:pt modelId="{0F919B8C-7143-41B2-8AEB-5C0931612289}" type="pres">
      <dgm:prSet presAssocID="{BB02C420-B928-4F33-94FB-2B1D6C22AF73}" presName="AccentHold1" presStyleLbl="node1" presStyleIdx="15" presStyleCnt="19" custLinFactNeighborX="35378" custLinFactNeighborY="-54651"/>
      <dgm:spPr>
        <a:solidFill>
          <a:srgbClr val="B78A27"/>
        </a:solidFill>
      </dgm:spPr>
    </dgm:pt>
    <dgm:pt modelId="{F444EDCF-AB39-4686-90AC-F7D622F8F51A}" type="pres">
      <dgm:prSet presAssocID="{73362385-D762-41E0-AA43-A555B1D9863B}" presName="Child5" presStyleLbl="node1" presStyleIdx="16" presStyleCnt="19" custLinFactNeighborX="2196" custLinFactNeighborY="1560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F2BEF17-C5AB-486B-A148-C6A58B42A390}" type="pres">
      <dgm:prSet presAssocID="{73362385-D762-41E0-AA43-A555B1D9863B}" presName="Accent15" presStyleCnt="0"/>
      <dgm:spPr/>
    </dgm:pt>
    <dgm:pt modelId="{5D41FFFC-FCEC-40C4-B5A0-735FB9E6C883}" type="pres">
      <dgm:prSet presAssocID="{73362385-D762-41E0-AA43-A555B1D9863B}" presName="AccentHold2" presStyleLbl="node1" presStyleIdx="17" presStyleCnt="19"/>
      <dgm:spPr>
        <a:solidFill>
          <a:srgbClr val="197D6A"/>
        </a:solidFill>
      </dgm:spPr>
    </dgm:pt>
    <dgm:pt modelId="{7074BAF6-1DDF-40DF-9AC3-1236A3C21E73}" type="pres">
      <dgm:prSet presAssocID="{73362385-D762-41E0-AA43-A555B1D9863B}" presName="Accent16" presStyleCnt="0"/>
      <dgm:spPr/>
    </dgm:pt>
    <dgm:pt modelId="{EB8FC2B5-1817-4A34-9022-BB1C9FDCCE11}" type="pres">
      <dgm:prSet presAssocID="{73362385-D762-41E0-AA43-A555B1D9863B}" presName="AccentHold3" presStyleLbl="node1" presStyleIdx="18" presStyleCnt="19"/>
      <dgm:spPr>
        <a:solidFill>
          <a:srgbClr val="B78A27"/>
        </a:solidFill>
      </dgm:spPr>
    </dgm:pt>
  </dgm:ptLst>
  <dgm:cxnLst>
    <dgm:cxn modelId="{A6002C36-C780-4C3F-AAF6-2C713E004B4D}" srcId="{7080C07B-D5F6-4F7D-8DF1-438FFEC2614D}" destId="{1DAD7E80-296A-421D-9A4E-3AAA86A05417}" srcOrd="0" destOrd="0" parTransId="{A574015F-3913-4D96-AED7-663E3DBD52C8}" sibTransId="{B869A73E-205F-49F0-A766-363455D34AA9}"/>
    <dgm:cxn modelId="{19F67449-3E89-446A-AECA-51A4894A6286}" type="presOf" srcId="{1DAD7E80-296A-421D-9A4E-3AAA86A05417}" destId="{8E0D77BC-89CD-4838-A26B-8C313957694E}" srcOrd="0" destOrd="0" presId="urn:microsoft.com/office/officeart/2009/3/layout/CircleRelationship"/>
    <dgm:cxn modelId="{59895206-8747-4E30-8A90-110F9219EBA3}" type="presOf" srcId="{A6536BFA-2886-4F0F-835E-71D1C59266AF}" destId="{805045E1-09A2-4D6B-A007-58335C151ECE}" srcOrd="0" destOrd="0" presId="urn:microsoft.com/office/officeart/2009/3/layout/CircleRelationship"/>
    <dgm:cxn modelId="{BF105784-1F29-48D6-9415-19948F006DAE}" type="presOf" srcId="{7080C07B-D5F6-4F7D-8DF1-438FFEC2614D}" destId="{D8CB1DF7-156E-4D64-BB77-3F2909393F51}" srcOrd="0" destOrd="0" presId="urn:microsoft.com/office/officeart/2009/3/layout/CircleRelationship"/>
    <dgm:cxn modelId="{5FCB83CA-0AFA-441A-A341-F66963AA3433}" srcId="{1DAD7E80-296A-421D-9A4E-3AAA86A05417}" destId="{95D0F45A-40C2-4DC0-8670-4E0BFDB04606}" srcOrd="1" destOrd="0" parTransId="{79CE6F31-84A9-4B3A-A2BA-8FE6D7EF8929}" sibTransId="{82BAE300-A9B3-4DB1-8E87-4345A3B83412}"/>
    <dgm:cxn modelId="{7D945B43-D7BE-4CC1-A5FF-4E02373E57BA}" type="presOf" srcId="{218936BD-A9E1-4AD3-ABE6-65F716B84C4B}" destId="{5C5F29C5-0C23-4996-B7A4-D2EF34A5C8F5}" srcOrd="0" destOrd="0" presId="urn:microsoft.com/office/officeart/2009/3/layout/CircleRelationship"/>
    <dgm:cxn modelId="{A9C736EA-CE9F-4E20-9272-A5535B7458BA}" type="presOf" srcId="{95D0F45A-40C2-4DC0-8670-4E0BFDB04606}" destId="{8A5E5FDF-682A-40AC-A1F3-18A5DC7F30DD}" srcOrd="0" destOrd="0" presId="urn:microsoft.com/office/officeart/2009/3/layout/CircleRelationship"/>
    <dgm:cxn modelId="{604A1747-FB7F-4BE4-873A-0497350D77CD}" type="presOf" srcId="{BB02C420-B928-4F33-94FB-2B1D6C22AF73}" destId="{A1D3DBA9-873E-422D-82CE-4DE789CDE932}" srcOrd="0" destOrd="0" presId="urn:microsoft.com/office/officeart/2009/3/layout/CircleRelationship"/>
    <dgm:cxn modelId="{8E92C620-1BC7-4B9A-A44D-4BF633D31C0B}" srcId="{1DAD7E80-296A-421D-9A4E-3AAA86A05417}" destId="{BB02C420-B928-4F33-94FB-2B1D6C22AF73}" srcOrd="3" destOrd="0" parTransId="{39BA80FB-CCE1-45BD-BF54-E24D7442D51C}" sibTransId="{4C455E7E-79FF-44A2-9CAE-10CE8584EC9B}"/>
    <dgm:cxn modelId="{C2E2119F-5688-4FAA-96FB-E3B5284E69CC}" srcId="{1DAD7E80-296A-421D-9A4E-3AAA86A05417}" destId="{A6536BFA-2886-4F0F-835E-71D1C59266AF}" srcOrd="2" destOrd="0" parTransId="{FD3B01BB-A1E4-4044-B84E-B43FAC20C9DB}" sibTransId="{61BB8553-302A-4F11-BF70-C91408D9148A}"/>
    <dgm:cxn modelId="{F1270B1D-1567-4D80-B779-95BA1A99691C}" srcId="{1DAD7E80-296A-421D-9A4E-3AAA86A05417}" destId="{73362385-D762-41E0-AA43-A555B1D9863B}" srcOrd="4" destOrd="0" parTransId="{4B37A4B8-D21C-47D1-B3CE-BC6C27AEBF35}" sibTransId="{D45E10B8-C261-4E77-9AEB-29C1D1B7A65A}"/>
    <dgm:cxn modelId="{9C5B9482-62D0-4CEE-8A10-5D46C8B6733A}" type="presOf" srcId="{73362385-D762-41E0-AA43-A555B1D9863B}" destId="{F444EDCF-AB39-4686-90AC-F7D622F8F51A}" srcOrd="0" destOrd="0" presId="urn:microsoft.com/office/officeart/2009/3/layout/CircleRelationship"/>
    <dgm:cxn modelId="{903C8124-BC2A-44FF-8CDD-69A17C968FC2}" srcId="{1DAD7E80-296A-421D-9A4E-3AAA86A05417}" destId="{218936BD-A9E1-4AD3-ABE6-65F716B84C4B}" srcOrd="0" destOrd="0" parTransId="{666E48BC-8BB3-44D5-ADEF-0FA27F8C267E}" sibTransId="{3B576FEC-DE65-487E-AB2F-392210742A7B}"/>
    <dgm:cxn modelId="{ED0FC3C1-E9CC-44D3-8D52-3B2540772CF7}" type="presParOf" srcId="{D8CB1DF7-156E-4D64-BB77-3F2909393F51}" destId="{8E0D77BC-89CD-4838-A26B-8C313957694E}" srcOrd="0" destOrd="0" presId="urn:microsoft.com/office/officeart/2009/3/layout/CircleRelationship"/>
    <dgm:cxn modelId="{01E88594-7591-4A43-A28D-9B24FBE46B4B}" type="presParOf" srcId="{D8CB1DF7-156E-4D64-BB77-3F2909393F51}" destId="{40FBC2D0-C766-4FA3-A395-47142C63F6BF}" srcOrd="1" destOrd="0" presId="urn:microsoft.com/office/officeart/2009/3/layout/CircleRelationship"/>
    <dgm:cxn modelId="{630415E7-71AC-49C5-B4E8-6CC2B90FB3FD}" type="presParOf" srcId="{D8CB1DF7-156E-4D64-BB77-3F2909393F51}" destId="{407DBFEE-38E2-4244-9464-63035CE5CBB9}" srcOrd="2" destOrd="0" presId="urn:microsoft.com/office/officeart/2009/3/layout/CircleRelationship"/>
    <dgm:cxn modelId="{004E7FD6-3963-4272-9E35-8F0B01F42C6F}" type="presParOf" srcId="{D8CB1DF7-156E-4D64-BB77-3F2909393F51}" destId="{5D403571-6B23-4E0D-A9C4-757333A5B380}" srcOrd="3" destOrd="0" presId="urn:microsoft.com/office/officeart/2009/3/layout/CircleRelationship"/>
    <dgm:cxn modelId="{B517A151-A309-4C0F-A6D2-2D8BB5EFE805}" type="presParOf" srcId="{D8CB1DF7-156E-4D64-BB77-3F2909393F51}" destId="{E2BED77B-DBA8-4C5A-A7C2-380562B8AF98}" srcOrd="4" destOrd="0" presId="urn:microsoft.com/office/officeart/2009/3/layout/CircleRelationship"/>
    <dgm:cxn modelId="{0FB40313-C516-448E-BEDB-A8822ED7B63E}" type="presParOf" srcId="{D8CB1DF7-156E-4D64-BB77-3F2909393F51}" destId="{E756C711-A733-48F3-A876-E16A021308DA}" srcOrd="5" destOrd="0" presId="urn:microsoft.com/office/officeart/2009/3/layout/CircleRelationship"/>
    <dgm:cxn modelId="{81B5905B-220D-48E4-84A0-4BEA27AA9869}" type="presParOf" srcId="{D8CB1DF7-156E-4D64-BB77-3F2909393F51}" destId="{5C5F29C5-0C23-4996-B7A4-D2EF34A5C8F5}" srcOrd="6" destOrd="0" presId="urn:microsoft.com/office/officeart/2009/3/layout/CircleRelationship"/>
    <dgm:cxn modelId="{F8E386FB-ED13-4B4A-BDAC-2F717F6418A8}" type="presParOf" srcId="{D8CB1DF7-156E-4D64-BB77-3F2909393F51}" destId="{281FE74E-96C4-405F-9966-FD53D417CF79}" srcOrd="7" destOrd="0" presId="urn:microsoft.com/office/officeart/2009/3/layout/CircleRelationship"/>
    <dgm:cxn modelId="{968B8D68-418D-4FFA-8EFC-FA33F382B7E4}" type="presParOf" srcId="{281FE74E-96C4-405F-9966-FD53D417CF79}" destId="{DB158576-EB5A-4706-83AB-102EBE1020FB}" srcOrd="0" destOrd="0" presId="urn:microsoft.com/office/officeart/2009/3/layout/CircleRelationship"/>
    <dgm:cxn modelId="{12EC0A74-9FBE-4420-BC8B-E85B9D3F0FBC}" type="presParOf" srcId="{D8CB1DF7-156E-4D64-BB77-3F2909393F51}" destId="{62BA0E77-EF70-4F1C-B896-28320D650616}" srcOrd="8" destOrd="0" presId="urn:microsoft.com/office/officeart/2009/3/layout/CircleRelationship"/>
    <dgm:cxn modelId="{2AB237A9-DD7F-426A-89C1-825928869F01}" type="presParOf" srcId="{62BA0E77-EF70-4F1C-B896-28320D650616}" destId="{77874772-9960-4ED7-901E-28A16C2FD1DE}" srcOrd="0" destOrd="0" presId="urn:microsoft.com/office/officeart/2009/3/layout/CircleRelationship"/>
    <dgm:cxn modelId="{373A307C-FDAF-4890-A947-7FB6D6FC8C35}" type="presParOf" srcId="{D8CB1DF7-156E-4D64-BB77-3F2909393F51}" destId="{8A5E5FDF-682A-40AC-A1F3-18A5DC7F30DD}" srcOrd="9" destOrd="0" presId="urn:microsoft.com/office/officeart/2009/3/layout/CircleRelationship"/>
    <dgm:cxn modelId="{43AE260C-BC36-4B4B-8DE3-6BD2FC189668}" type="presParOf" srcId="{D8CB1DF7-156E-4D64-BB77-3F2909393F51}" destId="{D15402E2-5756-44CC-A3D7-09F1D1B3DDAE}" srcOrd="10" destOrd="0" presId="urn:microsoft.com/office/officeart/2009/3/layout/CircleRelationship"/>
    <dgm:cxn modelId="{2EDCDF3E-DB9B-4FFA-B28E-5AB37267234E}" type="presParOf" srcId="{D15402E2-5756-44CC-A3D7-09F1D1B3DDAE}" destId="{100F599D-8C50-40DB-94A5-1464A8B6EE7D}" srcOrd="0" destOrd="0" presId="urn:microsoft.com/office/officeart/2009/3/layout/CircleRelationship"/>
    <dgm:cxn modelId="{F0024048-84DE-44B1-B53E-3C54BD4B1F7F}" type="presParOf" srcId="{D8CB1DF7-156E-4D64-BB77-3F2909393F51}" destId="{500A12C7-8279-4AF8-8CAE-1250D0FE0FBF}" srcOrd="11" destOrd="0" presId="urn:microsoft.com/office/officeart/2009/3/layout/CircleRelationship"/>
    <dgm:cxn modelId="{D3C4B38E-4BAB-47D4-B25A-16137724ECDE}" type="presParOf" srcId="{500A12C7-8279-4AF8-8CAE-1250D0FE0FBF}" destId="{48FC6DE0-FB4A-4F88-9170-C50BA941AF08}" srcOrd="0" destOrd="0" presId="urn:microsoft.com/office/officeart/2009/3/layout/CircleRelationship"/>
    <dgm:cxn modelId="{4FE55626-9CC5-4D10-A352-79CA1E96B2A2}" type="presParOf" srcId="{D8CB1DF7-156E-4D64-BB77-3F2909393F51}" destId="{2C61CC82-0F17-4B55-B639-03B1CB59B6DD}" srcOrd="12" destOrd="0" presId="urn:microsoft.com/office/officeart/2009/3/layout/CircleRelationship"/>
    <dgm:cxn modelId="{6DFA7AC4-0992-4BDC-A5A1-1967E316AE40}" type="presParOf" srcId="{2C61CC82-0F17-4B55-B639-03B1CB59B6DD}" destId="{A1FAE483-3482-4063-8ED9-F2ECE7858B3E}" srcOrd="0" destOrd="0" presId="urn:microsoft.com/office/officeart/2009/3/layout/CircleRelationship"/>
    <dgm:cxn modelId="{E3657968-2F63-4CE5-B036-9BC791C32CB4}" type="presParOf" srcId="{D8CB1DF7-156E-4D64-BB77-3F2909393F51}" destId="{805045E1-09A2-4D6B-A007-58335C151ECE}" srcOrd="13" destOrd="0" presId="urn:microsoft.com/office/officeart/2009/3/layout/CircleRelationship"/>
    <dgm:cxn modelId="{696FB815-204C-4BC8-A321-FAC336AA61F7}" type="presParOf" srcId="{D8CB1DF7-156E-4D64-BB77-3F2909393F51}" destId="{E368DF2E-A4CA-4424-95D1-BD94BAF22D37}" srcOrd="14" destOrd="0" presId="urn:microsoft.com/office/officeart/2009/3/layout/CircleRelationship"/>
    <dgm:cxn modelId="{24BA43DE-FD22-4A87-951E-5DD5423E44A4}" type="presParOf" srcId="{E368DF2E-A4CA-4424-95D1-BD94BAF22D37}" destId="{E6FC2645-B086-4333-ACFB-62939F80B62D}" srcOrd="0" destOrd="0" presId="urn:microsoft.com/office/officeart/2009/3/layout/CircleRelationship"/>
    <dgm:cxn modelId="{CF2DA682-F83F-4E80-A485-6849F27E680D}" type="presParOf" srcId="{D8CB1DF7-156E-4D64-BB77-3F2909393F51}" destId="{A1D3DBA9-873E-422D-82CE-4DE789CDE932}" srcOrd="15" destOrd="0" presId="urn:microsoft.com/office/officeart/2009/3/layout/CircleRelationship"/>
    <dgm:cxn modelId="{C2A4FFF3-94F3-4090-BE61-BB3B40780740}" type="presParOf" srcId="{D8CB1DF7-156E-4D64-BB77-3F2909393F51}" destId="{73824541-ADED-4017-B22A-086E1FB0FC57}" srcOrd="16" destOrd="0" presId="urn:microsoft.com/office/officeart/2009/3/layout/CircleRelationship"/>
    <dgm:cxn modelId="{CB7DABAA-5F56-4C5C-BFDF-4B553BAB10B1}" type="presParOf" srcId="{73824541-ADED-4017-B22A-086E1FB0FC57}" destId="{0F919B8C-7143-41B2-8AEB-5C0931612289}" srcOrd="0" destOrd="0" presId="urn:microsoft.com/office/officeart/2009/3/layout/CircleRelationship"/>
    <dgm:cxn modelId="{8B8E7526-838C-4D40-A9D0-1816697EB0CE}" type="presParOf" srcId="{D8CB1DF7-156E-4D64-BB77-3F2909393F51}" destId="{F444EDCF-AB39-4686-90AC-F7D622F8F51A}" srcOrd="17" destOrd="0" presId="urn:microsoft.com/office/officeart/2009/3/layout/CircleRelationship"/>
    <dgm:cxn modelId="{B9E343CC-A179-4EF9-A7B4-8803E637E62A}" type="presParOf" srcId="{D8CB1DF7-156E-4D64-BB77-3F2909393F51}" destId="{6F2BEF17-C5AB-486B-A148-C6A58B42A390}" srcOrd="18" destOrd="0" presId="urn:microsoft.com/office/officeart/2009/3/layout/CircleRelationship"/>
    <dgm:cxn modelId="{6270FC85-26DE-4486-8618-96442CF96539}" type="presParOf" srcId="{6F2BEF17-C5AB-486B-A148-C6A58B42A390}" destId="{5D41FFFC-FCEC-40C4-B5A0-735FB9E6C883}" srcOrd="0" destOrd="0" presId="urn:microsoft.com/office/officeart/2009/3/layout/CircleRelationship"/>
    <dgm:cxn modelId="{BBA5289F-1254-46C4-AA47-2E7DF40DD04F}" type="presParOf" srcId="{D8CB1DF7-156E-4D64-BB77-3F2909393F51}" destId="{7074BAF6-1DDF-40DF-9AC3-1236A3C21E73}" srcOrd="19" destOrd="0" presId="urn:microsoft.com/office/officeart/2009/3/layout/CircleRelationship"/>
    <dgm:cxn modelId="{9CD5F3F9-9034-4C27-881E-FEF4D2274DB6}" type="presParOf" srcId="{7074BAF6-1DDF-40DF-9AC3-1236A3C21E73}" destId="{EB8FC2B5-1817-4A34-9022-BB1C9FDCCE1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1A26A-67E8-4316-9C86-862330B1E331}">
      <dsp:nvSpPr>
        <dsp:cNvPr id="0" name=""/>
        <dsp:cNvSpPr/>
      </dsp:nvSpPr>
      <dsp:spPr>
        <a:xfrm>
          <a:off x="1995859" y="1327422"/>
          <a:ext cx="1840929" cy="1840929"/>
        </a:xfrm>
        <a:prstGeom prst="ellipse">
          <a:avLst/>
        </a:prstGeom>
        <a:gradFill rotWithShape="0">
          <a:gsLst>
            <a:gs pos="0">
              <a:srgbClr val="B78A27"/>
            </a:gs>
            <a:gs pos="50000">
              <a:srgbClr val="D4A436"/>
            </a:gs>
            <a:gs pos="100000">
              <a:srgbClr val="B78A27"/>
            </a:gs>
          </a:gsLst>
          <a:lin ang="5400000" scaled="0"/>
        </a:gradFill>
        <a:ln w="25400" cap="flat" cmpd="sng" algn="ctr">
          <a:noFill/>
          <a:prstDash val="solid"/>
        </a:ln>
        <a:effectLst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خدمات  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Q-vision</a:t>
          </a:r>
          <a:r>
            <a:rPr lang="ar-EG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 الإدارية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sp:txBody>
      <dsp:txXfrm>
        <a:off x="2265457" y="1597020"/>
        <a:ext cx="1301733" cy="1301733"/>
      </dsp:txXfrm>
    </dsp:sp>
    <dsp:sp modelId="{3899B944-C71C-40AB-9B87-39907558FEDC}">
      <dsp:nvSpPr>
        <dsp:cNvPr id="0" name=""/>
        <dsp:cNvSpPr/>
      </dsp:nvSpPr>
      <dsp:spPr>
        <a:xfrm rot="12967821">
          <a:off x="732997" y="944419"/>
          <a:ext cx="1514321" cy="524664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 w="25400"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3933D-14FA-4979-8080-ABA5B5F43355}">
      <dsp:nvSpPr>
        <dsp:cNvPr id="0" name=""/>
        <dsp:cNvSpPr/>
      </dsp:nvSpPr>
      <dsp:spPr>
        <a:xfrm>
          <a:off x="4175" y="60758"/>
          <a:ext cx="1748883" cy="139910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E967E"/>
            </a:gs>
            <a:gs pos="50000">
              <a:srgbClr val="23AF94"/>
            </a:gs>
            <a:gs pos="100000">
              <a:srgbClr val="1E967E"/>
            </a:gs>
          </a:gsLst>
          <a:lin ang="5400000" scaled="0"/>
        </a:gradFill>
        <a:ln w="25400" cap="flat" cmpd="sng" algn="ctr">
          <a:noFill/>
          <a:prstDash val="solid"/>
        </a:ln>
        <a:effectLst>
          <a:innerShdw blurRad="114300">
            <a:srgbClr val="125A4C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b="1" kern="1200" dirty="0" smtClean="0">
              <a:latin typeface="Janna LT" pitchFamily="2" charset="-78"/>
              <a:cs typeface="Janna LT" pitchFamily="2" charset="-78"/>
            </a:rPr>
            <a:t>إدارة التوظيف</a:t>
          </a:r>
          <a:endParaRPr lang="en-US" sz="1800" b="1" kern="1200" dirty="0">
            <a:latin typeface="Janna LT" pitchFamily="2" charset="-78"/>
            <a:cs typeface="Janna LT" pitchFamily="2" charset="-78"/>
          </a:endParaRPr>
        </a:p>
      </dsp:txBody>
      <dsp:txXfrm>
        <a:off x="45153" y="101736"/>
        <a:ext cx="1666927" cy="1317150"/>
      </dsp:txXfrm>
    </dsp:sp>
    <dsp:sp modelId="{1AA45B02-77D1-49AD-B264-D004C104FCCA}">
      <dsp:nvSpPr>
        <dsp:cNvPr id="0" name=""/>
        <dsp:cNvSpPr/>
      </dsp:nvSpPr>
      <dsp:spPr>
        <a:xfrm rot="19432179">
          <a:off x="3585328" y="944419"/>
          <a:ext cx="1514321" cy="524664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 w="25400">
          <a:solidFill>
            <a:schemeClr val="bg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14927-1679-40BC-8B13-46E641ABAB38}">
      <dsp:nvSpPr>
        <dsp:cNvPr id="0" name=""/>
        <dsp:cNvSpPr/>
      </dsp:nvSpPr>
      <dsp:spPr>
        <a:xfrm>
          <a:off x="4079589" y="60758"/>
          <a:ext cx="1748883" cy="139910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E967E"/>
            </a:gs>
            <a:gs pos="50000">
              <a:srgbClr val="23AF94"/>
            </a:gs>
            <a:gs pos="100000">
              <a:srgbClr val="1E967E"/>
            </a:gs>
          </a:gsLst>
          <a:lin ang="5400000" scaled="0"/>
        </a:gradFill>
        <a:ln w="25400" cap="flat" cmpd="sng" algn="ctr">
          <a:noFill/>
          <a:prstDash val="solid"/>
        </a:ln>
        <a:effectLst>
          <a:innerShdw blurRad="114300">
            <a:srgbClr val="125A4C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800" b="1" kern="1200" dirty="0" smtClean="0">
              <a:latin typeface="Janna LT" pitchFamily="2" charset="-78"/>
              <a:cs typeface="Janna LT" pitchFamily="2" charset="-78"/>
            </a:rPr>
            <a:t>إدارة البوابة والدعم الفني</a:t>
          </a:r>
          <a:endParaRPr lang="en-US" sz="1800" b="1" kern="1200" dirty="0">
            <a:latin typeface="Janna LT" pitchFamily="2" charset="-78"/>
            <a:cs typeface="Janna LT" pitchFamily="2" charset="-78"/>
          </a:endParaRPr>
        </a:p>
      </dsp:txBody>
      <dsp:txXfrm>
        <a:off x="4120567" y="101736"/>
        <a:ext cx="1666927" cy="1317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0809C-566E-43D7-80E4-9083734A5E77}">
      <dsp:nvSpPr>
        <dsp:cNvPr id="0" name=""/>
        <dsp:cNvSpPr/>
      </dsp:nvSpPr>
      <dsp:spPr>
        <a:xfrm>
          <a:off x="0" y="102426"/>
          <a:ext cx="6612283" cy="4132676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B78A27"/>
            </a:gs>
            <a:gs pos="80000">
              <a:srgbClr val="D4A436"/>
            </a:gs>
            <a:gs pos="100000">
              <a:srgbClr val="B78A27"/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D9D2427-CD64-4A28-A370-D5AB478439B2}">
      <dsp:nvSpPr>
        <dsp:cNvPr id="0" name=""/>
        <dsp:cNvSpPr/>
      </dsp:nvSpPr>
      <dsp:spPr>
        <a:xfrm>
          <a:off x="651309" y="3175484"/>
          <a:ext cx="152082" cy="152082"/>
        </a:xfrm>
        <a:prstGeom prst="ellipse">
          <a:avLst/>
        </a:prstGeom>
        <a:gradFill rotWithShape="0">
          <a:gsLst>
            <a:gs pos="0">
              <a:srgbClr val="197D6A"/>
            </a:gs>
            <a:gs pos="80000">
              <a:srgbClr val="23AF94"/>
            </a:gs>
            <a:gs pos="100000">
              <a:srgbClr val="197D6A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3965C1-376E-4B71-99D5-385138F07659}">
      <dsp:nvSpPr>
        <dsp:cNvPr id="0" name=""/>
        <dsp:cNvSpPr/>
      </dsp:nvSpPr>
      <dsp:spPr>
        <a:xfrm>
          <a:off x="727351" y="3251525"/>
          <a:ext cx="1130700" cy="9835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585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200" b="1" kern="1200" dirty="0" smtClean="0">
              <a:latin typeface="Janna LT" pitchFamily="2" charset="-78"/>
              <a:cs typeface="Janna LT" pitchFamily="2" charset="-78"/>
            </a:rPr>
            <a:t>عدد الشركات المسجلة بالبوابة: 92شركة</a:t>
          </a:r>
          <a:endParaRPr lang="en-US" sz="1200" b="1" kern="1200" dirty="0"/>
        </a:p>
      </dsp:txBody>
      <dsp:txXfrm>
        <a:off x="727351" y="3251525"/>
        <a:ext cx="1130700" cy="983577"/>
      </dsp:txXfrm>
    </dsp:sp>
    <dsp:sp modelId="{56DCFB0D-6AEC-46B9-85FE-498B9B16E597}">
      <dsp:nvSpPr>
        <dsp:cNvPr id="0" name=""/>
        <dsp:cNvSpPr/>
      </dsp:nvSpPr>
      <dsp:spPr>
        <a:xfrm>
          <a:off x="1725805" y="2214223"/>
          <a:ext cx="264491" cy="264491"/>
        </a:xfrm>
        <a:prstGeom prst="ellipse">
          <a:avLst/>
        </a:prstGeom>
        <a:gradFill rotWithShape="0">
          <a:gsLst>
            <a:gs pos="0">
              <a:srgbClr val="197D6A"/>
            </a:gs>
            <a:gs pos="80000">
              <a:srgbClr val="23AF94"/>
            </a:gs>
            <a:gs pos="100000">
              <a:srgbClr val="197D6A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0CBD37-48B6-4FF6-97F5-17BB0113F859}">
      <dsp:nvSpPr>
        <dsp:cNvPr id="0" name=""/>
        <dsp:cNvSpPr/>
      </dsp:nvSpPr>
      <dsp:spPr>
        <a:xfrm>
          <a:off x="255964" y="1292158"/>
          <a:ext cx="1388579" cy="814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48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200" b="1" kern="1200" dirty="0" smtClean="0">
              <a:latin typeface="Janna LT" pitchFamily="2" charset="-78"/>
              <a:cs typeface="Janna LT" pitchFamily="2" charset="-78"/>
            </a:rPr>
            <a:t>عدد طالبي الوظائف المسجلين بالبوابة: 448موظف</a:t>
          </a:r>
          <a:endParaRPr lang="en-US" sz="1200" b="1" kern="1200" dirty="0"/>
        </a:p>
      </dsp:txBody>
      <dsp:txXfrm>
        <a:off x="255964" y="1292158"/>
        <a:ext cx="1388579" cy="814378"/>
      </dsp:txXfrm>
    </dsp:sp>
    <dsp:sp modelId="{3F446D5C-6D43-496A-9E5A-C0BE0E3CED6D}">
      <dsp:nvSpPr>
        <dsp:cNvPr id="0" name=""/>
        <dsp:cNvSpPr/>
      </dsp:nvSpPr>
      <dsp:spPr>
        <a:xfrm>
          <a:off x="3097854" y="1505883"/>
          <a:ext cx="350450" cy="350450"/>
        </a:xfrm>
        <a:prstGeom prst="ellipse">
          <a:avLst/>
        </a:prstGeom>
        <a:gradFill rotWithShape="0">
          <a:gsLst>
            <a:gs pos="0">
              <a:srgbClr val="197D6A"/>
            </a:gs>
            <a:gs pos="80000">
              <a:srgbClr val="23AF94"/>
            </a:gs>
            <a:gs pos="100000">
              <a:srgbClr val="197D6A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8A2D35-1136-46C7-919A-04B1D5DFB940}">
      <dsp:nvSpPr>
        <dsp:cNvPr id="0" name=""/>
        <dsp:cNvSpPr/>
      </dsp:nvSpPr>
      <dsp:spPr>
        <a:xfrm>
          <a:off x="3212024" y="2058103"/>
          <a:ext cx="1388579" cy="875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697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200" b="1" kern="1200" dirty="0" smtClean="0">
              <a:latin typeface="Janna LT" pitchFamily="2" charset="-78"/>
              <a:cs typeface="Janna LT" pitchFamily="2" charset="-78"/>
            </a:rPr>
            <a:t>عدد الشركات التي تم التواصل معها: 15 شركة</a:t>
          </a:r>
          <a:endParaRPr lang="en-US" sz="1200" b="1" kern="1200" dirty="0">
            <a:latin typeface="Janna LT" pitchFamily="2" charset="-78"/>
            <a:cs typeface="Janna LT" pitchFamily="2" charset="-78"/>
          </a:endParaRPr>
        </a:p>
      </dsp:txBody>
      <dsp:txXfrm>
        <a:off x="3212024" y="2058103"/>
        <a:ext cx="1388579" cy="875611"/>
      </dsp:txXfrm>
    </dsp:sp>
    <dsp:sp modelId="{73E0B49F-DBEE-4347-B2C3-807EA4552EBC}">
      <dsp:nvSpPr>
        <dsp:cNvPr id="0" name=""/>
        <dsp:cNvSpPr/>
      </dsp:nvSpPr>
      <dsp:spPr>
        <a:xfrm>
          <a:off x="4592230" y="1037237"/>
          <a:ext cx="469472" cy="469472"/>
        </a:xfrm>
        <a:prstGeom prst="ellipse">
          <a:avLst/>
        </a:prstGeom>
        <a:gradFill rotWithShape="0">
          <a:gsLst>
            <a:gs pos="0">
              <a:srgbClr val="197D6A"/>
            </a:gs>
            <a:gs pos="80000">
              <a:srgbClr val="23AF94"/>
            </a:gs>
            <a:gs pos="100000">
              <a:srgbClr val="197D6A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A075E1-AA31-4340-9CB7-AF3DF97F3E8F}">
      <dsp:nvSpPr>
        <dsp:cNvPr id="0" name=""/>
        <dsp:cNvSpPr/>
      </dsp:nvSpPr>
      <dsp:spPr>
        <a:xfrm>
          <a:off x="3093415" y="0"/>
          <a:ext cx="1705855" cy="1051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764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200" b="1" kern="1200" dirty="0" smtClean="0">
              <a:latin typeface="Janna LT" pitchFamily="2" charset="-78"/>
              <a:cs typeface="Janna LT" pitchFamily="2" charset="-78"/>
            </a:rPr>
            <a:t> عدد الموظفين الذين تم اقتراحهم للتوظيف بالشركات: 142موظف</a:t>
          </a:r>
          <a:endParaRPr lang="en-US" sz="1200" b="1" kern="1200" dirty="0">
            <a:latin typeface="Janna LT" pitchFamily="2" charset="-78"/>
            <a:cs typeface="Janna LT" pitchFamily="2" charset="-78"/>
          </a:endParaRPr>
        </a:p>
      </dsp:txBody>
      <dsp:txXfrm>
        <a:off x="3093415" y="0"/>
        <a:ext cx="1705855" cy="10517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0D77BC-89CD-4838-A26B-8C313957694E}">
      <dsp:nvSpPr>
        <dsp:cNvPr id="0" name=""/>
        <dsp:cNvSpPr/>
      </dsp:nvSpPr>
      <dsp:spPr>
        <a:xfrm>
          <a:off x="2158213" y="815089"/>
          <a:ext cx="2900789" cy="2901288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b="0" kern="1200" dirty="0">
            <a:solidFill>
              <a:schemeClr val="bg1"/>
            </a:solidFill>
            <a:effectLst/>
            <a:latin typeface="Janna LT" pitchFamily="2" charset="-78"/>
            <a:cs typeface="Janna LT" pitchFamily="2" charset="-78"/>
          </a:endParaRPr>
        </a:p>
      </dsp:txBody>
      <dsp:txXfrm>
        <a:off x="2583024" y="1239973"/>
        <a:ext cx="2051167" cy="2051520"/>
      </dsp:txXfrm>
    </dsp:sp>
    <dsp:sp modelId="{40FBC2D0-C766-4FA3-A395-47142C63F6BF}">
      <dsp:nvSpPr>
        <dsp:cNvPr id="0" name=""/>
        <dsp:cNvSpPr/>
      </dsp:nvSpPr>
      <dsp:spPr>
        <a:xfrm>
          <a:off x="2042044" y="3663768"/>
          <a:ext cx="233848" cy="233824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7DBFEE-38E2-4244-9464-63035CE5CBB9}">
      <dsp:nvSpPr>
        <dsp:cNvPr id="0" name=""/>
        <dsp:cNvSpPr/>
      </dsp:nvSpPr>
      <dsp:spPr>
        <a:xfrm>
          <a:off x="5245843" y="1992506"/>
          <a:ext cx="233848" cy="233824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03571-6B23-4E0D-A9C4-757333A5B380}">
      <dsp:nvSpPr>
        <dsp:cNvPr id="0" name=""/>
        <dsp:cNvSpPr/>
      </dsp:nvSpPr>
      <dsp:spPr>
        <a:xfrm>
          <a:off x="4128370" y="3749559"/>
          <a:ext cx="322508" cy="322999"/>
        </a:xfrm>
        <a:prstGeom prst="ellipse">
          <a:avLst/>
        </a:prstGeom>
        <a:solidFill>
          <a:srgbClr val="197D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BED77B-DBA8-4C5A-A7C2-380562B8AF98}">
      <dsp:nvSpPr>
        <dsp:cNvPr id="0" name=""/>
        <dsp:cNvSpPr/>
      </dsp:nvSpPr>
      <dsp:spPr>
        <a:xfrm>
          <a:off x="2916316" y="677146"/>
          <a:ext cx="233848" cy="233824"/>
        </a:xfrm>
        <a:prstGeom prst="ellipse">
          <a:avLst/>
        </a:prstGeom>
        <a:solidFill>
          <a:srgbClr val="B78A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6C711-A733-48F3-A876-E16A021308DA}">
      <dsp:nvSpPr>
        <dsp:cNvPr id="0" name=""/>
        <dsp:cNvSpPr/>
      </dsp:nvSpPr>
      <dsp:spPr>
        <a:xfrm>
          <a:off x="2379565" y="2479338"/>
          <a:ext cx="233848" cy="233824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F29C5-0C23-4996-B7A4-D2EF34A5C8F5}">
      <dsp:nvSpPr>
        <dsp:cNvPr id="0" name=""/>
        <dsp:cNvSpPr/>
      </dsp:nvSpPr>
      <dsp:spPr>
        <a:xfrm>
          <a:off x="1251381" y="1338731"/>
          <a:ext cx="1179356" cy="1179491"/>
        </a:xfrm>
        <a:prstGeom prst="ellipse">
          <a:avLst/>
        </a:prstGeom>
        <a:gradFill rotWithShape="0">
          <a:gsLst>
            <a:gs pos="0">
              <a:srgbClr val="B78A27"/>
            </a:gs>
            <a:gs pos="50000">
              <a:srgbClr val="D4A436"/>
            </a:gs>
            <a:gs pos="100000">
              <a:srgbClr val="B78A27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srgbClr val="6B5117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تطوير البوابة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sp:txBody>
      <dsp:txXfrm>
        <a:off x="1424094" y="1511463"/>
        <a:ext cx="833930" cy="834027"/>
      </dsp:txXfrm>
    </dsp:sp>
    <dsp:sp modelId="{DB158576-EB5A-4706-83AB-102EBE1020FB}">
      <dsp:nvSpPr>
        <dsp:cNvPr id="0" name=""/>
        <dsp:cNvSpPr/>
      </dsp:nvSpPr>
      <dsp:spPr>
        <a:xfrm>
          <a:off x="3487518" y="1040647"/>
          <a:ext cx="322508" cy="322999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74772-9960-4ED7-901E-28A16C2FD1DE}">
      <dsp:nvSpPr>
        <dsp:cNvPr id="0" name=""/>
        <dsp:cNvSpPr/>
      </dsp:nvSpPr>
      <dsp:spPr>
        <a:xfrm>
          <a:off x="1362653" y="2863515"/>
          <a:ext cx="583133" cy="583264"/>
        </a:xfrm>
        <a:prstGeom prst="ellipse">
          <a:avLst/>
        </a:prstGeom>
        <a:solidFill>
          <a:srgbClr val="197D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E5FDF-682A-40AC-A1F3-18A5DC7F30DD}">
      <dsp:nvSpPr>
        <dsp:cNvPr id="0" name=""/>
        <dsp:cNvSpPr/>
      </dsp:nvSpPr>
      <dsp:spPr>
        <a:xfrm>
          <a:off x="5340014" y="803237"/>
          <a:ext cx="1213558" cy="1140980"/>
        </a:xfrm>
        <a:prstGeom prst="ellipse">
          <a:avLst/>
        </a:prstGeom>
        <a:gradFill rotWithShape="0">
          <a:gsLst>
            <a:gs pos="0">
              <a:srgbClr val="B78A27"/>
            </a:gs>
            <a:gs pos="50000">
              <a:srgbClr val="D4A436"/>
            </a:gs>
            <a:gs pos="100000">
              <a:srgbClr val="B78A27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srgbClr val="6B5117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الشق القانوني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sp:txBody>
      <dsp:txXfrm>
        <a:off x="5517735" y="970330"/>
        <a:ext cx="858116" cy="806794"/>
      </dsp:txXfrm>
    </dsp:sp>
    <dsp:sp modelId="{100F599D-8C50-40DB-94A5-1464A8B6EE7D}">
      <dsp:nvSpPr>
        <dsp:cNvPr id="0" name=""/>
        <dsp:cNvSpPr/>
      </dsp:nvSpPr>
      <dsp:spPr>
        <a:xfrm>
          <a:off x="4830510" y="1597960"/>
          <a:ext cx="322508" cy="322999"/>
        </a:xfrm>
        <a:prstGeom prst="ellipse">
          <a:avLst/>
        </a:prstGeom>
        <a:solidFill>
          <a:srgbClr val="1E967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C6DE0-FB4A-4F88-9170-C50BA941AF08}">
      <dsp:nvSpPr>
        <dsp:cNvPr id="0" name=""/>
        <dsp:cNvSpPr/>
      </dsp:nvSpPr>
      <dsp:spPr>
        <a:xfrm>
          <a:off x="1140705" y="3557730"/>
          <a:ext cx="233848" cy="233824"/>
        </a:xfrm>
        <a:prstGeom prst="ellipse">
          <a:avLst/>
        </a:prstGeom>
        <a:solidFill>
          <a:srgbClr val="B78A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AE483-3482-4063-8ED9-F2ECE7858B3E}">
      <dsp:nvSpPr>
        <dsp:cNvPr id="0" name=""/>
        <dsp:cNvSpPr/>
      </dsp:nvSpPr>
      <dsp:spPr>
        <a:xfrm>
          <a:off x="3470857" y="3224880"/>
          <a:ext cx="233848" cy="233824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045E1-09A2-4D6B-A007-58335C151ECE}">
      <dsp:nvSpPr>
        <dsp:cNvPr id="0" name=""/>
        <dsp:cNvSpPr/>
      </dsp:nvSpPr>
      <dsp:spPr>
        <a:xfrm>
          <a:off x="5790507" y="2719110"/>
          <a:ext cx="1421714" cy="1385347"/>
        </a:xfrm>
        <a:prstGeom prst="ellipse">
          <a:avLst/>
        </a:prstGeom>
        <a:gradFill rotWithShape="0">
          <a:gsLst>
            <a:gs pos="0">
              <a:srgbClr val="1E967E"/>
            </a:gs>
            <a:gs pos="50000">
              <a:srgbClr val="23AF94"/>
            </a:gs>
            <a:gs pos="100000">
              <a:srgbClr val="1E967E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srgbClr val="125A4C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اتفاقيات وشراكات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sp:txBody>
      <dsp:txXfrm>
        <a:off x="5998712" y="2921989"/>
        <a:ext cx="1005304" cy="979589"/>
      </dsp:txXfrm>
    </dsp:sp>
    <dsp:sp modelId="{E6FC2645-B086-4333-ACFB-62939F80B62D}">
      <dsp:nvSpPr>
        <dsp:cNvPr id="0" name=""/>
        <dsp:cNvSpPr/>
      </dsp:nvSpPr>
      <dsp:spPr>
        <a:xfrm>
          <a:off x="5579062" y="2781080"/>
          <a:ext cx="233848" cy="233824"/>
        </a:xfrm>
        <a:prstGeom prst="ellipse">
          <a:avLst/>
        </a:prstGeom>
        <a:solidFill>
          <a:srgbClr val="B78A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3DBA9-873E-422D-82CE-4DE789CDE932}">
      <dsp:nvSpPr>
        <dsp:cNvPr id="0" name=""/>
        <dsp:cNvSpPr/>
      </dsp:nvSpPr>
      <dsp:spPr>
        <a:xfrm>
          <a:off x="2180303" y="3484257"/>
          <a:ext cx="1853807" cy="1873928"/>
        </a:xfrm>
        <a:prstGeom prst="ellipse">
          <a:avLst/>
        </a:prstGeom>
        <a:gradFill rotWithShape="0">
          <a:gsLst>
            <a:gs pos="0">
              <a:srgbClr val="1E967E"/>
            </a:gs>
            <a:gs pos="50000">
              <a:srgbClr val="23AF94"/>
            </a:gs>
            <a:gs pos="100000">
              <a:srgbClr val="1E967E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srgbClr val="125A4C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تفعيل </a:t>
          </a:r>
          <a:r>
            <a:rPr lang="ar-EG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«</a:t>
          </a:r>
          <a:r>
            <a:rPr lang="ar-S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خطة تشغيل مكتب التوظيف</a:t>
          </a:r>
          <a:r>
            <a:rPr lang="ar-EG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»</a:t>
          </a:r>
          <a:r>
            <a:rPr lang="ar-S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 مع "هدف / الشركات"</a:t>
          </a:r>
          <a:endParaRPr lang="en-US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sp:txBody>
      <dsp:txXfrm>
        <a:off x="2451787" y="3758687"/>
        <a:ext cx="1310839" cy="1325068"/>
      </dsp:txXfrm>
    </dsp:sp>
    <dsp:sp modelId="{0F919B8C-7143-41B2-8AEB-5C0931612289}">
      <dsp:nvSpPr>
        <dsp:cNvPr id="0" name=""/>
        <dsp:cNvSpPr/>
      </dsp:nvSpPr>
      <dsp:spPr>
        <a:xfrm>
          <a:off x="3662479" y="3663767"/>
          <a:ext cx="233848" cy="233824"/>
        </a:xfrm>
        <a:prstGeom prst="ellipse">
          <a:avLst/>
        </a:prstGeom>
        <a:solidFill>
          <a:srgbClr val="B78A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4EDCF-AB39-4686-90AC-F7D622F8F51A}">
      <dsp:nvSpPr>
        <dsp:cNvPr id="0" name=""/>
        <dsp:cNvSpPr/>
      </dsp:nvSpPr>
      <dsp:spPr>
        <a:xfrm>
          <a:off x="3677051" y="10497"/>
          <a:ext cx="1179356" cy="1179491"/>
        </a:xfrm>
        <a:prstGeom prst="ellipse">
          <a:avLst/>
        </a:prstGeom>
        <a:gradFill rotWithShape="0">
          <a:gsLst>
            <a:gs pos="0">
              <a:srgbClr val="1E967E"/>
            </a:gs>
            <a:gs pos="50000">
              <a:srgbClr val="23AF94"/>
            </a:gs>
            <a:gs pos="100000">
              <a:srgbClr val="1E967E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114300">
            <a:srgbClr val="125A4C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rPr>
            <a:t>تدريب وتأهيل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anna LT" pitchFamily="2" charset="-78"/>
            <a:cs typeface="Janna LT" pitchFamily="2" charset="-78"/>
          </a:endParaRPr>
        </a:p>
      </dsp:txBody>
      <dsp:txXfrm>
        <a:off x="3849764" y="183229"/>
        <a:ext cx="833930" cy="834027"/>
      </dsp:txXfrm>
    </dsp:sp>
    <dsp:sp modelId="{5D41FFFC-FCEC-40C4-B5A0-735FB9E6C883}">
      <dsp:nvSpPr>
        <dsp:cNvPr id="0" name=""/>
        <dsp:cNvSpPr/>
      </dsp:nvSpPr>
      <dsp:spPr>
        <a:xfrm>
          <a:off x="2196890" y="1104907"/>
          <a:ext cx="233848" cy="233824"/>
        </a:xfrm>
        <a:prstGeom prst="ellipse">
          <a:avLst/>
        </a:prstGeom>
        <a:solidFill>
          <a:srgbClr val="197D6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FC2B5-1817-4A34-9022-BB1C9FDCCE11}">
      <dsp:nvSpPr>
        <dsp:cNvPr id="0" name=""/>
        <dsp:cNvSpPr/>
      </dsp:nvSpPr>
      <dsp:spPr>
        <a:xfrm>
          <a:off x="4919765" y="116726"/>
          <a:ext cx="233848" cy="233824"/>
        </a:xfrm>
        <a:prstGeom prst="ellipse">
          <a:avLst/>
        </a:prstGeom>
        <a:solidFill>
          <a:srgbClr val="B78A2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B594742-C8FE-4293-908E-0433917F4E66}" type="datetimeFigureOut">
              <a:rPr lang="ar-EG" smtClean="0"/>
              <a:t>04/02/1436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AB63BB-63AC-4AD4-B96D-5F2C2DFB2E8B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79884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B63BB-63AC-4AD4-B96D-5F2C2DFB2E8B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85049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B63BB-63AC-4AD4-B96D-5F2C2DFB2E8B}" type="slidenum">
              <a:rPr lang="ar-EG" smtClean="0"/>
              <a:t>10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36974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B63BB-63AC-4AD4-B96D-5F2C2DFB2E8B}" type="slidenum">
              <a:rPr lang="ar-EG" smtClean="0"/>
              <a:t>11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50860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B63BB-63AC-4AD4-B96D-5F2C2DFB2E8B}" type="slidenum">
              <a:rPr lang="ar-EG" smtClean="0"/>
              <a:t>12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508607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B63BB-63AC-4AD4-B96D-5F2C2DFB2E8B}" type="slidenum">
              <a:rPr lang="ar-EG" smtClean="0"/>
              <a:t>15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23972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B63BB-63AC-4AD4-B96D-5F2C2DFB2E8B}" type="slidenum">
              <a:rPr lang="ar-EG" smtClean="0"/>
              <a:t>16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654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B63BB-63AC-4AD4-B96D-5F2C2DFB2E8B}" type="slidenum">
              <a:rPr lang="ar-EG" smtClean="0"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3697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B63BB-63AC-4AD4-B96D-5F2C2DFB2E8B}" type="slidenum">
              <a:rPr lang="ar-EG" smtClean="0"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36974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B63BB-63AC-4AD4-B96D-5F2C2DFB2E8B}" type="slidenum">
              <a:rPr lang="ar-EG" smtClean="0"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36974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B63BB-63AC-4AD4-B96D-5F2C2DFB2E8B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36974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B63BB-63AC-4AD4-B96D-5F2C2DFB2E8B}" type="slidenum">
              <a:rPr lang="ar-EG" smtClean="0"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36974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B63BB-63AC-4AD4-B96D-5F2C2DFB2E8B}" type="slidenum">
              <a:rPr lang="ar-EG" smtClean="0"/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36974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B63BB-63AC-4AD4-B96D-5F2C2DFB2E8B}" type="slidenum">
              <a:rPr lang="ar-EG" smtClean="0"/>
              <a:t>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36974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B63BB-63AC-4AD4-B96D-5F2C2DFB2E8B}" type="slidenum">
              <a:rPr lang="ar-EG" smtClean="0"/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3697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599E-D6EA-4422-B127-DA9F946F3420}" type="datetimeFigureOut">
              <a:rPr lang="ar-EG" smtClean="0"/>
              <a:t>04/02/1436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96710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599E-D6EA-4422-B127-DA9F946F3420}" type="datetimeFigureOut">
              <a:rPr lang="ar-EG" smtClean="0"/>
              <a:t>04/02/1436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433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599E-D6EA-4422-B127-DA9F946F3420}" type="datetimeFigureOut">
              <a:rPr lang="ar-EG" smtClean="0"/>
              <a:t>04/02/1436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5888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599E-D6EA-4422-B127-DA9F946F3420}" type="datetimeFigureOut">
              <a:rPr lang="ar-EG" smtClean="0"/>
              <a:t>04/02/1436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1353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599E-D6EA-4422-B127-DA9F946F3420}" type="datetimeFigureOut">
              <a:rPr lang="ar-EG" smtClean="0"/>
              <a:t>04/02/1436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2831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599E-D6EA-4422-B127-DA9F946F3420}" type="datetimeFigureOut">
              <a:rPr lang="ar-EG" smtClean="0"/>
              <a:t>04/02/1436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056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599E-D6EA-4422-B127-DA9F946F3420}" type="datetimeFigureOut">
              <a:rPr lang="ar-EG" smtClean="0"/>
              <a:t>04/02/1436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970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599E-D6EA-4422-B127-DA9F946F3420}" type="datetimeFigureOut">
              <a:rPr lang="ar-EG" smtClean="0"/>
              <a:t>04/02/1436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635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599E-D6EA-4422-B127-DA9F946F3420}" type="datetimeFigureOut">
              <a:rPr lang="ar-EG" smtClean="0"/>
              <a:t>04/02/1436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894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599E-D6EA-4422-B127-DA9F946F3420}" type="datetimeFigureOut">
              <a:rPr lang="ar-EG" smtClean="0"/>
              <a:t>04/02/1436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52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D599E-D6EA-4422-B127-DA9F946F3420}" type="datetimeFigureOut">
              <a:rPr lang="ar-EG" smtClean="0"/>
              <a:t>04/02/1436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2739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D599E-D6EA-4422-B127-DA9F946F3420}" type="datetimeFigureOut">
              <a:rPr lang="ar-EG" smtClean="0"/>
              <a:t>04/02/1436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15A41-4FDF-410A-82B6-9C15AE0A446A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8809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9.jpeg"/><Relationship Id="rId7" Type="http://schemas.openxmlformats.org/officeDocument/2006/relationships/image" Target="../media/image25.jp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23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22.png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33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5" y="370611"/>
            <a:ext cx="6930652" cy="5866701"/>
          </a:xfrm>
          <a:prstGeom prst="rect">
            <a:avLst/>
          </a:prstGeom>
        </p:spPr>
      </p:pic>
      <p:pic>
        <p:nvPicPr>
          <p:cNvPr id="31" name="Picture 3" descr="C:\Users\Mit\Desktop\E_dawam_logo_1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351" y="2636913"/>
            <a:ext cx="2616975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84" name="Group 7183"/>
          <p:cNvGrpSpPr/>
          <p:nvPr/>
        </p:nvGrpSpPr>
        <p:grpSpPr>
          <a:xfrm>
            <a:off x="2123728" y="1124742"/>
            <a:ext cx="1336126" cy="1368151"/>
            <a:chOff x="2267744" y="1176841"/>
            <a:chExt cx="1336126" cy="136815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176841"/>
              <a:ext cx="1336126" cy="136815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760" y="1271723"/>
              <a:ext cx="1159249" cy="1178385"/>
            </a:xfrm>
            <a:prstGeom prst="rect">
              <a:avLst/>
            </a:prstGeom>
          </p:spPr>
        </p:pic>
      </p:grpSp>
      <p:grpSp>
        <p:nvGrpSpPr>
          <p:cNvPr id="7180" name="Group 7179"/>
          <p:cNvGrpSpPr/>
          <p:nvPr/>
        </p:nvGrpSpPr>
        <p:grpSpPr>
          <a:xfrm>
            <a:off x="2007964" y="4247131"/>
            <a:ext cx="1637230" cy="1584176"/>
            <a:chOff x="1933779" y="4005064"/>
            <a:chExt cx="1637230" cy="158417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779" y="4005064"/>
              <a:ext cx="1637230" cy="158417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5736" y="4167122"/>
              <a:ext cx="1375273" cy="1260059"/>
            </a:xfrm>
            <a:prstGeom prst="rect">
              <a:avLst/>
            </a:prstGeom>
          </p:spPr>
        </p:pic>
      </p:grpSp>
      <p:grpSp>
        <p:nvGrpSpPr>
          <p:cNvPr id="7187" name="Group 7186"/>
          <p:cNvGrpSpPr/>
          <p:nvPr/>
        </p:nvGrpSpPr>
        <p:grpSpPr>
          <a:xfrm>
            <a:off x="5580112" y="4221088"/>
            <a:ext cx="1371957" cy="1499320"/>
            <a:chOff x="5652120" y="4229434"/>
            <a:chExt cx="1371957" cy="1499320"/>
          </a:xfrm>
        </p:grpSpPr>
        <p:pic>
          <p:nvPicPr>
            <p:cNvPr id="7168" name="Picture 7167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499" y="4229434"/>
              <a:ext cx="1355578" cy="1388069"/>
            </a:xfrm>
            <a:prstGeom prst="rect">
              <a:avLst/>
            </a:prstGeom>
          </p:spPr>
        </p:pic>
        <p:pic>
          <p:nvPicPr>
            <p:cNvPr id="7169" name="Picture 7168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52120" y="4320110"/>
              <a:ext cx="1347203" cy="1408644"/>
            </a:xfrm>
            <a:prstGeom prst="rect">
              <a:avLst/>
            </a:prstGeom>
          </p:spPr>
        </p:pic>
      </p:grpSp>
      <p:grpSp>
        <p:nvGrpSpPr>
          <p:cNvPr id="7178" name="Group 7177"/>
          <p:cNvGrpSpPr/>
          <p:nvPr/>
        </p:nvGrpSpPr>
        <p:grpSpPr>
          <a:xfrm>
            <a:off x="3883446" y="260648"/>
            <a:ext cx="1425568" cy="1121949"/>
            <a:chOff x="3883446" y="362835"/>
            <a:chExt cx="1425568" cy="1121949"/>
          </a:xfrm>
        </p:grpSpPr>
        <p:pic>
          <p:nvPicPr>
            <p:cNvPr id="7170" name="Picture 7169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83446" y="362835"/>
              <a:ext cx="1425568" cy="1121949"/>
            </a:xfrm>
            <a:prstGeom prst="rect">
              <a:avLst/>
            </a:prstGeom>
          </p:spPr>
        </p:pic>
        <p:pic>
          <p:nvPicPr>
            <p:cNvPr id="7177" name="Picture 7176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80638" y="370611"/>
              <a:ext cx="923410" cy="918334"/>
            </a:xfrm>
            <a:prstGeom prst="rect">
              <a:avLst/>
            </a:prstGeom>
          </p:spPr>
        </p:pic>
      </p:grpSp>
      <p:grpSp>
        <p:nvGrpSpPr>
          <p:cNvPr id="7185" name="Group 7184"/>
          <p:cNvGrpSpPr/>
          <p:nvPr/>
        </p:nvGrpSpPr>
        <p:grpSpPr>
          <a:xfrm>
            <a:off x="1115616" y="2822780"/>
            <a:ext cx="1828930" cy="1344342"/>
            <a:chOff x="1281271" y="2822780"/>
            <a:chExt cx="1828930" cy="1344342"/>
          </a:xfrm>
        </p:grpSpPr>
        <p:pic>
          <p:nvPicPr>
            <p:cNvPr id="7179" name="Picture 7178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1271" y="2822780"/>
              <a:ext cx="1828930" cy="1344342"/>
            </a:xfrm>
            <a:prstGeom prst="rect">
              <a:avLst/>
            </a:prstGeom>
          </p:spPr>
        </p:pic>
        <p:pic>
          <p:nvPicPr>
            <p:cNvPr id="7181" name="Picture 7180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2894649"/>
              <a:ext cx="977403" cy="996694"/>
            </a:xfrm>
            <a:prstGeom prst="rect">
              <a:avLst/>
            </a:prstGeom>
          </p:spPr>
        </p:pic>
      </p:grpSp>
      <p:grpSp>
        <p:nvGrpSpPr>
          <p:cNvPr id="7192" name="Group 7191"/>
          <p:cNvGrpSpPr/>
          <p:nvPr/>
        </p:nvGrpSpPr>
        <p:grpSpPr>
          <a:xfrm>
            <a:off x="5436096" y="1052736"/>
            <a:ext cx="1675265" cy="1427586"/>
            <a:chOff x="5605901" y="1176841"/>
            <a:chExt cx="1675265" cy="142758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5901" y="1216641"/>
              <a:ext cx="1675265" cy="1317820"/>
            </a:xfrm>
            <a:prstGeom prst="rect">
              <a:avLst/>
            </a:prstGeom>
          </p:spPr>
        </p:pic>
        <p:pic>
          <p:nvPicPr>
            <p:cNvPr id="7182" name="Picture 7181"/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74158" y="1176841"/>
              <a:ext cx="1338749" cy="1427586"/>
            </a:xfrm>
            <a:prstGeom prst="rect">
              <a:avLst/>
            </a:prstGeom>
          </p:spPr>
        </p:pic>
      </p:grpSp>
      <p:grpSp>
        <p:nvGrpSpPr>
          <p:cNvPr id="7186" name="Group 7185"/>
          <p:cNvGrpSpPr/>
          <p:nvPr/>
        </p:nvGrpSpPr>
        <p:grpSpPr>
          <a:xfrm>
            <a:off x="3883446" y="5270333"/>
            <a:ext cx="1425568" cy="1121949"/>
            <a:chOff x="3883446" y="5270333"/>
            <a:chExt cx="1425568" cy="1121949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83446" y="5270333"/>
              <a:ext cx="1425568" cy="1121949"/>
            </a:xfrm>
            <a:prstGeom prst="rect">
              <a:avLst/>
            </a:prstGeom>
          </p:spPr>
        </p:pic>
        <p:pic>
          <p:nvPicPr>
            <p:cNvPr id="7183" name="Picture 7182"/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80638" y="5386191"/>
              <a:ext cx="1017455" cy="1006091"/>
            </a:xfrm>
            <a:prstGeom prst="rect">
              <a:avLst/>
            </a:prstGeom>
          </p:spPr>
        </p:pic>
      </p:grpSp>
      <p:sp>
        <p:nvSpPr>
          <p:cNvPr id="7190" name="TextBox 7189"/>
          <p:cNvSpPr txBox="1"/>
          <p:nvPr/>
        </p:nvSpPr>
        <p:spPr>
          <a:xfrm>
            <a:off x="3645194" y="1928471"/>
            <a:ext cx="196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800" b="1" dirty="0" smtClean="0">
                <a:solidFill>
                  <a:srgbClr val="D4A4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مشــروع</a:t>
            </a:r>
            <a:endParaRPr lang="en-US" sz="2800" b="1" dirty="0">
              <a:solidFill>
                <a:srgbClr val="D4A4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97075" y="3059368"/>
            <a:ext cx="3919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400" b="1" dirty="0" smtClean="0">
                <a:solidFill>
                  <a:srgbClr val="D4A4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أين وصلنا؟</a:t>
            </a:r>
            <a:endParaRPr lang="en-US" sz="4400" b="1" dirty="0">
              <a:solidFill>
                <a:srgbClr val="D4A4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endParaRPr>
          </a:p>
        </p:txBody>
      </p:sp>
      <p:grpSp>
        <p:nvGrpSpPr>
          <p:cNvPr id="7191" name="Group 7190"/>
          <p:cNvGrpSpPr/>
          <p:nvPr/>
        </p:nvGrpSpPr>
        <p:grpSpPr>
          <a:xfrm>
            <a:off x="6346288" y="2883115"/>
            <a:ext cx="1425568" cy="1121949"/>
            <a:chOff x="6346288" y="2883115"/>
            <a:chExt cx="1425568" cy="112194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46288" y="2883115"/>
              <a:ext cx="1425568" cy="1121949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88224" y="3083234"/>
              <a:ext cx="965039" cy="849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767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/>
      <p:bldP spid="7190" grpId="1"/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867873" y="4561081"/>
            <a:ext cx="732663" cy="325771"/>
            <a:chOff x="2570286" y="4452131"/>
            <a:chExt cx="732663" cy="325771"/>
          </a:xfrm>
        </p:grpSpPr>
        <p:sp>
          <p:nvSpPr>
            <p:cNvPr id="4" name="Oval 3"/>
            <p:cNvSpPr/>
            <p:nvPr/>
          </p:nvSpPr>
          <p:spPr>
            <a:xfrm>
              <a:off x="3209975" y="4452131"/>
              <a:ext cx="92974" cy="92974"/>
            </a:xfrm>
            <a:prstGeom prst="ellipse">
              <a:avLst/>
            </a:prstGeom>
            <a:solidFill>
              <a:srgbClr val="1E967E"/>
            </a:solidFill>
            <a:ln>
              <a:noFill/>
            </a:ln>
            <a:effectLst>
              <a:innerShdw blurRad="114300">
                <a:srgbClr val="125A4C"/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3002869" y="4546568"/>
              <a:ext cx="92974" cy="92974"/>
            </a:xfrm>
            <a:prstGeom prst="ellipse">
              <a:avLst/>
            </a:prstGeom>
            <a:solidFill>
              <a:srgbClr val="1E967E"/>
            </a:solidFill>
            <a:ln>
              <a:noFill/>
            </a:ln>
            <a:effectLst>
              <a:innerShdw blurRad="114300">
                <a:srgbClr val="125A4C"/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Oval 5"/>
            <p:cNvSpPr/>
            <p:nvPr/>
          </p:nvSpPr>
          <p:spPr>
            <a:xfrm>
              <a:off x="2789640" y="4624313"/>
              <a:ext cx="92974" cy="92974"/>
            </a:xfrm>
            <a:prstGeom prst="ellipse">
              <a:avLst/>
            </a:prstGeom>
            <a:solidFill>
              <a:srgbClr val="1E967E"/>
            </a:solidFill>
            <a:ln>
              <a:noFill/>
            </a:ln>
            <a:effectLst>
              <a:innerShdw blurRad="114300">
                <a:srgbClr val="125A4C"/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2570286" y="4684928"/>
              <a:ext cx="92974" cy="92974"/>
            </a:xfrm>
            <a:prstGeom prst="ellipse">
              <a:avLst/>
            </a:prstGeom>
            <a:solidFill>
              <a:srgbClr val="1E967E"/>
            </a:solidFill>
            <a:ln>
              <a:noFill/>
            </a:ln>
            <a:effectLst>
              <a:innerShdw blurRad="114300">
                <a:srgbClr val="125A4C"/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</p:grpSp>
      <p:sp>
        <p:nvSpPr>
          <p:cNvPr id="16" name="Oval 15"/>
          <p:cNvSpPr/>
          <p:nvPr/>
        </p:nvSpPr>
        <p:spPr>
          <a:xfrm>
            <a:off x="4475724" y="3681966"/>
            <a:ext cx="92974" cy="92974"/>
          </a:xfrm>
          <a:prstGeom prst="ellipse">
            <a:avLst/>
          </a:prstGeom>
          <a:solidFill>
            <a:srgbClr val="1E967E"/>
          </a:solidFill>
          <a:ln>
            <a:noFill/>
          </a:ln>
          <a:effectLst>
            <a:innerShdw blurRad="114300">
              <a:srgbClr val="125A4C"/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7" name="Oval 16"/>
          <p:cNvSpPr/>
          <p:nvPr/>
        </p:nvSpPr>
        <p:spPr>
          <a:xfrm>
            <a:off x="5028006" y="2614814"/>
            <a:ext cx="92974" cy="92974"/>
          </a:xfrm>
          <a:prstGeom prst="ellipse">
            <a:avLst/>
          </a:prstGeom>
          <a:solidFill>
            <a:srgbClr val="1E967E"/>
          </a:solidFill>
          <a:ln>
            <a:noFill/>
          </a:ln>
          <a:effectLst>
            <a:innerShdw blurRad="114300">
              <a:srgbClr val="125A4C"/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grpSp>
        <p:nvGrpSpPr>
          <p:cNvPr id="36" name="Group 35"/>
          <p:cNvGrpSpPr/>
          <p:nvPr/>
        </p:nvGrpSpPr>
        <p:grpSpPr>
          <a:xfrm>
            <a:off x="1782796" y="4454055"/>
            <a:ext cx="2556250" cy="1063177"/>
            <a:chOff x="1485209" y="4345105"/>
            <a:chExt cx="2556250" cy="1063177"/>
          </a:xfrm>
        </p:grpSpPr>
        <p:sp>
          <p:nvSpPr>
            <p:cNvPr id="26" name="Freeform 25"/>
            <p:cNvSpPr/>
            <p:nvPr/>
          </p:nvSpPr>
          <p:spPr>
            <a:xfrm>
              <a:off x="2039996" y="4871533"/>
              <a:ext cx="2001463" cy="536749"/>
            </a:xfrm>
            <a:custGeom>
              <a:avLst/>
              <a:gdLst>
                <a:gd name="connsiteX0" fmla="*/ 0 w 2001463"/>
                <a:gd name="connsiteY0" fmla="*/ 89460 h 536749"/>
                <a:gd name="connsiteX1" fmla="*/ 89460 w 2001463"/>
                <a:gd name="connsiteY1" fmla="*/ 0 h 536749"/>
                <a:gd name="connsiteX2" fmla="*/ 1912003 w 2001463"/>
                <a:gd name="connsiteY2" fmla="*/ 0 h 536749"/>
                <a:gd name="connsiteX3" fmla="*/ 2001463 w 2001463"/>
                <a:gd name="connsiteY3" fmla="*/ 89460 h 536749"/>
                <a:gd name="connsiteX4" fmla="*/ 2001463 w 2001463"/>
                <a:gd name="connsiteY4" fmla="*/ 447289 h 536749"/>
                <a:gd name="connsiteX5" fmla="*/ 1912003 w 2001463"/>
                <a:gd name="connsiteY5" fmla="*/ 536749 h 536749"/>
                <a:gd name="connsiteX6" fmla="*/ 89460 w 2001463"/>
                <a:gd name="connsiteY6" fmla="*/ 536749 h 536749"/>
                <a:gd name="connsiteX7" fmla="*/ 0 w 2001463"/>
                <a:gd name="connsiteY7" fmla="*/ 447289 h 536749"/>
                <a:gd name="connsiteX8" fmla="*/ 0 w 2001463"/>
                <a:gd name="connsiteY8" fmla="*/ 89460 h 53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1463" h="536749">
                  <a:moveTo>
                    <a:pt x="0" y="89460"/>
                  </a:moveTo>
                  <a:cubicBezTo>
                    <a:pt x="0" y="40053"/>
                    <a:pt x="40053" y="0"/>
                    <a:pt x="89460" y="0"/>
                  </a:cubicBezTo>
                  <a:lnTo>
                    <a:pt x="1912003" y="0"/>
                  </a:lnTo>
                  <a:cubicBezTo>
                    <a:pt x="1961410" y="0"/>
                    <a:pt x="2001463" y="40053"/>
                    <a:pt x="2001463" y="89460"/>
                  </a:cubicBezTo>
                  <a:lnTo>
                    <a:pt x="2001463" y="447289"/>
                  </a:lnTo>
                  <a:cubicBezTo>
                    <a:pt x="2001463" y="496696"/>
                    <a:pt x="1961410" y="536749"/>
                    <a:pt x="1912003" y="536749"/>
                  </a:cubicBezTo>
                  <a:lnTo>
                    <a:pt x="89460" y="536749"/>
                  </a:lnTo>
                  <a:cubicBezTo>
                    <a:pt x="40053" y="536749"/>
                    <a:pt x="0" y="496696"/>
                    <a:pt x="0" y="447289"/>
                  </a:cubicBezTo>
                  <a:lnTo>
                    <a:pt x="0" y="89460"/>
                  </a:lnTo>
                  <a:close/>
                </a:path>
              </a:pathLst>
            </a:custGeom>
            <a:gradFill rotWithShape="0"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>
              <a:solidFill>
                <a:srgbClr val="125A4C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9845" tIns="87162" rIns="87162" bIns="8716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nna LT" pitchFamily="2" charset="-78"/>
                  <a:cs typeface="Janna LT" pitchFamily="2" charset="-78"/>
                </a:rPr>
                <a:t>248 اعجاب</a:t>
              </a:r>
              <a:endParaRPr 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485209" y="4345105"/>
              <a:ext cx="928077" cy="928111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7" name="Group 36"/>
          <p:cNvGrpSpPr/>
          <p:nvPr/>
        </p:nvGrpSpPr>
        <p:grpSpPr>
          <a:xfrm>
            <a:off x="3579381" y="3681968"/>
            <a:ext cx="2556249" cy="1063177"/>
            <a:chOff x="3281794" y="3573018"/>
            <a:chExt cx="2556249" cy="1063177"/>
          </a:xfrm>
        </p:grpSpPr>
        <p:sp>
          <p:nvSpPr>
            <p:cNvPr id="28" name="Freeform 27"/>
            <p:cNvSpPr/>
            <p:nvPr/>
          </p:nvSpPr>
          <p:spPr>
            <a:xfrm>
              <a:off x="3836580" y="4099446"/>
              <a:ext cx="2001463" cy="536749"/>
            </a:xfrm>
            <a:custGeom>
              <a:avLst/>
              <a:gdLst>
                <a:gd name="connsiteX0" fmla="*/ 0 w 2001463"/>
                <a:gd name="connsiteY0" fmla="*/ 89460 h 536749"/>
                <a:gd name="connsiteX1" fmla="*/ 89460 w 2001463"/>
                <a:gd name="connsiteY1" fmla="*/ 0 h 536749"/>
                <a:gd name="connsiteX2" fmla="*/ 1912003 w 2001463"/>
                <a:gd name="connsiteY2" fmla="*/ 0 h 536749"/>
                <a:gd name="connsiteX3" fmla="*/ 2001463 w 2001463"/>
                <a:gd name="connsiteY3" fmla="*/ 89460 h 536749"/>
                <a:gd name="connsiteX4" fmla="*/ 2001463 w 2001463"/>
                <a:gd name="connsiteY4" fmla="*/ 447289 h 536749"/>
                <a:gd name="connsiteX5" fmla="*/ 1912003 w 2001463"/>
                <a:gd name="connsiteY5" fmla="*/ 536749 h 536749"/>
                <a:gd name="connsiteX6" fmla="*/ 89460 w 2001463"/>
                <a:gd name="connsiteY6" fmla="*/ 536749 h 536749"/>
                <a:gd name="connsiteX7" fmla="*/ 0 w 2001463"/>
                <a:gd name="connsiteY7" fmla="*/ 447289 h 536749"/>
                <a:gd name="connsiteX8" fmla="*/ 0 w 2001463"/>
                <a:gd name="connsiteY8" fmla="*/ 89460 h 53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1463" h="536749">
                  <a:moveTo>
                    <a:pt x="0" y="89460"/>
                  </a:moveTo>
                  <a:cubicBezTo>
                    <a:pt x="0" y="40053"/>
                    <a:pt x="40053" y="0"/>
                    <a:pt x="89460" y="0"/>
                  </a:cubicBezTo>
                  <a:lnTo>
                    <a:pt x="1912003" y="0"/>
                  </a:lnTo>
                  <a:cubicBezTo>
                    <a:pt x="1961410" y="0"/>
                    <a:pt x="2001463" y="40053"/>
                    <a:pt x="2001463" y="89460"/>
                  </a:cubicBezTo>
                  <a:lnTo>
                    <a:pt x="2001463" y="447289"/>
                  </a:lnTo>
                  <a:cubicBezTo>
                    <a:pt x="2001463" y="496696"/>
                    <a:pt x="1961410" y="536749"/>
                    <a:pt x="1912003" y="536749"/>
                  </a:cubicBezTo>
                  <a:lnTo>
                    <a:pt x="89460" y="536749"/>
                  </a:lnTo>
                  <a:cubicBezTo>
                    <a:pt x="40053" y="536749"/>
                    <a:pt x="0" y="496696"/>
                    <a:pt x="0" y="447289"/>
                  </a:cubicBezTo>
                  <a:lnTo>
                    <a:pt x="0" y="89460"/>
                  </a:lnTo>
                  <a:close/>
                </a:path>
              </a:pathLst>
            </a:custGeom>
            <a:gradFill rotWithShape="0"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>
              <a:solidFill>
                <a:srgbClr val="125A4C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9845" tIns="87162" rIns="87162" bIns="8716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nna LT" pitchFamily="2" charset="-78"/>
                  <a:cs typeface="Janna LT" pitchFamily="2" charset="-78"/>
                </a:rPr>
                <a:t>389 متابع</a:t>
              </a:r>
              <a:endParaRPr 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281794" y="3573018"/>
              <a:ext cx="928077" cy="928111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8" name="Group 37"/>
          <p:cNvGrpSpPr/>
          <p:nvPr/>
        </p:nvGrpSpPr>
        <p:grpSpPr>
          <a:xfrm>
            <a:off x="4344335" y="2673859"/>
            <a:ext cx="2556249" cy="1063175"/>
            <a:chOff x="4046748" y="2564909"/>
            <a:chExt cx="2556249" cy="1063175"/>
          </a:xfrm>
        </p:grpSpPr>
        <p:sp>
          <p:nvSpPr>
            <p:cNvPr id="30" name="Freeform 29"/>
            <p:cNvSpPr/>
            <p:nvPr/>
          </p:nvSpPr>
          <p:spPr>
            <a:xfrm>
              <a:off x="4601534" y="3091335"/>
              <a:ext cx="2001463" cy="536749"/>
            </a:xfrm>
            <a:custGeom>
              <a:avLst/>
              <a:gdLst>
                <a:gd name="connsiteX0" fmla="*/ 0 w 2001463"/>
                <a:gd name="connsiteY0" fmla="*/ 89460 h 536749"/>
                <a:gd name="connsiteX1" fmla="*/ 89460 w 2001463"/>
                <a:gd name="connsiteY1" fmla="*/ 0 h 536749"/>
                <a:gd name="connsiteX2" fmla="*/ 1912003 w 2001463"/>
                <a:gd name="connsiteY2" fmla="*/ 0 h 536749"/>
                <a:gd name="connsiteX3" fmla="*/ 2001463 w 2001463"/>
                <a:gd name="connsiteY3" fmla="*/ 89460 h 536749"/>
                <a:gd name="connsiteX4" fmla="*/ 2001463 w 2001463"/>
                <a:gd name="connsiteY4" fmla="*/ 447289 h 536749"/>
                <a:gd name="connsiteX5" fmla="*/ 1912003 w 2001463"/>
                <a:gd name="connsiteY5" fmla="*/ 536749 h 536749"/>
                <a:gd name="connsiteX6" fmla="*/ 89460 w 2001463"/>
                <a:gd name="connsiteY6" fmla="*/ 536749 h 536749"/>
                <a:gd name="connsiteX7" fmla="*/ 0 w 2001463"/>
                <a:gd name="connsiteY7" fmla="*/ 447289 h 536749"/>
                <a:gd name="connsiteX8" fmla="*/ 0 w 2001463"/>
                <a:gd name="connsiteY8" fmla="*/ 89460 h 53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1463" h="536749">
                  <a:moveTo>
                    <a:pt x="0" y="89460"/>
                  </a:moveTo>
                  <a:cubicBezTo>
                    <a:pt x="0" y="40053"/>
                    <a:pt x="40053" y="0"/>
                    <a:pt x="89460" y="0"/>
                  </a:cubicBezTo>
                  <a:lnTo>
                    <a:pt x="1912003" y="0"/>
                  </a:lnTo>
                  <a:cubicBezTo>
                    <a:pt x="1961410" y="0"/>
                    <a:pt x="2001463" y="40053"/>
                    <a:pt x="2001463" y="89460"/>
                  </a:cubicBezTo>
                  <a:lnTo>
                    <a:pt x="2001463" y="447289"/>
                  </a:lnTo>
                  <a:cubicBezTo>
                    <a:pt x="2001463" y="496696"/>
                    <a:pt x="1961410" y="536749"/>
                    <a:pt x="1912003" y="536749"/>
                  </a:cubicBezTo>
                  <a:lnTo>
                    <a:pt x="89460" y="536749"/>
                  </a:lnTo>
                  <a:cubicBezTo>
                    <a:pt x="40053" y="536749"/>
                    <a:pt x="0" y="496696"/>
                    <a:pt x="0" y="447289"/>
                  </a:cubicBezTo>
                  <a:lnTo>
                    <a:pt x="0" y="89460"/>
                  </a:lnTo>
                  <a:close/>
                </a:path>
              </a:pathLst>
            </a:custGeom>
            <a:gradFill rotWithShape="0"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>
              <a:solidFill>
                <a:srgbClr val="125A4C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9845" tIns="87162" rIns="87162" bIns="8716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nna LT" pitchFamily="2" charset="-78"/>
                  <a:cs typeface="Janna LT" pitchFamily="2" charset="-78"/>
                </a:rPr>
                <a:t>13.535مشاهدة</a:t>
              </a:r>
              <a:endParaRPr 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046748" y="2564909"/>
              <a:ext cx="928077" cy="928111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9" name="Group 38"/>
          <p:cNvGrpSpPr/>
          <p:nvPr/>
        </p:nvGrpSpPr>
        <p:grpSpPr>
          <a:xfrm>
            <a:off x="4680046" y="1538671"/>
            <a:ext cx="2556250" cy="1063178"/>
            <a:chOff x="4382459" y="1429721"/>
            <a:chExt cx="2556250" cy="1063178"/>
          </a:xfrm>
        </p:grpSpPr>
        <p:sp>
          <p:nvSpPr>
            <p:cNvPr id="32" name="Freeform 31"/>
            <p:cNvSpPr/>
            <p:nvPr/>
          </p:nvSpPr>
          <p:spPr>
            <a:xfrm>
              <a:off x="4937246" y="1956150"/>
              <a:ext cx="2001463" cy="536749"/>
            </a:xfrm>
            <a:custGeom>
              <a:avLst/>
              <a:gdLst>
                <a:gd name="connsiteX0" fmla="*/ 0 w 2001463"/>
                <a:gd name="connsiteY0" fmla="*/ 89460 h 536749"/>
                <a:gd name="connsiteX1" fmla="*/ 89460 w 2001463"/>
                <a:gd name="connsiteY1" fmla="*/ 0 h 536749"/>
                <a:gd name="connsiteX2" fmla="*/ 1912003 w 2001463"/>
                <a:gd name="connsiteY2" fmla="*/ 0 h 536749"/>
                <a:gd name="connsiteX3" fmla="*/ 2001463 w 2001463"/>
                <a:gd name="connsiteY3" fmla="*/ 89460 h 536749"/>
                <a:gd name="connsiteX4" fmla="*/ 2001463 w 2001463"/>
                <a:gd name="connsiteY4" fmla="*/ 447289 h 536749"/>
                <a:gd name="connsiteX5" fmla="*/ 1912003 w 2001463"/>
                <a:gd name="connsiteY5" fmla="*/ 536749 h 536749"/>
                <a:gd name="connsiteX6" fmla="*/ 89460 w 2001463"/>
                <a:gd name="connsiteY6" fmla="*/ 536749 h 536749"/>
                <a:gd name="connsiteX7" fmla="*/ 0 w 2001463"/>
                <a:gd name="connsiteY7" fmla="*/ 447289 h 536749"/>
                <a:gd name="connsiteX8" fmla="*/ 0 w 2001463"/>
                <a:gd name="connsiteY8" fmla="*/ 89460 h 536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1463" h="536749">
                  <a:moveTo>
                    <a:pt x="0" y="89460"/>
                  </a:moveTo>
                  <a:cubicBezTo>
                    <a:pt x="0" y="40053"/>
                    <a:pt x="40053" y="0"/>
                    <a:pt x="89460" y="0"/>
                  </a:cubicBezTo>
                  <a:lnTo>
                    <a:pt x="1912003" y="0"/>
                  </a:lnTo>
                  <a:cubicBezTo>
                    <a:pt x="1961410" y="0"/>
                    <a:pt x="2001463" y="40053"/>
                    <a:pt x="2001463" y="89460"/>
                  </a:cubicBezTo>
                  <a:lnTo>
                    <a:pt x="2001463" y="447289"/>
                  </a:lnTo>
                  <a:cubicBezTo>
                    <a:pt x="2001463" y="496696"/>
                    <a:pt x="1961410" y="536749"/>
                    <a:pt x="1912003" y="536749"/>
                  </a:cubicBezTo>
                  <a:lnTo>
                    <a:pt x="89460" y="536749"/>
                  </a:lnTo>
                  <a:cubicBezTo>
                    <a:pt x="40053" y="536749"/>
                    <a:pt x="0" y="496696"/>
                    <a:pt x="0" y="447289"/>
                  </a:cubicBezTo>
                  <a:lnTo>
                    <a:pt x="0" y="89460"/>
                  </a:lnTo>
                  <a:close/>
                </a:path>
              </a:pathLst>
            </a:custGeom>
            <a:gradFill rotWithShape="0">
              <a:gsLst>
                <a:gs pos="0">
                  <a:srgbClr val="1E967E"/>
                </a:gs>
                <a:gs pos="50000">
                  <a:srgbClr val="23AF94"/>
                </a:gs>
                <a:gs pos="100000">
                  <a:srgbClr val="1E967E"/>
                </a:gs>
              </a:gsLst>
              <a:lin ang="5400000" scaled="0"/>
            </a:gradFill>
            <a:ln>
              <a:solidFill>
                <a:srgbClr val="125A4C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9845" tIns="87162" rIns="87162" bIns="87162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EG" sz="1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nna LT" pitchFamily="2" charset="-78"/>
                  <a:cs typeface="Janna LT" pitchFamily="2" charset="-78"/>
                </a:rPr>
                <a:t> 1.124مشاهدة</a:t>
              </a:r>
              <a:endParaRPr lang="en-US" sz="16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382459" y="1429721"/>
              <a:ext cx="928077" cy="928111"/>
            </a:xfrm>
            <a:prstGeom prst="ellipse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0" name="TextBox 39"/>
          <p:cNvSpPr txBox="1"/>
          <p:nvPr/>
        </p:nvSpPr>
        <p:spPr>
          <a:xfrm>
            <a:off x="5364088" y="321186"/>
            <a:ext cx="3646888" cy="515526"/>
          </a:xfrm>
          <a:prstGeom prst="rect">
            <a:avLst/>
          </a:prstGeom>
          <a:solidFill>
            <a:srgbClr val="1E967E"/>
          </a:solidFill>
        </p:spPr>
        <p:txBody>
          <a:bodyPr wrap="square" rtlCol="1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أرقام وإحصاءات</a:t>
            </a:r>
            <a:endParaRPr lang="ar-EG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7544" y="1165163"/>
            <a:ext cx="8172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EG" dirty="0">
                <a:latin typeface="Janna LT" pitchFamily="2" charset="-78"/>
                <a:cs typeface="Janna LT" pitchFamily="2" charset="-78"/>
              </a:rPr>
              <a:t>أ</a:t>
            </a:r>
            <a:r>
              <a:rPr lang="ar-EG" dirty="0" smtClean="0">
                <a:latin typeface="Janna LT" pitchFamily="2" charset="-78"/>
                <a:cs typeface="Janna LT" pitchFamily="2" charset="-78"/>
              </a:rPr>
              <a:t>رقام وإحصاءات البوابة وصفحات التواصل الإجتماعي من فترة التدشين وحتى 3/ 2/ 1436</a:t>
            </a:r>
            <a:endParaRPr lang="en-US" dirty="0">
              <a:latin typeface="Janna LT" pitchFamily="2" charset="-78"/>
              <a:cs typeface="Janna LT" pitchFamily="2" charset="-78"/>
            </a:endParaRPr>
          </a:p>
        </p:txBody>
      </p: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557647277"/>
              </p:ext>
            </p:extLst>
          </p:nvPr>
        </p:nvGraphicFramePr>
        <p:xfrm>
          <a:off x="1262556" y="1538671"/>
          <a:ext cx="6612283" cy="4337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2343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0E50809C-566E-43D7-80E4-9083734A5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>
                                            <p:graphicEl>
                                              <a:dgm id="{0E50809C-566E-43D7-80E4-9083734A5E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>
                                            <p:graphicEl>
                                              <a:dgm id="{0E50809C-566E-43D7-80E4-9083734A5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>
                                            <p:graphicEl>
                                              <a:dgm id="{0E50809C-566E-43D7-80E4-9083734A5E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6D9D2427-CD64-4A28-A370-D5AB47843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>
                                            <p:graphicEl>
                                              <a:dgm id="{6D9D2427-CD64-4A28-A370-D5AB478439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>
                                            <p:graphicEl>
                                              <a:dgm id="{6D9D2427-CD64-4A28-A370-D5AB47843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>
                                            <p:graphicEl>
                                              <a:dgm id="{6D9D2427-CD64-4A28-A370-D5AB47843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883965C1-376E-4B71-99D5-385138F07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5">
                                            <p:graphicEl>
                                              <a:dgm id="{883965C1-376E-4B71-99D5-385138F07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>
                                            <p:graphicEl>
                                              <a:dgm id="{883965C1-376E-4B71-99D5-385138F07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>
                                            <p:graphicEl>
                                              <a:dgm id="{883965C1-376E-4B71-99D5-385138F07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56DCFB0D-6AEC-46B9-85FE-498B9B16E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>
                                            <p:graphicEl>
                                              <a:dgm id="{56DCFB0D-6AEC-46B9-85FE-498B9B16E5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>
                                            <p:graphicEl>
                                              <a:dgm id="{56DCFB0D-6AEC-46B9-85FE-498B9B16E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>
                                            <p:graphicEl>
                                              <a:dgm id="{56DCFB0D-6AEC-46B9-85FE-498B9B16E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110CBD37-48B6-4FF6-97F5-17BB0113F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>
                                            <p:graphicEl>
                                              <a:dgm id="{110CBD37-48B6-4FF6-97F5-17BB0113F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>
                                            <p:graphicEl>
                                              <a:dgm id="{110CBD37-48B6-4FF6-97F5-17BB0113F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>
                                            <p:graphicEl>
                                              <a:dgm id="{110CBD37-48B6-4FF6-97F5-17BB0113F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3F446D5C-6D43-496A-9E5A-C0BE0E3CE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5">
                                            <p:graphicEl>
                                              <a:dgm id="{3F446D5C-6D43-496A-9E5A-C0BE0E3CE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5">
                                            <p:graphicEl>
                                              <a:dgm id="{3F446D5C-6D43-496A-9E5A-C0BE0E3CE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>
                                            <p:graphicEl>
                                              <a:dgm id="{3F446D5C-6D43-496A-9E5A-C0BE0E3CE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8C8A2D35-1136-46C7-919A-04B1D5DFB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5">
                                            <p:graphicEl>
                                              <a:dgm id="{8C8A2D35-1136-46C7-919A-04B1D5DFB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>
                                            <p:graphicEl>
                                              <a:dgm id="{8C8A2D35-1136-46C7-919A-04B1D5DFB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>
                                            <p:graphicEl>
                                              <a:dgm id="{8C8A2D35-1136-46C7-919A-04B1D5DFB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73E0B49F-DBEE-4347-B2C3-807EA4552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>
                                            <p:graphicEl>
                                              <a:dgm id="{73E0B49F-DBEE-4347-B2C3-807EA4552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>
                                            <p:graphicEl>
                                              <a:dgm id="{73E0B49F-DBEE-4347-B2C3-807EA4552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>
                                            <p:graphicEl>
                                              <a:dgm id="{73E0B49F-DBEE-4347-B2C3-807EA4552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dgm id="{B5A075E1-AA31-4340-9CB7-AF3DF97F3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5">
                                            <p:graphicEl>
                                              <a:dgm id="{B5A075E1-AA31-4340-9CB7-AF3DF97F3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">
                                            <p:graphicEl>
                                              <a:dgm id="{B5A075E1-AA31-4340-9CB7-AF3DF97F3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>
                                            <p:graphicEl>
                                              <a:dgm id="{B5A075E1-AA31-4340-9CB7-AF3DF97F3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Graphic spid="2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 rot="16200000">
            <a:off x="6876579" y="3265691"/>
            <a:ext cx="3168353" cy="326619"/>
          </a:xfrm>
          <a:prstGeom prst="rect">
            <a:avLst/>
          </a:prstGeom>
          <a:solidFill>
            <a:srgbClr val="1E967E"/>
          </a:solidFill>
        </p:spPr>
        <p:txBody>
          <a:bodyPr wrap="square" lIns="36000" tIns="36000" rIns="36000" bIns="36000" rtlCol="1">
            <a:spAutoFit/>
          </a:bodyPr>
          <a:lstStyle/>
          <a:p>
            <a:pPr algn="ctr">
              <a:lnSpc>
                <a:spcPct val="150000"/>
              </a:lnSpc>
            </a:pPr>
            <a:endParaRPr lang="ar-EG" sz="12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1560" y="1844824"/>
            <a:ext cx="74888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EG" b="1" dirty="0" smtClean="0">
                <a:latin typeface="Janna LT" pitchFamily="2" charset="-78"/>
                <a:cs typeface="Janna LT" pitchFamily="2" charset="-78"/>
              </a:rPr>
              <a:t>تم إستخراج تصاريح رسمية </a:t>
            </a:r>
            <a:r>
              <a:rPr lang="ar-EG" b="1" dirty="0">
                <a:latin typeface="Janna LT" pitchFamily="2" charset="-78"/>
                <a:cs typeface="Janna LT" pitchFamily="2" charset="-78"/>
              </a:rPr>
              <a:t>للمشروع تختص بمجال </a:t>
            </a:r>
            <a:r>
              <a:rPr lang="ar-EG" b="1" dirty="0" smtClean="0">
                <a:latin typeface="Janna LT" pitchFamily="2" charset="-78"/>
                <a:cs typeface="Janna LT" pitchFamily="2" charset="-78"/>
              </a:rPr>
              <a:t>التوظيف:</a:t>
            </a:r>
            <a:endParaRPr lang="en-US" b="1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667318" y="2492897"/>
            <a:ext cx="536106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>
                <a:latin typeface="Janna LT" pitchFamily="2" charset="-78"/>
                <a:cs typeface="Janna LT" pitchFamily="2" charset="-78"/>
              </a:rPr>
              <a:t>الحصول على رخصة وزارة العمل لمكتب حركية للتوظيف الأهلي رقم 388 لعام 1434هـ</a:t>
            </a:r>
            <a:r>
              <a:rPr lang="ar-SA" dirty="0" smtClean="0">
                <a:latin typeface="Janna LT" pitchFamily="2" charset="-78"/>
                <a:cs typeface="Janna LT" pitchFamily="2" charset="-78"/>
              </a:rPr>
              <a:t>..</a:t>
            </a:r>
            <a:endParaRPr lang="en-US" dirty="0"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49" y="3934204"/>
            <a:ext cx="1910227" cy="122298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667318" y="4077073"/>
            <a:ext cx="543307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 smtClean="0">
                <a:latin typeface="Janna LT" pitchFamily="2" charset="-78"/>
                <a:cs typeface="Janna LT" pitchFamily="2" charset="-78"/>
              </a:rPr>
              <a:t>توقيع </a:t>
            </a:r>
            <a:r>
              <a:rPr lang="ar-EG" dirty="0" smtClean="0">
                <a:latin typeface="Janna LT" pitchFamily="2" charset="-78"/>
                <a:cs typeface="Janna LT" pitchFamily="2" charset="-78"/>
              </a:rPr>
              <a:t>إ</a:t>
            </a:r>
            <a:r>
              <a:rPr lang="ar-SA" dirty="0" smtClean="0">
                <a:latin typeface="Janna LT" pitchFamily="2" charset="-78"/>
                <a:cs typeface="Janna LT" pitchFamily="2" charset="-78"/>
              </a:rPr>
              <a:t>تفاقية </a:t>
            </a:r>
            <a:r>
              <a:rPr lang="ar-SA" dirty="0">
                <a:latin typeface="Janna LT" pitchFamily="2" charset="-78"/>
                <a:cs typeface="Janna LT" pitchFamily="2" charset="-78"/>
              </a:rPr>
              <a:t>برنامج طاقات مع صندوق تنمية الموارد البشرية "هدف " بتاريخ 17-8-2014م.</a:t>
            </a:r>
            <a:endParaRPr lang="en-US" dirty="0"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65" y="2327589"/>
            <a:ext cx="1766211" cy="1213020"/>
          </a:xfrm>
          <a:prstGeom prst="rect">
            <a:avLst/>
          </a:prstGeom>
        </p:spPr>
      </p:pic>
      <p:sp>
        <p:nvSpPr>
          <p:cNvPr id="10" name="Round Diagonal Corner Rectangle 9"/>
          <p:cNvSpPr/>
          <p:nvPr/>
        </p:nvSpPr>
        <p:spPr>
          <a:xfrm>
            <a:off x="3707904" y="404664"/>
            <a:ext cx="5112569" cy="720080"/>
          </a:xfrm>
          <a:prstGeom prst="round2Diag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  <a:effectLst>
            <a:innerShdw blurRad="1143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ar-EG" sz="2400" b="1" dirty="0">
                <a:solidFill>
                  <a:srgbClr val="1E9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مسار </a:t>
            </a:r>
            <a:r>
              <a:rPr lang="ar-EG" sz="2400" b="1" dirty="0" smtClean="0">
                <a:solidFill>
                  <a:srgbClr val="1E9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الإعتمادات والإتفاقيات</a:t>
            </a:r>
            <a:endParaRPr lang="en-US" sz="2400" b="1" dirty="0">
              <a:solidFill>
                <a:srgbClr val="1E96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702" y="2844552"/>
            <a:ext cx="3572603" cy="238173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3" name="Content Placeholder 1"/>
          <p:cNvSpPr txBox="1">
            <a:spLocks/>
          </p:cNvSpPr>
          <p:nvPr/>
        </p:nvSpPr>
        <p:spPr>
          <a:xfrm>
            <a:off x="611560" y="1771791"/>
            <a:ext cx="7814883" cy="100913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ar-EG" sz="1800" dirty="0" smtClean="0">
                <a:latin typeface="Janna LT" pitchFamily="2" charset="-78"/>
                <a:cs typeface="Janna LT" pitchFamily="2" charset="-78"/>
              </a:rPr>
              <a:t>قمنا بخطوات فعلية للحصول على </a:t>
            </a:r>
            <a:r>
              <a:rPr lang="ar-SA" sz="1800" dirty="0" smtClean="0">
                <a:latin typeface="Janna LT" pitchFamily="2" charset="-78"/>
                <a:cs typeface="Janna LT" pitchFamily="2" charset="-78"/>
              </a:rPr>
              <a:t>وكيل حصري للتوظيف  مع مؤسسة </a:t>
            </a:r>
            <a:r>
              <a:rPr lang="ar-EG" sz="1800" dirty="0" smtClean="0">
                <a:latin typeface="Janna LT" pitchFamily="2" charset="-78"/>
                <a:cs typeface="Janna LT" pitchFamily="2" charset="-78"/>
              </a:rPr>
              <a:t>«</a:t>
            </a:r>
            <a:r>
              <a:rPr lang="ar-SA" sz="1800" dirty="0" smtClean="0">
                <a:latin typeface="Janna LT" pitchFamily="2" charset="-78"/>
                <a:cs typeface="Janna LT" pitchFamily="2" charset="-78"/>
              </a:rPr>
              <a:t>كافل</a:t>
            </a:r>
            <a:r>
              <a:rPr lang="ar-EG" sz="1800" dirty="0" smtClean="0">
                <a:latin typeface="Janna LT" pitchFamily="2" charset="-78"/>
                <a:cs typeface="Janna LT" pitchFamily="2" charset="-78"/>
              </a:rPr>
              <a:t>» وسيتم إستكمال باقي الخطوات ضمن الخطة المستقبلية للمشروع.</a:t>
            </a:r>
            <a:endParaRPr lang="en-US" sz="1800" dirty="0" smtClean="0">
              <a:latin typeface="Janna LT" pitchFamily="2" charset="-78"/>
              <a:cs typeface="Janna 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945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/>
      <p:bldP spid="44" grpId="1"/>
      <p:bldP spid="45" grpId="0" build="p"/>
      <p:bldP spid="45" grpId="1" build="allAtOnce"/>
      <p:bldP spid="48" grpId="0"/>
      <p:bldP spid="48" grpId="1"/>
      <p:bldP spid="10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xagon 12"/>
          <p:cNvSpPr/>
          <p:nvPr/>
        </p:nvSpPr>
        <p:spPr>
          <a:xfrm>
            <a:off x="899592" y="188640"/>
            <a:ext cx="7200800" cy="720080"/>
          </a:xfrm>
          <a:prstGeom prst="hexagon">
            <a:avLst/>
          </a:prstGeom>
          <a:solidFill>
            <a:srgbClr val="D4A436"/>
          </a:solidFill>
          <a:ln>
            <a:noFill/>
          </a:ln>
          <a:effectLst>
            <a:innerShdw blurRad="114300">
              <a:srgbClr val="6B511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ar-EG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الجدول الزمني للخطوات القادمة بالمشروع</a:t>
            </a:r>
            <a:endParaRPr lang="ar-EG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520" y="1052736"/>
            <a:ext cx="8640960" cy="5760640"/>
          </a:xfrm>
          <a:prstGeom prst="rect">
            <a:avLst/>
          </a:prstGeom>
          <a:gradFill>
            <a:gsLst>
              <a:gs pos="0">
                <a:srgbClr val="1E967E"/>
              </a:gs>
              <a:gs pos="80000">
                <a:srgbClr val="23AF94"/>
              </a:gs>
              <a:gs pos="100000">
                <a:srgbClr val="1E967E"/>
              </a:gs>
            </a:gsLst>
            <a:lin ang="162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b="1" dirty="0">
              <a:latin typeface="Janna LT" pitchFamily="2" charset="-78"/>
              <a:cs typeface="Janna LT" pitchFamily="2" charset="-78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171794"/>
              </p:ext>
            </p:extLst>
          </p:nvPr>
        </p:nvGraphicFramePr>
        <p:xfrm>
          <a:off x="395536" y="1268760"/>
          <a:ext cx="8352928" cy="5517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2590"/>
                <a:gridCol w="5230338"/>
              </a:tblGrid>
              <a:tr h="566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EG" sz="1800" b="1" dirty="0" smtClean="0">
                          <a:solidFill>
                            <a:srgbClr val="125A4C"/>
                          </a:solidFill>
                          <a:latin typeface="Janna LT" pitchFamily="2" charset="-78"/>
                          <a:cs typeface="Janna LT" pitchFamily="2" charset="-78"/>
                        </a:rPr>
                        <a:t>المخطط الزمني</a:t>
                      </a:r>
                      <a:endParaRPr lang="en-US" sz="1800" b="1" dirty="0">
                        <a:solidFill>
                          <a:srgbClr val="125A4C"/>
                        </a:solidFill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b="1" kern="1200" dirty="0" smtClean="0">
                          <a:solidFill>
                            <a:srgbClr val="125A4C"/>
                          </a:solidFill>
                          <a:latin typeface="Janna LT" pitchFamily="2" charset="-78"/>
                          <a:ea typeface="+mn-ea"/>
                          <a:cs typeface="Janna LT" pitchFamily="2" charset="-78"/>
                        </a:rPr>
                        <a:t>الخطوات</a:t>
                      </a:r>
                      <a:endParaRPr lang="en-US" sz="1800" b="1" kern="1200" dirty="0" smtClean="0">
                        <a:solidFill>
                          <a:srgbClr val="125A4C"/>
                        </a:solidFill>
                        <a:latin typeface="Janna LT" pitchFamily="2" charset="-78"/>
                        <a:ea typeface="+mn-ea"/>
                        <a:cs typeface="Janna LT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9018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EG" sz="1800" kern="1200" dirty="0" smtClean="0">
                          <a:solidFill>
                            <a:schemeClr val="bg1"/>
                          </a:solidFill>
                          <a:latin typeface="Janna LT" pitchFamily="2" charset="-78"/>
                          <a:ea typeface="+mn-ea"/>
                          <a:cs typeface="Janna LT" pitchFamily="2" charset="-78"/>
                        </a:rPr>
                        <a:t>تم إرسال إتفاقية مزود معتمد لإدارة العمل عن بعد موقعة لشركة تكامل وبانتظار الإعتماد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Janna LT" pitchFamily="2" charset="-78"/>
                        <a:ea typeface="+mn-ea"/>
                        <a:cs typeface="Janna LT" pitchFamily="2" charset="-78"/>
                      </a:endParaRPr>
                    </a:p>
                  </a:txBody>
                  <a:tcPr marL="68580" marR="6858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00000"/>
                        </a:lnSpc>
                      </a:pPr>
                      <a:r>
                        <a:rPr lang="ar-EG" sz="1800" kern="1200" dirty="0" smtClean="0">
                          <a:solidFill>
                            <a:schemeClr val="bg1"/>
                          </a:solidFill>
                          <a:latin typeface="Janna LT" pitchFamily="2" charset="-78"/>
                          <a:ea typeface="+mn-ea"/>
                          <a:cs typeface="Janna LT" pitchFamily="2" charset="-78"/>
                        </a:rPr>
                        <a:t>اتفاقية تكامل (الحصول على رخصة مزود خدمة العمل عن بعد)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Janna LT" pitchFamily="2" charset="-78"/>
                        <a:ea typeface="+mn-ea"/>
                        <a:cs typeface="Janna LT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0359">
                <a:tc>
                  <a:txBody>
                    <a:bodyPr/>
                    <a:lstStyle/>
                    <a:p>
                      <a:pPr rtl="1"/>
                      <a:r>
                        <a:rPr lang="ar-EG" sz="1800" kern="1200" baseline="0" dirty="0" smtClean="0">
                          <a:solidFill>
                            <a:schemeClr val="bg1"/>
                          </a:solidFill>
                          <a:latin typeface="Janna LT" pitchFamily="2" charset="-78"/>
                          <a:ea typeface="+mn-ea"/>
                          <a:cs typeface="Janna LT" pitchFamily="2" charset="-78"/>
                        </a:rPr>
                        <a:t>تم توقيع واحدة وجاري العمل على توقيع الإتفاقية الثانية </a:t>
                      </a:r>
                      <a:endParaRPr lang="en-US" sz="1800" kern="1200" baseline="0" dirty="0" smtClean="0">
                        <a:solidFill>
                          <a:schemeClr val="bg1"/>
                        </a:solidFill>
                        <a:latin typeface="Janna LT" pitchFamily="2" charset="-78"/>
                        <a:ea typeface="+mn-ea"/>
                        <a:cs typeface="Janna LT" pitchFamily="2" charset="-78"/>
                      </a:endParaRPr>
                    </a:p>
                    <a:p>
                      <a:r>
                        <a:rPr lang="ar-EG" sz="1800" kern="1200" baseline="0" dirty="0" smtClean="0">
                          <a:solidFill>
                            <a:schemeClr val="bg1"/>
                          </a:solidFill>
                          <a:latin typeface="Janna LT" pitchFamily="2" charset="-78"/>
                          <a:ea typeface="+mn-ea"/>
                          <a:cs typeface="Janna LT" pitchFamily="2" charset="-78"/>
                        </a:rPr>
                        <a:t>ومخطط تنفيذ إجتماعين شهرياً مع جهات جديدة</a:t>
                      </a:r>
                      <a:endParaRPr lang="en-US" sz="1800" kern="1200" baseline="0" dirty="0">
                        <a:solidFill>
                          <a:schemeClr val="bg1"/>
                        </a:solidFill>
                        <a:latin typeface="Janna LT" pitchFamily="2" charset="-78"/>
                        <a:ea typeface="+mn-ea"/>
                        <a:cs typeface="Janna LT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00000"/>
                        </a:lnSpc>
                      </a:pPr>
                      <a:r>
                        <a:rPr lang="ar-EG" sz="1800" kern="1200" baseline="0" dirty="0" smtClean="0">
                          <a:solidFill>
                            <a:schemeClr val="bg1"/>
                          </a:solidFill>
                          <a:latin typeface="Janna LT" pitchFamily="2" charset="-78"/>
                          <a:ea typeface="+mn-ea"/>
                          <a:cs typeface="Janna LT" pitchFamily="2" charset="-78"/>
                        </a:rPr>
                        <a:t>توقيع  10 شراكات وكيل توظيف مع جهات متعددة</a:t>
                      </a:r>
                      <a:endParaRPr lang="en-US" sz="1800" kern="1200" baseline="0" dirty="0">
                        <a:solidFill>
                          <a:schemeClr val="bg1"/>
                        </a:solidFill>
                        <a:latin typeface="Janna LT" pitchFamily="2" charset="-78"/>
                        <a:ea typeface="+mn-ea"/>
                        <a:cs typeface="Janna LT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18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EG" sz="1800" kern="1200" baseline="0" dirty="0" smtClean="0">
                          <a:solidFill>
                            <a:schemeClr val="bg1"/>
                          </a:solidFill>
                          <a:latin typeface="Janna LT" pitchFamily="2" charset="-78"/>
                          <a:ea typeface="+mn-ea"/>
                          <a:cs typeface="Janna LT" pitchFamily="2" charset="-78"/>
                        </a:rPr>
                        <a:t>خلال شهرين </a:t>
                      </a:r>
                      <a:endParaRPr lang="en-US" sz="1800" kern="1200" baseline="0" dirty="0">
                        <a:solidFill>
                          <a:schemeClr val="bg1"/>
                        </a:solidFill>
                        <a:latin typeface="Janna LT" pitchFamily="2" charset="-78"/>
                        <a:ea typeface="+mn-ea"/>
                        <a:cs typeface="Janna LT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00000"/>
                        </a:lnSpc>
                      </a:pPr>
                      <a:r>
                        <a:rPr lang="ar-EG" sz="1800" kern="1200" baseline="0" dirty="0" smtClean="0">
                          <a:solidFill>
                            <a:schemeClr val="bg1"/>
                          </a:solidFill>
                          <a:latin typeface="Janna LT" pitchFamily="2" charset="-78"/>
                          <a:ea typeface="+mn-ea"/>
                          <a:cs typeface="Janna LT" pitchFamily="2" charset="-78"/>
                        </a:rPr>
                        <a:t>تواصل مع الغرفة التجارية وهيئة الاستثمار لتوقيع اتفاقيات تعاون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04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EG" sz="1800" kern="1200" dirty="0" smtClean="0">
                          <a:solidFill>
                            <a:schemeClr val="bg1"/>
                          </a:solidFill>
                          <a:latin typeface="Janna LT" pitchFamily="2" charset="-78"/>
                          <a:ea typeface="+mn-ea"/>
                          <a:cs typeface="Janna LT" pitchFamily="2" charset="-78"/>
                        </a:rPr>
                        <a:t>خلال ثلاثة أشهر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Janna LT" pitchFamily="2" charset="-78"/>
                        <a:ea typeface="+mn-ea"/>
                        <a:cs typeface="Janna LT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00000"/>
                        </a:lnSpc>
                      </a:pPr>
                      <a:r>
                        <a:rPr lang="ar-EG" sz="1800" kern="1200" baseline="0" dirty="0" smtClean="0">
                          <a:solidFill>
                            <a:schemeClr val="bg1"/>
                          </a:solidFill>
                          <a:latin typeface="Janna LT" pitchFamily="2" charset="-78"/>
                          <a:ea typeface="+mn-ea"/>
                          <a:cs typeface="Janna LT" pitchFamily="2" charset="-78"/>
                        </a:rPr>
                        <a:t>الحصول على معلومات المعاقين من وزارة الشؤون الإجتماعية لزيادة قاعدة بيانات المشتركين بالبوابة </a:t>
                      </a:r>
                      <a:endParaRPr lang="en-US" sz="1800" kern="1200" baseline="0" dirty="0">
                        <a:solidFill>
                          <a:schemeClr val="bg1"/>
                        </a:solidFill>
                        <a:latin typeface="Janna LT" pitchFamily="2" charset="-78"/>
                        <a:ea typeface="+mn-ea"/>
                        <a:cs typeface="Janna LT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04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EG" sz="1800" kern="1200" dirty="0" smtClean="0">
                          <a:solidFill>
                            <a:schemeClr val="bg1"/>
                          </a:solidFill>
                          <a:latin typeface="Janna LT" pitchFamily="2" charset="-78"/>
                          <a:ea typeface="+mn-ea"/>
                          <a:cs typeface="Janna LT" pitchFamily="2" charset="-78"/>
                        </a:rPr>
                        <a:t>جاري التجهيز</a:t>
                      </a:r>
                      <a:endParaRPr lang="en-US" sz="1800" kern="1200" dirty="0">
                        <a:solidFill>
                          <a:schemeClr val="bg1"/>
                        </a:solidFill>
                        <a:latin typeface="Janna LT" pitchFamily="2" charset="-78"/>
                        <a:ea typeface="+mn-ea"/>
                        <a:cs typeface="Janna LT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Low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800" kern="1200" baseline="0" dirty="0" smtClean="0">
                          <a:solidFill>
                            <a:schemeClr val="bg1"/>
                          </a:solidFill>
                          <a:latin typeface="Janna LT" pitchFamily="2" charset="-78"/>
                          <a:ea typeface="+mn-ea"/>
                          <a:cs typeface="Janna LT" pitchFamily="2" charset="-78"/>
                        </a:rPr>
                        <a:t>تنفيذ إتفاقية مع د/ هايدى العسكري (مديرة برنامج توافق)</a:t>
                      </a:r>
                      <a:endParaRPr lang="en-US" sz="1800" kern="1200" baseline="0" dirty="0" smtClean="0">
                        <a:solidFill>
                          <a:schemeClr val="bg1"/>
                        </a:solidFill>
                        <a:latin typeface="Janna LT" pitchFamily="2" charset="-78"/>
                        <a:ea typeface="+mn-ea"/>
                        <a:cs typeface="Janna LT" pitchFamily="2" charset="-78"/>
                      </a:endParaRPr>
                    </a:p>
                    <a:p>
                      <a:pPr algn="justLow">
                        <a:lnSpc>
                          <a:spcPct val="100000"/>
                        </a:lnSpc>
                      </a:pPr>
                      <a:endParaRPr lang="en-US" sz="1800" kern="1200" baseline="0" dirty="0">
                        <a:solidFill>
                          <a:schemeClr val="bg1"/>
                        </a:solidFill>
                        <a:latin typeface="Janna LT" pitchFamily="2" charset="-78"/>
                        <a:ea typeface="+mn-ea"/>
                        <a:cs typeface="Janna LT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51520" y="1052736"/>
            <a:ext cx="8640960" cy="4464496"/>
          </a:xfrm>
          <a:prstGeom prst="rect">
            <a:avLst/>
          </a:prstGeom>
          <a:gradFill>
            <a:gsLst>
              <a:gs pos="0">
                <a:srgbClr val="1E967E"/>
              </a:gs>
              <a:gs pos="80000">
                <a:srgbClr val="23AF94"/>
              </a:gs>
              <a:gs pos="100000">
                <a:srgbClr val="1E967E"/>
              </a:gs>
            </a:gsLst>
            <a:lin ang="162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b="1" dirty="0">
              <a:latin typeface="Janna LT" pitchFamily="2" charset="-78"/>
              <a:cs typeface="Janna LT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029820"/>
              </p:ext>
            </p:extLst>
          </p:nvPr>
        </p:nvGraphicFramePr>
        <p:xfrm>
          <a:off x="395536" y="1268760"/>
          <a:ext cx="8352928" cy="4104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22590"/>
                <a:gridCol w="5230338"/>
              </a:tblGrid>
              <a:tr h="661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EG" sz="2000" b="1" dirty="0" smtClean="0">
                          <a:solidFill>
                            <a:srgbClr val="125A4C"/>
                          </a:solidFill>
                          <a:latin typeface="Janna LT" pitchFamily="2" charset="-78"/>
                          <a:cs typeface="Janna LT" pitchFamily="2" charset="-78"/>
                        </a:rPr>
                        <a:t>المخطط الزمني</a:t>
                      </a:r>
                      <a:endParaRPr lang="en-US" sz="2000" b="1" dirty="0">
                        <a:solidFill>
                          <a:srgbClr val="125A4C"/>
                        </a:solidFill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2000" b="1" kern="1200" dirty="0" smtClean="0">
                          <a:solidFill>
                            <a:srgbClr val="125A4C"/>
                          </a:solidFill>
                          <a:latin typeface="Janna LT" pitchFamily="2" charset="-78"/>
                          <a:ea typeface="+mn-ea"/>
                          <a:cs typeface="Janna LT" pitchFamily="2" charset="-78"/>
                        </a:rPr>
                        <a:t>الخطوات</a:t>
                      </a:r>
                      <a:endParaRPr lang="en-US" sz="2000" b="1" kern="1200" dirty="0" smtClean="0">
                        <a:solidFill>
                          <a:srgbClr val="125A4C"/>
                        </a:solidFill>
                        <a:latin typeface="Janna LT" pitchFamily="2" charset="-78"/>
                        <a:ea typeface="+mn-ea"/>
                        <a:cs typeface="Janna LT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591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EG" sz="1800" dirty="0" smtClean="0">
                          <a:solidFill>
                            <a:schemeClr val="bg1"/>
                          </a:solidFill>
                          <a:latin typeface="Janna LT" pitchFamily="2" charset="-78"/>
                          <a:cs typeface="Janna LT" pitchFamily="2" charset="-78"/>
                        </a:rPr>
                        <a:t>خلال الشهر الحالي </a:t>
                      </a:r>
                      <a:endParaRPr lang="en-US" sz="1800" dirty="0">
                        <a:solidFill>
                          <a:schemeClr val="bg1"/>
                        </a:solidFill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50000"/>
                        </a:lnSpc>
                      </a:pPr>
                      <a:r>
                        <a:rPr lang="ar-EG" sz="1800" kern="1200" baseline="0" dirty="0" smtClean="0">
                          <a:solidFill>
                            <a:schemeClr val="bg1"/>
                          </a:solidFill>
                          <a:latin typeface="Janna LT" pitchFamily="2" charset="-78"/>
                          <a:ea typeface="+mn-ea"/>
                          <a:cs typeface="Janna LT" pitchFamily="2" charset="-78"/>
                        </a:rPr>
                        <a:t>إرسال إستبيانات إلى مشتركي البوابة من ذوي الاحتياجات الخاصة للحصول على احصائيات عن التوظيف.</a:t>
                      </a:r>
                      <a:endParaRPr lang="en-US" sz="1800" kern="1200" baseline="0" dirty="0">
                        <a:solidFill>
                          <a:schemeClr val="bg1"/>
                        </a:solidFill>
                        <a:latin typeface="Janna LT" pitchFamily="2" charset="-78"/>
                        <a:ea typeface="+mn-ea"/>
                        <a:cs typeface="Janna LT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31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EG" sz="1800" dirty="0" smtClean="0">
                          <a:solidFill>
                            <a:schemeClr val="bg1"/>
                          </a:solidFill>
                          <a:latin typeface="Janna LT" pitchFamily="2" charset="-78"/>
                          <a:cs typeface="Janna LT" pitchFamily="2" charset="-78"/>
                        </a:rPr>
                        <a:t>تم</a:t>
                      </a:r>
                      <a:r>
                        <a:rPr lang="ar-EG" sz="1800" baseline="0" dirty="0" smtClean="0">
                          <a:solidFill>
                            <a:schemeClr val="bg1"/>
                          </a:solidFill>
                          <a:latin typeface="Janna LT" pitchFamily="2" charset="-78"/>
                          <a:cs typeface="Janna LT" pitchFamily="2" charset="-78"/>
                        </a:rPr>
                        <a:t> عن طريق البريد / التواصل الميداني خلال الشهر الحالي</a:t>
                      </a:r>
                      <a:endParaRPr lang="en-US" sz="1800" dirty="0">
                        <a:solidFill>
                          <a:schemeClr val="bg1"/>
                        </a:solidFill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50000"/>
                        </a:lnSpc>
                      </a:pPr>
                      <a:r>
                        <a:rPr lang="ar-EG" sz="1800" kern="1200" baseline="0" dirty="0" smtClean="0">
                          <a:solidFill>
                            <a:schemeClr val="bg1"/>
                          </a:solidFill>
                          <a:latin typeface="Janna LT" pitchFamily="2" charset="-78"/>
                          <a:ea typeface="+mn-ea"/>
                          <a:cs typeface="Janna LT" pitchFamily="2" charset="-78"/>
                        </a:rPr>
                        <a:t>التواصل مع الشركات التى أرسلنا لهم بيانات موظفين وتجميع عقود التوظيف التي تمت</a:t>
                      </a:r>
                      <a:endParaRPr lang="en-US" sz="1800" kern="1200" baseline="0" dirty="0">
                        <a:solidFill>
                          <a:schemeClr val="bg1"/>
                        </a:solidFill>
                        <a:latin typeface="Janna LT" pitchFamily="2" charset="-78"/>
                        <a:ea typeface="+mn-ea"/>
                        <a:cs typeface="Janna LT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08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ar-EG" sz="1800" dirty="0" smtClean="0">
                          <a:solidFill>
                            <a:schemeClr val="bg1"/>
                          </a:solidFill>
                          <a:latin typeface="Janna LT" pitchFamily="2" charset="-78"/>
                          <a:cs typeface="Janna LT" pitchFamily="2" charset="-78"/>
                        </a:rPr>
                        <a:t>جاري اعتماد مقترح الجمعيات</a:t>
                      </a:r>
                      <a:r>
                        <a:rPr lang="ar-EG" sz="1800" baseline="0" dirty="0" smtClean="0">
                          <a:solidFill>
                            <a:schemeClr val="bg1"/>
                          </a:solidFill>
                          <a:latin typeface="Janna LT" pitchFamily="2" charset="-78"/>
                          <a:cs typeface="Janna LT" pitchFamily="2" charset="-78"/>
                        </a:rPr>
                        <a:t> </a:t>
                      </a:r>
                      <a:r>
                        <a:rPr lang="ar-EG" sz="1800" dirty="0" smtClean="0">
                          <a:solidFill>
                            <a:schemeClr val="bg1"/>
                          </a:solidFill>
                          <a:latin typeface="Janna LT" pitchFamily="2" charset="-78"/>
                          <a:cs typeface="Janna LT" pitchFamily="2" charset="-78"/>
                        </a:rPr>
                        <a:t>وسيتم خلال  4 شهور من الأن</a:t>
                      </a:r>
                      <a:endParaRPr lang="en-US" sz="1800" dirty="0">
                        <a:solidFill>
                          <a:schemeClr val="bg1"/>
                        </a:solidFill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Low">
                        <a:lnSpc>
                          <a:spcPct val="150000"/>
                        </a:lnSpc>
                      </a:pPr>
                      <a:r>
                        <a:rPr lang="ar-EG" sz="1800" kern="1200" baseline="0" dirty="0" smtClean="0">
                          <a:solidFill>
                            <a:schemeClr val="bg1"/>
                          </a:solidFill>
                          <a:latin typeface="Janna LT" pitchFamily="2" charset="-78"/>
                          <a:ea typeface="+mn-ea"/>
                          <a:cs typeface="Janna LT" pitchFamily="2" charset="-78"/>
                        </a:rPr>
                        <a:t>إتفاقية مع جمعيات الصم والبكم لدعم المشروع </a:t>
                      </a:r>
                    </a:p>
                    <a:p>
                      <a:pPr algn="justLow">
                        <a:lnSpc>
                          <a:spcPct val="150000"/>
                        </a:lnSpc>
                      </a:pPr>
                      <a:r>
                        <a:rPr lang="ar-EG" sz="1800" kern="1200" baseline="0" dirty="0" smtClean="0">
                          <a:solidFill>
                            <a:schemeClr val="bg1"/>
                          </a:solidFill>
                          <a:latin typeface="Janna LT" pitchFamily="2" charset="-78"/>
                          <a:ea typeface="+mn-ea"/>
                          <a:cs typeface="Janna LT" pitchFamily="2" charset="-78"/>
                        </a:rPr>
                        <a:t> « توفير مترجمين بالبوابة »</a:t>
                      </a:r>
                      <a:endParaRPr lang="en-US" sz="1800" kern="1200" baseline="0" dirty="0">
                        <a:solidFill>
                          <a:schemeClr val="bg1"/>
                        </a:solidFill>
                        <a:latin typeface="Janna LT" pitchFamily="2" charset="-78"/>
                        <a:ea typeface="+mn-ea"/>
                        <a:cs typeface="Janna LT" pitchFamily="2" charset="-78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565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86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076056" y="3623524"/>
            <a:ext cx="3024336" cy="1749692"/>
          </a:xfrm>
          <a:prstGeom prst="rect">
            <a:avLst/>
          </a:prstGeom>
          <a:solidFill>
            <a:srgbClr val="008080"/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1600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اعتماد رخصة «مزود خدمة العمل عن بعد» من مؤسسة تكامل التابعة لوزارة العمل السعودية للمشروع وبرنامج إدارة المهام التابع له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187624" y="3623524"/>
            <a:ext cx="3024336" cy="1749692"/>
          </a:xfrm>
          <a:prstGeom prst="rect">
            <a:avLst/>
          </a:prstGeom>
          <a:solidFill>
            <a:srgbClr val="008080"/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1600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إدراج ملفات التوظيف الفترة السابقة ضمن «</a:t>
            </a:r>
            <a:r>
              <a:rPr lang="ar-EG" sz="1600" dirty="0" err="1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إتفاقية</a:t>
            </a:r>
            <a:r>
              <a:rPr lang="ar-EG" sz="1600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 برنامج طاقات» التي تم توقيعها</a:t>
            </a:r>
          </a:p>
        </p:txBody>
      </p:sp>
      <p:sp>
        <p:nvSpPr>
          <p:cNvPr id="2" name="Down Arrow 1"/>
          <p:cNvSpPr/>
          <p:nvPr/>
        </p:nvSpPr>
        <p:spPr>
          <a:xfrm>
            <a:off x="5940152" y="2735085"/>
            <a:ext cx="1222041" cy="837931"/>
          </a:xfrm>
          <a:prstGeom prst="downArrow">
            <a:avLst/>
          </a:prstGeom>
          <a:ln>
            <a:solidFill>
              <a:srgbClr val="C898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8080"/>
                </a:solidFill>
                <a:latin typeface="Janna LT" pitchFamily="2" charset="-78"/>
                <a:ea typeface="+mj-ea"/>
                <a:cs typeface="Janna LT" pitchFamily="2" charset="-78"/>
              </a:rPr>
              <a:t>من خلال</a:t>
            </a:r>
            <a:endParaRPr lang="en-US" sz="1400" b="1" dirty="0">
              <a:solidFill>
                <a:srgbClr val="008080"/>
              </a:solidFill>
              <a:latin typeface="Janna LT" pitchFamily="2" charset="-78"/>
              <a:ea typeface="+mj-ea"/>
              <a:cs typeface="Janna LT" pitchFamily="2" charset="-78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051720" y="2724335"/>
            <a:ext cx="1222041" cy="837931"/>
          </a:xfrm>
          <a:prstGeom prst="downArrow">
            <a:avLst/>
          </a:prstGeom>
          <a:ln>
            <a:solidFill>
              <a:srgbClr val="C898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8080"/>
                </a:solidFill>
                <a:latin typeface="Janna LT" pitchFamily="2" charset="-78"/>
                <a:ea typeface="+mj-ea"/>
                <a:cs typeface="Janna LT" pitchFamily="2" charset="-78"/>
              </a:rPr>
              <a:t>من خلال</a:t>
            </a:r>
            <a:endParaRPr lang="en-US" sz="1400" b="1" dirty="0">
              <a:solidFill>
                <a:srgbClr val="008080"/>
              </a:solidFill>
              <a:latin typeface="Janna LT" pitchFamily="2" charset="-78"/>
              <a:ea typeface="+mj-ea"/>
              <a:cs typeface="Janna LT" pitchFamily="2" charset="-7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08104" y="1196752"/>
            <a:ext cx="2195693" cy="1490668"/>
            <a:chOff x="5868144" y="1196752"/>
            <a:chExt cx="2195693" cy="1490668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5868144" y="1412776"/>
              <a:ext cx="2024609" cy="1274644"/>
            </a:xfrm>
            <a:prstGeom prst="rect">
              <a:avLst/>
            </a:prstGeom>
            <a:ln>
              <a:solidFill>
                <a:srgbClr val="D4A436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1" anchor="ctr">
              <a:normAutofit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ar-EG" sz="1600" b="1" dirty="0">
                  <a:solidFill>
                    <a:srgbClr val="C19229"/>
                  </a:solidFill>
                  <a:latin typeface="Janna LT" pitchFamily="2" charset="-78"/>
                  <a:cs typeface="Janna LT" pitchFamily="2" charset="-78"/>
                </a:rPr>
                <a:t>رعاية الجانب التقني </a:t>
              </a:r>
              <a:r>
                <a:rPr lang="ar-EG" sz="1600" b="1" dirty="0" smtClean="0">
                  <a:solidFill>
                    <a:srgbClr val="C19229"/>
                  </a:solidFill>
                  <a:latin typeface="Janna LT" pitchFamily="2" charset="-78"/>
                  <a:cs typeface="Janna LT" pitchFamily="2" charset="-78"/>
                </a:rPr>
                <a:t>بالمشروع</a:t>
              </a:r>
              <a:endParaRPr lang="ar-EG" sz="1600" b="1" dirty="0">
                <a:solidFill>
                  <a:srgbClr val="C19229"/>
                </a:solidFill>
                <a:latin typeface="Janna LT" pitchFamily="2" charset="-78"/>
                <a:cs typeface="Janna LT" pitchFamily="2" charset="-78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7532712" y="1196752"/>
              <a:ext cx="531125" cy="504056"/>
            </a:xfrm>
            <a:prstGeom prst="ellipse">
              <a:avLst/>
            </a:prstGeom>
            <a:solidFill>
              <a:srgbClr val="009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latin typeface="Janna LT" pitchFamily="2" charset="-78"/>
                  <a:cs typeface="Janna LT" pitchFamily="2" charset="-78"/>
                </a:rPr>
                <a:t>1</a:t>
              </a:r>
              <a:endParaRPr lang="en-US" b="1" dirty="0">
                <a:latin typeface="Janna LT" pitchFamily="2" charset="-78"/>
                <a:cs typeface="Janna LT" pitchFamily="2" charset="-78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03648" y="1196752"/>
            <a:ext cx="2619357" cy="1490668"/>
            <a:chOff x="1403648" y="1196752"/>
            <a:chExt cx="2619357" cy="1490668"/>
          </a:xfrm>
        </p:grpSpPr>
        <p:sp>
          <p:nvSpPr>
            <p:cNvPr id="16" name="Title 1"/>
            <p:cNvSpPr txBox="1">
              <a:spLocks/>
            </p:cNvSpPr>
            <p:nvPr/>
          </p:nvSpPr>
          <p:spPr>
            <a:xfrm>
              <a:off x="1403648" y="1412776"/>
              <a:ext cx="2376264" cy="1274644"/>
            </a:xfrm>
            <a:prstGeom prst="rect">
              <a:avLst/>
            </a:prstGeom>
            <a:ln>
              <a:solidFill>
                <a:srgbClr val="D4A436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1" anchor="ctr">
              <a:normAutofit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ar-EG" sz="1600" b="1" dirty="0">
                  <a:solidFill>
                    <a:srgbClr val="C19229"/>
                  </a:solidFill>
                  <a:latin typeface="Janna LT" pitchFamily="2" charset="-78"/>
                  <a:cs typeface="Janna LT" pitchFamily="2" charset="-78"/>
                </a:rPr>
                <a:t>دعم الخطوات الفعلية التي تمت بمجال التوظيف </a:t>
              </a:r>
              <a:r>
                <a:rPr lang="ar-EG" sz="1600" b="1" dirty="0" smtClean="0">
                  <a:solidFill>
                    <a:srgbClr val="C19229"/>
                  </a:solidFill>
                  <a:latin typeface="Janna LT" pitchFamily="2" charset="-78"/>
                  <a:cs typeface="Janna LT" pitchFamily="2" charset="-78"/>
                </a:rPr>
                <a:t>بالجمعية</a:t>
              </a:r>
              <a:endParaRPr lang="ar-EG" sz="1600" b="1" dirty="0">
                <a:solidFill>
                  <a:srgbClr val="C19229"/>
                </a:solidFill>
                <a:latin typeface="Janna LT" pitchFamily="2" charset="-78"/>
                <a:cs typeface="Janna LT" pitchFamily="2" charset="-78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491880" y="1196752"/>
              <a:ext cx="531125" cy="504056"/>
            </a:xfrm>
            <a:prstGeom prst="ellipse">
              <a:avLst/>
            </a:prstGeom>
            <a:solidFill>
              <a:srgbClr val="009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latin typeface="Janna LT" pitchFamily="2" charset="-78"/>
                  <a:cs typeface="Janna LT" pitchFamily="2" charset="-78"/>
                </a:rPr>
                <a:t>2</a:t>
              </a:r>
              <a:endParaRPr lang="en-US" b="1" dirty="0">
                <a:latin typeface="Janna LT" pitchFamily="2" charset="-78"/>
                <a:cs typeface="Janna LT" pitchFamily="2" charset="-78"/>
              </a:endParaRPr>
            </a:p>
          </p:txBody>
        </p:sp>
      </p:grpSp>
      <p:sp>
        <p:nvSpPr>
          <p:cNvPr id="25" name="Down Arrow 24"/>
          <p:cNvSpPr/>
          <p:nvPr/>
        </p:nvSpPr>
        <p:spPr>
          <a:xfrm>
            <a:off x="4098525" y="2204864"/>
            <a:ext cx="1222041" cy="837931"/>
          </a:xfrm>
          <a:prstGeom prst="downArrow">
            <a:avLst/>
          </a:prstGeom>
          <a:ln>
            <a:solidFill>
              <a:srgbClr val="C898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1400" b="1" dirty="0">
                <a:solidFill>
                  <a:srgbClr val="008080"/>
                </a:solidFill>
                <a:latin typeface="Janna LT" pitchFamily="2" charset="-78"/>
                <a:ea typeface="+mj-ea"/>
                <a:cs typeface="Janna LT" pitchFamily="2" charset="-78"/>
              </a:rPr>
              <a:t>من خلال</a:t>
            </a:r>
            <a:endParaRPr lang="en-US" sz="1400" b="1" dirty="0">
              <a:solidFill>
                <a:srgbClr val="008080"/>
              </a:solidFill>
              <a:latin typeface="Janna LT" pitchFamily="2" charset="-78"/>
              <a:ea typeface="+mj-ea"/>
              <a:cs typeface="Janna LT" pitchFamily="2" charset="-78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225614" y="3212976"/>
            <a:ext cx="1586746" cy="1440160"/>
          </a:xfrm>
          <a:prstGeom prst="rect">
            <a:avLst/>
          </a:prstGeom>
          <a:solidFill>
            <a:srgbClr val="008080"/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1600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دعم رواتب </a:t>
            </a:r>
            <a:r>
              <a:rPr lang="ar-EG" sz="1600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العاملين</a:t>
            </a:r>
            <a:endParaRPr lang="ar-EG" sz="1600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27" name="Right Bracket 26"/>
          <p:cNvSpPr/>
          <p:nvPr/>
        </p:nvSpPr>
        <p:spPr>
          <a:xfrm rot="16200000">
            <a:off x="4522913" y="-122313"/>
            <a:ext cx="242189" cy="6624736"/>
          </a:xfrm>
          <a:prstGeom prst="rightBracket">
            <a:avLst/>
          </a:prstGeom>
          <a:ln>
            <a:solidFill>
              <a:srgbClr val="C898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572000" y="3212976"/>
            <a:ext cx="1539236" cy="1440160"/>
          </a:xfrm>
          <a:prstGeom prst="rect">
            <a:avLst/>
          </a:prstGeom>
          <a:solidFill>
            <a:srgbClr val="008080"/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1600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دعم الخطوات التطويرية بالمشروع 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2915816" y="3212976"/>
            <a:ext cx="1557107" cy="1440160"/>
          </a:xfrm>
          <a:prstGeom prst="rect">
            <a:avLst/>
          </a:prstGeom>
          <a:solidFill>
            <a:srgbClr val="008080"/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1600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دعم نظم التدريب </a:t>
            </a:r>
            <a:r>
              <a:rPr lang="ar-EG" sz="1600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لراغبي </a:t>
            </a:r>
            <a:r>
              <a:rPr lang="ar-EG" sz="1600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التوظيف 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1403649" y="3212976"/>
            <a:ext cx="1440159" cy="1440160"/>
          </a:xfrm>
          <a:prstGeom prst="rect">
            <a:avLst/>
          </a:prstGeom>
          <a:solidFill>
            <a:srgbClr val="008080"/>
          </a:solidFill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EG" sz="1600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الدعم الإعلامي للمشروع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691680" y="4689140"/>
            <a:ext cx="5688632" cy="900100"/>
            <a:chOff x="627134" y="878411"/>
            <a:chExt cx="3824535" cy="1433335"/>
          </a:xfrm>
        </p:grpSpPr>
        <p:sp>
          <p:nvSpPr>
            <p:cNvPr id="32" name="Title 1"/>
            <p:cNvSpPr txBox="1">
              <a:spLocks/>
            </p:cNvSpPr>
            <p:nvPr/>
          </p:nvSpPr>
          <p:spPr>
            <a:xfrm>
              <a:off x="627134" y="1203409"/>
              <a:ext cx="3672408" cy="1108337"/>
            </a:xfrm>
            <a:prstGeom prst="rect">
              <a:avLst/>
            </a:prstGeom>
            <a:ln>
              <a:solidFill>
                <a:srgbClr val="D4A436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1" anchor="ctr">
              <a:normAutofit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ar-EG" sz="1600" b="1" dirty="0">
                  <a:solidFill>
                    <a:srgbClr val="C19229"/>
                  </a:solidFill>
                  <a:latin typeface="Janna LT" pitchFamily="2" charset="-78"/>
                  <a:cs typeface="Janna LT" pitchFamily="2" charset="-78"/>
                </a:rPr>
                <a:t>فتح كاونترات </a:t>
              </a:r>
              <a:r>
                <a:rPr lang="ar-EG" sz="1600" b="1" dirty="0" smtClean="0">
                  <a:solidFill>
                    <a:srgbClr val="C19229"/>
                  </a:solidFill>
                  <a:latin typeface="Janna LT" pitchFamily="2" charset="-78"/>
                  <a:cs typeface="Janna LT" pitchFamily="2" charset="-78"/>
                </a:rPr>
                <a:t>للجمعية </a:t>
              </a:r>
              <a:r>
                <a:rPr lang="ar-EG" sz="1600" b="1" dirty="0">
                  <a:solidFill>
                    <a:srgbClr val="C19229"/>
                  </a:solidFill>
                  <a:latin typeface="Janna LT" pitchFamily="2" charset="-78"/>
                  <a:cs typeface="Janna LT" pitchFamily="2" charset="-78"/>
                </a:rPr>
                <a:t>بمكاتب العمل بالوزارة.</a:t>
              </a:r>
              <a:endParaRPr lang="en-US" sz="1600" b="1" dirty="0">
                <a:solidFill>
                  <a:srgbClr val="C19229"/>
                </a:solidFill>
                <a:latin typeface="Janna LT" pitchFamily="2" charset="-78"/>
                <a:cs typeface="Janna LT" pitchFamily="2" charset="-78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071417" y="878411"/>
              <a:ext cx="380252" cy="745334"/>
            </a:xfrm>
            <a:prstGeom prst="ellipse">
              <a:avLst/>
            </a:prstGeom>
            <a:solidFill>
              <a:srgbClr val="009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>
                  <a:latin typeface="Janna LT" pitchFamily="2" charset="-78"/>
                  <a:cs typeface="Janna LT" pitchFamily="2" charset="-78"/>
                </a:rPr>
                <a:t>4</a:t>
              </a:r>
              <a:endParaRPr lang="en-US" b="1" dirty="0">
                <a:latin typeface="Janna LT" pitchFamily="2" charset="-78"/>
                <a:cs typeface="Janna LT" pitchFamily="2" charset="-78"/>
              </a:endParaRPr>
            </a:p>
          </p:txBody>
        </p:sp>
      </p:grpSp>
      <p:sp>
        <p:nvSpPr>
          <p:cNvPr id="35" name="Hexagon 34"/>
          <p:cNvSpPr/>
          <p:nvPr/>
        </p:nvSpPr>
        <p:spPr>
          <a:xfrm>
            <a:off x="1187624" y="188640"/>
            <a:ext cx="6912768" cy="720080"/>
          </a:xfrm>
          <a:prstGeom prst="hexagon">
            <a:avLst/>
          </a:prstGeom>
          <a:solidFill>
            <a:srgbClr val="D4A436"/>
          </a:solidFill>
          <a:ln>
            <a:noFill/>
          </a:ln>
          <a:effectLst>
            <a:innerShdw blurRad="114300">
              <a:srgbClr val="6B511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ar-EG" sz="2600" b="1" dirty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متطلبات مساندة وزارة العمل </a:t>
            </a:r>
            <a:r>
              <a:rPr lang="ar-EG" sz="26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للمشروع</a:t>
            </a:r>
            <a:endParaRPr lang="ar-EG" sz="26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691680" y="1268760"/>
            <a:ext cx="5832648" cy="936104"/>
            <a:chOff x="627134" y="1088740"/>
            <a:chExt cx="3921358" cy="1490668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627134" y="1304764"/>
              <a:ext cx="3672408" cy="1274644"/>
            </a:xfrm>
            <a:prstGeom prst="rect">
              <a:avLst/>
            </a:prstGeom>
            <a:ln>
              <a:solidFill>
                <a:srgbClr val="D4A436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1" anchor="ctr">
              <a:normAutofit lnSpcReduction="10000"/>
            </a:bodyPr>
            <a:lstStyle>
              <a:lvl1pPr algn="ctr" defTabSz="914400" rtl="1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ar-EG" sz="1600" b="1" dirty="0">
                  <a:solidFill>
                    <a:srgbClr val="C19229"/>
                  </a:solidFill>
                  <a:latin typeface="Janna LT" pitchFamily="2" charset="-78"/>
                  <a:cs typeface="Janna LT" pitchFamily="2" charset="-78"/>
                </a:rPr>
                <a:t>تقديم </a:t>
              </a:r>
              <a:r>
                <a:rPr lang="ar-EG" sz="1600" b="1" dirty="0" smtClean="0">
                  <a:solidFill>
                    <a:srgbClr val="C19229"/>
                  </a:solidFill>
                  <a:latin typeface="Janna LT" pitchFamily="2" charset="-78"/>
                  <a:cs typeface="Janna LT" pitchFamily="2" charset="-78"/>
                </a:rPr>
                <a:t>الدعم </a:t>
              </a:r>
              <a:r>
                <a:rPr lang="ar-EG" sz="1600" b="1" dirty="0">
                  <a:solidFill>
                    <a:srgbClr val="C19229"/>
                  </a:solidFill>
                  <a:latin typeface="Janna LT" pitchFamily="2" charset="-78"/>
                  <a:cs typeface="Janna LT" pitchFamily="2" charset="-78"/>
                </a:rPr>
                <a:t>المالي للمشروع للمساندة </a:t>
              </a:r>
              <a:r>
                <a:rPr lang="ar-EG" sz="1600" b="1" dirty="0" smtClean="0">
                  <a:solidFill>
                    <a:srgbClr val="C19229"/>
                  </a:solidFill>
                  <a:latin typeface="Janna LT" pitchFamily="2" charset="-78"/>
                  <a:cs typeface="Janna LT" pitchFamily="2" charset="-78"/>
                </a:rPr>
                <a:t>في </a:t>
              </a:r>
              <a:r>
                <a:rPr lang="ar-EG" sz="1600" b="1" dirty="0">
                  <a:solidFill>
                    <a:srgbClr val="C19229"/>
                  </a:solidFill>
                  <a:latin typeface="Janna LT" pitchFamily="2" charset="-78"/>
                  <a:cs typeface="Janna LT" pitchFamily="2" charset="-78"/>
                </a:rPr>
                <a:t>تطويره </a:t>
              </a:r>
              <a:r>
                <a:rPr lang="ar-EG" sz="1600" b="1" dirty="0" smtClean="0">
                  <a:solidFill>
                    <a:srgbClr val="C19229"/>
                  </a:solidFill>
                  <a:latin typeface="Janna LT" pitchFamily="2" charset="-78"/>
                  <a:cs typeface="Janna LT" pitchFamily="2" charset="-78"/>
                </a:rPr>
                <a:t>وإستحداث </a:t>
              </a:r>
              <a:r>
                <a:rPr lang="ar-EG" sz="1600" b="1" dirty="0">
                  <a:solidFill>
                    <a:srgbClr val="C19229"/>
                  </a:solidFill>
                  <a:latin typeface="Janna LT" pitchFamily="2" charset="-78"/>
                  <a:cs typeface="Janna LT" pitchFamily="2" charset="-78"/>
                </a:rPr>
                <a:t>نظم جديدة </a:t>
              </a:r>
              <a:r>
                <a:rPr lang="ar-EG" sz="1600" b="1" dirty="0" smtClean="0">
                  <a:solidFill>
                    <a:srgbClr val="C19229"/>
                  </a:solidFill>
                  <a:latin typeface="Janna LT" pitchFamily="2" charset="-78"/>
                  <a:cs typeface="Janna LT" pitchFamily="2" charset="-78"/>
                </a:rPr>
                <a:t>له</a:t>
              </a:r>
              <a:endParaRPr lang="ar-EG" sz="1600" b="1" dirty="0">
                <a:solidFill>
                  <a:srgbClr val="C19229"/>
                </a:solidFill>
                <a:latin typeface="Janna LT" pitchFamily="2" charset="-78"/>
                <a:cs typeface="Janna LT" pitchFamily="2" charset="-78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223464" y="1088740"/>
              <a:ext cx="325028" cy="669401"/>
            </a:xfrm>
            <a:prstGeom prst="ellipse">
              <a:avLst/>
            </a:prstGeom>
            <a:solidFill>
              <a:srgbClr val="009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EG" b="1" dirty="0" smtClean="0">
                  <a:latin typeface="Janna LT" pitchFamily="2" charset="-78"/>
                  <a:cs typeface="Janna LT" pitchFamily="2" charset="-78"/>
                </a:rPr>
                <a:t>3</a:t>
              </a:r>
              <a:endParaRPr lang="en-US" b="1" dirty="0">
                <a:latin typeface="Janna LT" pitchFamily="2" charset="-78"/>
                <a:cs typeface="Janna LT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42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2" grpId="0" animBg="1"/>
      <p:bldP spid="2" grpId="1" animBg="1"/>
      <p:bldP spid="18" grpId="0" animBg="1"/>
      <p:bldP spid="18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13560926"/>
              </p:ext>
            </p:extLst>
          </p:nvPr>
        </p:nvGraphicFramePr>
        <p:xfrm>
          <a:off x="393962" y="1196752"/>
          <a:ext cx="835292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 descr="C:\Users\Mit\Desktop\E_dawam_logo_1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5"/>
          <a:stretch/>
        </p:blipFill>
        <p:spPr bwMode="auto">
          <a:xfrm>
            <a:off x="2723396" y="2672925"/>
            <a:ext cx="249667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7469786" y="2677014"/>
            <a:ext cx="1674213" cy="968010"/>
            <a:chOff x="7317785" y="1862486"/>
            <a:chExt cx="1826215" cy="104343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17785" y="1862486"/>
              <a:ext cx="1826215" cy="104343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1870657"/>
              <a:ext cx="1303451" cy="102709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7460305" y="2669432"/>
            <a:ext cx="1674213" cy="968010"/>
            <a:chOff x="7308304" y="3105646"/>
            <a:chExt cx="1826215" cy="104343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08304" y="3105646"/>
              <a:ext cx="1826215" cy="104343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320" y="3105646"/>
              <a:ext cx="1361473" cy="968010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611560" y="2133883"/>
            <a:ext cx="6048672" cy="1871181"/>
          </a:xfrm>
          <a:prstGeom prst="rect">
            <a:avLst/>
          </a:prstGeom>
          <a:gradFill>
            <a:gsLst>
              <a:gs pos="0">
                <a:srgbClr val="1E967E"/>
              </a:gs>
              <a:gs pos="80000">
                <a:srgbClr val="23AF94"/>
              </a:gs>
              <a:gs pos="100000">
                <a:srgbClr val="1E967E"/>
              </a:gs>
            </a:gsLst>
            <a:lin ang="162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EG" b="1" dirty="0" smtClean="0">
                <a:latin typeface="Janna LT" pitchFamily="2" charset="-78"/>
                <a:cs typeface="Janna LT" pitchFamily="2" charset="-78"/>
              </a:rPr>
              <a:t>تنفيذ الجانب التقني من المرحلة المستقبلية من اختصاص شركة </a:t>
            </a:r>
            <a:r>
              <a:rPr lang="ar-EG" b="1" dirty="0" err="1" smtClean="0">
                <a:latin typeface="Janna LT" pitchFamily="2" charset="-78"/>
                <a:cs typeface="Janna LT" pitchFamily="2" charset="-78"/>
              </a:rPr>
              <a:t>كيوفيجن</a:t>
            </a:r>
            <a:r>
              <a:rPr lang="ar-EG" b="1" dirty="0" smtClean="0">
                <a:latin typeface="Janna LT" pitchFamily="2" charset="-78"/>
                <a:cs typeface="Janna LT" pitchFamily="2" charset="-78"/>
              </a:rPr>
              <a:t> </a:t>
            </a:r>
            <a:r>
              <a:rPr lang="en-US" b="1" dirty="0" smtClean="0">
                <a:latin typeface="Janna LT" pitchFamily="2" charset="-78"/>
                <a:cs typeface="Janna LT" pitchFamily="2" charset="-78"/>
              </a:rPr>
              <a:t>Q-vision</a:t>
            </a:r>
            <a:endParaRPr lang="en-US" b="1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1560" y="2132856"/>
            <a:ext cx="6048672" cy="1871181"/>
          </a:xfrm>
          <a:prstGeom prst="rect">
            <a:avLst/>
          </a:prstGeom>
          <a:gradFill>
            <a:gsLst>
              <a:gs pos="0">
                <a:srgbClr val="1E967E"/>
              </a:gs>
              <a:gs pos="80000">
                <a:srgbClr val="23AF94"/>
              </a:gs>
              <a:gs pos="100000">
                <a:srgbClr val="1E967E"/>
              </a:gs>
            </a:gsLst>
            <a:lin ang="16200000" scaled="0"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EG" b="1" dirty="0" smtClean="0">
                <a:latin typeface="Janna LT" pitchFamily="2" charset="-78"/>
                <a:cs typeface="Janna LT" pitchFamily="2" charset="-78"/>
              </a:rPr>
              <a:t>تنفيذ الجانب الميداني والتواصل والمتابعة مع الجهات الرسمية من اختصاص جمعية الاعاقة الحركية للكبار «حركية»</a:t>
            </a:r>
            <a:endParaRPr lang="en-US" b="1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1187624" y="332656"/>
            <a:ext cx="6912768" cy="720080"/>
          </a:xfrm>
          <a:prstGeom prst="hexagon">
            <a:avLst/>
          </a:prstGeom>
          <a:solidFill>
            <a:srgbClr val="D4A436"/>
          </a:solidFill>
          <a:ln>
            <a:noFill/>
          </a:ln>
          <a:effectLst>
            <a:innerShdw blurRad="114300">
              <a:srgbClr val="6B511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ar-EG" sz="26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النظرة المستقبلية للمشروع</a:t>
            </a:r>
            <a:endParaRPr lang="ar-EG" sz="26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9035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BED77B-DBA8-4C5A-A7C2-380562B8A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E2BED77B-DBA8-4C5A-A7C2-380562B8A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E2BED77B-DBA8-4C5A-A7C2-380562B8A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403571-6B23-4E0D-A9C4-757333A5B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5D403571-6B23-4E0D-A9C4-757333A5B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5D403571-6B23-4E0D-A9C4-757333A5B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7DBFEE-38E2-4244-9464-63035CE5C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407DBFEE-38E2-4244-9464-63035CE5C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407DBFEE-38E2-4244-9464-63035CE5C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FBC2D0-C766-4FA3-A395-47142C63F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40FBC2D0-C766-4FA3-A395-47142C63F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40FBC2D0-C766-4FA3-A395-47142C63F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56C711-A733-48F3-A876-E16A02130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E756C711-A733-48F3-A876-E16A02130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E756C711-A733-48F3-A876-E16A02130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0D77BC-89CD-4838-A26B-8C313957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8E0D77BC-89CD-4838-A26B-8C313957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8E0D77BC-89CD-4838-A26B-8C313957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158576-EB5A-4706-83AB-102EBE102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graphicEl>
                                              <a:dgm id="{DB158576-EB5A-4706-83AB-102EBE102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DB158576-EB5A-4706-83AB-102EBE102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874772-9960-4ED7-901E-28A16C2FD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graphicEl>
                                              <a:dgm id="{77874772-9960-4ED7-901E-28A16C2FD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77874772-9960-4ED7-901E-28A16C2FD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5F29C5-0C23-4996-B7A4-D2EF34A5C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5C5F29C5-0C23-4996-B7A4-D2EF34A5C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5C5F29C5-0C23-4996-B7A4-D2EF34A5C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0F599D-8C50-40DB-94A5-1464A8B6E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">
                                            <p:graphicEl>
                                              <a:dgm id="{100F599D-8C50-40DB-94A5-1464A8B6E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100F599D-8C50-40DB-94A5-1464A8B6E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FAE483-3482-4063-8ED9-F2ECE7858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>
                                            <p:graphicEl>
                                              <a:dgm id="{A1FAE483-3482-4063-8ED9-F2ECE7858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A1FAE483-3482-4063-8ED9-F2ECE7858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FC6DE0-FB4A-4F88-9170-C50BA941A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48FC6DE0-FB4A-4F88-9170-C50BA941A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48FC6DE0-FB4A-4F88-9170-C50BA941A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5E5FDF-682A-40AC-A1F3-18A5DC7F3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">
                                            <p:graphicEl>
                                              <a:dgm id="{8A5E5FDF-682A-40AC-A1F3-18A5DC7F3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8A5E5FDF-682A-40AC-A1F3-18A5DC7F3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FC2645-B086-4333-ACFB-62939F80B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E6FC2645-B086-4333-ACFB-62939F80B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E6FC2645-B086-4333-ACFB-62939F80B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5045E1-09A2-4D6B-A007-58335C151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805045E1-09A2-4D6B-A007-58335C151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">
                                            <p:graphicEl>
                                              <a:dgm id="{805045E1-09A2-4D6B-A007-58335C151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919B8C-7143-41B2-8AEB-5C0931612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">
                                            <p:graphicEl>
                                              <a:dgm id="{0F919B8C-7143-41B2-8AEB-5C0931612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">
                                            <p:graphicEl>
                                              <a:dgm id="{0F919B8C-7143-41B2-8AEB-5C0931612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D3DBA9-873E-422D-82CE-4DE789CDE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">
                                            <p:graphicEl>
                                              <a:dgm id="{A1D3DBA9-873E-422D-82CE-4DE789CDE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">
                                            <p:graphicEl>
                                              <a:dgm id="{A1D3DBA9-873E-422D-82CE-4DE789CDE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41FFFC-FCEC-40C4-B5A0-735FB9E6C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">
                                            <p:graphicEl>
                                              <a:dgm id="{5D41FFFC-FCEC-40C4-B5A0-735FB9E6C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">
                                            <p:graphicEl>
                                              <a:dgm id="{5D41FFFC-FCEC-40C4-B5A0-735FB9E6C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8FC2B5-1817-4A34-9022-BB1C9FDCC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EB8FC2B5-1817-4A34-9022-BB1C9FDCC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EB8FC2B5-1817-4A34-9022-BB1C9FDCC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44EDCF-AB39-4686-90AC-F7D622F8F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">
                                            <p:graphicEl>
                                              <a:dgm id="{F444EDCF-AB39-4686-90AC-F7D622F8F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F444EDCF-AB39-4686-90AC-F7D622F8F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3">
                                            <p:graphicEl>
                                              <a:dgm id="{E756C711-A733-48F3-A876-E16A021308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56C711-A733-48F3-A876-E16A02130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" dur="500"/>
                                        <p:tgtEl>
                                          <p:spTgt spid="3">
                                            <p:graphicEl>
                                              <a:dgm id="{40FBC2D0-C766-4FA3-A395-47142C63F6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FBC2D0-C766-4FA3-A395-47142C63F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3">
                                            <p:graphicEl>
                                              <a:dgm id="{407DBFEE-38E2-4244-9464-63035CE5CB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07DBFEE-38E2-4244-9464-63035CE5CB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" dur="500"/>
                                        <p:tgtEl>
                                          <p:spTgt spid="3">
                                            <p:graphicEl>
                                              <a:dgm id="{E2BED77B-DBA8-4C5A-A7C2-380562B8A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BED77B-DBA8-4C5A-A7C2-380562B8A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3">
                                            <p:graphicEl>
                                              <a:dgm id="{5D403571-6B23-4E0D-A9C4-757333A5B3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403571-6B23-4E0D-A9C4-757333A5B3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" dur="500"/>
                                        <p:tgtEl>
                                          <p:spTgt spid="3">
                                            <p:graphicEl>
                                              <a:dgm id="{8E0D77BC-89CD-4838-A26B-8C3139576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0D77BC-89CD-4838-A26B-8C3139576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3">
                                            <p:graphicEl>
                                              <a:dgm id="{77874772-9960-4ED7-901E-28A16C2FD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7874772-9960-4ED7-901E-28A16C2FD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" dur="500"/>
                                        <p:tgtEl>
                                          <p:spTgt spid="3">
                                            <p:graphicEl>
                                              <a:dgm id="{DB158576-EB5A-4706-83AB-102EBE1020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158576-EB5A-4706-83AB-102EBE102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3">
                                            <p:graphicEl>
                                              <a:dgm id="{5C5F29C5-0C23-4996-B7A4-D2EF34A5C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5F29C5-0C23-4996-B7A4-D2EF34A5C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3">
                                            <p:graphicEl>
                                              <a:dgm id="{48FC6DE0-FB4A-4F88-9170-C50BA941AF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8FC6DE0-FB4A-4F88-9170-C50BA941A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3">
                                            <p:graphicEl>
                                              <a:dgm id="{A1FAE483-3482-4063-8ED9-F2ECE7858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FAE483-3482-4063-8ED9-F2ECE7858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" dur="500"/>
                                        <p:tgtEl>
                                          <p:spTgt spid="3">
                                            <p:graphicEl>
                                              <a:dgm id="{100F599D-8C50-40DB-94A5-1464A8B6EE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0F599D-8C50-40DB-94A5-1464A8B6E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">
                                            <p:graphicEl>
                                              <a:dgm id="{8A5E5FDF-682A-40AC-A1F3-18A5DC7F3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5E5FDF-682A-40AC-A1F3-18A5DC7F3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3">
                                            <p:graphicEl>
                                              <a:dgm id="{E6FC2645-B086-4333-ACFB-62939F80B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FC2645-B086-4333-ACFB-62939F80B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">
                                            <p:graphicEl>
                                              <a:dgm id="{805045E1-09A2-4D6B-A007-58335C151E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5045E1-09A2-4D6B-A007-58335C151E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3">
                                            <p:graphicEl>
                                              <a:dgm id="{0F919B8C-7143-41B2-8AEB-5C0931612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919B8C-7143-41B2-8AEB-5C0931612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3">
                                            <p:graphicEl>
                                              <a:dgm id="{A1D3DBA9-873E-422D-82CE-4DE789CDE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D3DBA9-873E-422D-82CE-4DE789CDE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7" dur="500"/>
                                        <p:tgtEl>
                                          <p:spTgt spid="3">
                                            <p:graphicEl>
                                              <a:dgm id="{5D41FFFC-FCEC-40C4-B5A0-735FB9E6C8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41FFFC-FCEC-40C4-B5A0-735FB9E6C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0" dur="500"/>
                                        <p:tgtEl>
                                          <p:spTgt spid="3">
                                            <p:graphicEl>
                                              <a:dgm id="{EB8FC2B5-1817-4A34-9022-BB1C9FDCC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8FC2B5-1817-4A34-9022-BB1C9FDCC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3" dur="500"/>
                                        <p:tgtEl>
                                          <p:spTgt spid="3">
                                            <p:graphicEl>
                                              <a:dgm id="{F444EDCF-AB39-4686-90AC-F7D622F8F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44EDCF-AB39-4686-90AC-F7D622F8F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xit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8" presetClass="entr" presetSubtype="1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Graphic spid="3" grpId="1">
        <p:bldSub>
          <a:bldDgm/>
        </p:bldSub>
      </p:bldGraphic>
      <p:bldP spid="21" grpId="0" animBg="1"/>
      <p:bldP spid="21" grpId="1" animBg="1"/>
      <p:bldP spid="2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706338"/>
              </p:ext>
            </p:extLst>
          </p:nvPr>
        </p:nvGraphicFramePr>
        <p:xfrm>
          <a:off x="1043608" y="1614996"/>
          <a:ext cx="7128792" cy="354219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79878"/>
                <a:gridCol w="2948914"/>
              </a:tblGrid>
              <a:tr h="506028">
                <a:tc gridSpan="2">
                  <a:txBody>
                    <a:bodyPr/>
                    <a:lstStyle/>
                    <a:p>
                      <a:pPr algn="ctr" rtl="1"/>
                      <a:r>
                        <a:rPr lang="ar-EG" sz="2000" dirty="0" smtClean="0">
                          <a:latin typeface="Janna LT" pitchFamily="2" charset="-78"/>
                          <a:cs typeface="Janna LT" pitchFamily="2" charset="-78"/>
                        </a:rPr>
                        <a:t>فريق عمل المشروع </a:t>
                      </a:r>
                      <a:endParaRPr lang="ar-EG" sz="2000" dirty="0"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anchor="ctr">
                    <a:solidFill>
                      <a:srgbClr val="1E967E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EG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06028">
                <a:tc>
                  <a:txBody>
                    <a:bodyPr/>
                    <a:lstStyle/>
                    <a:p>
                      <a:pPr rtl="1"/>
                      <a:r>
                        <a:rPr lang="ar-EG" dirty="0" smtClean="0">
                          <a:latin typeface="Janna LT" pitchFamily="2" charset="-78"/>
                          <a:cs typeface="Janna LT" pitchFamily="2" charset="-78"/>
                        </a:rPr>
                        <a:t>المبرمجين ومحللين</a:t>
                      </a:r>
                      <a:r>
                        <a:rPr lang="ar-EG" baseline="0" dirty="0" smtClean="0">
                          <a:latin typeface="Janna LT" pitchFamily="2" charset="-78"/>
                          <a:cs typeface="Janna LT" pitchFamily="2" charset="-78"/>
                        </a:rPr>
                        <a:t> </a:t>
                      </a:r>
                      <a:r>
                        <a:rPr lang="ar-EG" dirty="0" smtClean="0">
                          <a:latin typeface="Janna LT" pitchFamily="2" charset="-78"/>
                          <a:cs typeface="Janna LT" pitchFamily="2" charset="-78"/>
                        </a:rPr>
                        <a:t>نظم معلومات</a:t>
                      </a:r>
                      <a:endParaRPr lang="ar-EG" dirty="0"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dirty="0" smtClean="0">
                          <a:latin typeface="Janna LT" pitchFamily="2" charset="-78"/>
                          <a:cs typeface="Janna LT" pitchFamily="2" charset="-78"/>
                        </a:rPr>
                        <a:t>9</a:t>
                      </a:r>
                      <a:endParaRPr lang="ar-EG" dirty="0"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06028">
                <a:tc>
                  <a:txBody>
                    <a:bodyPr/>
                    <a:lstStyle/>
                    <a:p>
                      <a:pPr rtl="1"/>
                      <a:r>
                        <a:rPr lang="ar-EG" dirty="0" smtClean="0">
                          <a:latin typeface="Janna LT" pitchFamily="2" charset="-78"/>
                          <a:cs typeface="Janna LT" pitchFamily="2" charset="-78"/>
                        </a:rPr>
                        <a:t>المصممين الجرافيك</a:t>
                      </a:r>
                      <a:r>
                        <a:rPr lang="ar-SA" dirty="0" smtClean="0">
                          <a:latin typeface="Janna LT" pitchFamily="2" charset="-78"/>
                          <a:cs typeface="Janna LT" pitchFamily="2" charset="-78"/>
                        </a:rPr>
                        <a:t> والملتيميديا</a:t>
                      </a:r>
                      <a:endParaRPr lang="ar-EG" dirty="0"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latin typeface="Janna LT" pitchFamily="2" charset="-78"/>
                          <a:cs typeface="Janna LT" pitchFamily="2" charset="-78"/>
                        </a:rPr>
                        <a:t>3</a:t>
                      </a:r>
                      <a:endParaRPr lang="ar-EG" dirty="0"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06028">
                <a:tc>
                  <a:txBody>
                    <a:bodyPr/>
                    <a:lstStyle/>
                    <a:p>
                      <a:pPr rtl="1"/>
                      <a:r>
                        <a:rPr lang="ar-EG" dirty="0" smtClean="0">
                          <a:latin typeface="Janna LT" pitchFamily="2" charset="-78"/>
                          <a:cs typeface="Janna LT" pitchFamily="2" charset="-78"/>
                        </a:rPr>
                        <a:t>إدارة الحملة التسويقية</a:t>
                      </a:r>
                      <a:endParaRPr lang="ar-EG" dirty="0"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latin typeface="Janna LT" pitchFamily="2" charset="-78"/>
                          <a:cs typeface="Janna LT" pitchFamily="2" charset="-78"/>
                        </a:rPr>
                        <a:t>2</a:t>
                      </a:r>
                      <a:endParaRPr lang="ar-EG" dirty="0"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06028">
                <a:tc>
                  <a:txBody>
                    <a:bodyPr/>
                    <a:lstStyle/>
                    <a:p>
                      <a:pPr rtl="1"/>
                      <a:r>
                        <a:rPr lang="ar-EG" dirty="0" smtClean="0">
                          <a:latin typeface="Janna LT" pitchFamily="2" charset="-78"/>
                          <a:cs typeface="Janna LT" pitchFamily="2" charset="-78"/>
                        </a:rPr>
                        <a:t>إدارة البوابة</a:t>
                      </a:r>
                      <a:endParaRPr lang="ar-EG" dirty="0"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>
                          <a:latin typeface="Janna LT" pitchFamily="2" charset="-78"/>
                          <a:cs typeface="Janna LT" pitchFamily="2" charset="-78"/>
                        </a:rPr>
                        <a:t>4</a:t>
                      </a:r>
                      <a:endParaRPr lang="ar-EG" dirty="0"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06028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dirty="0" smtClean="0">
                          <a:latin typeface="Janna LT" pitchFamily="2" charset="-78"/>
                          <a:cs typeface="Janna LT" pitchFamily="2" charset="-78"/>
                        </a:rPr>
                        <a:t>اختبار الجودة </a:t>
                      </a:r>
                      <a:endParaRPr lang="ar-EG" dirty="0"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dirty="0" smtClean="0">
                          <a:latin typeface="Janna LT" pitchFamily="2" charset="-78"/>
                          <a:cs typeface="Janna LT" pitchFamily="2" charset="-78"/>
                        </a:rPr>
                        <a:t>2</a:t>
                      </a:r>
                      <a:endParaRPr lang="ar-EG" dirty="0"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06028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latin typeface="Janna LT" pitchFamily="2" charset="-78"/>
                          <a:cs typeface="Janna LT" pitchFamily="2" charset="-78"/>
                        </a:rPr>
                        <a:t>منسقي</a:t>
                      </a:r>
                      <a:r>
                        <a:rPr lang="ar-SA" baseline="0" dirty="0" smtClean="0">
                          <a:latin typeface="Janna LT" pitchFamily="2" charset="-78"/>
                          <a:cs typeface="Janna LT" pitchFamily="2" charset="-78"/>
                        </a:rPr>
                        <a:t> التوظيف والشركات (</a:t>
                      </a:r>
                      <a:r>
                        <a:rPr lang="ar-EG" baseline="0" dirty="0" smtClean="0">
                          <a:latin typeface="Janna LT" pitchFamily="2" charset="-78"/>
                          <a:cs typeface="Janna LT" pitchFamily="2" charset="-78"/>
                        </a:rPr>
                        <a:t>بجمعية</a:t>
                      </a:r>
                      <a:r>
                        <a:rPr lang="ar-SA" baseline="0" dirty="0" smtClean="0">
                          <a:latin typeface="Janna LT" pitchFamily="2" charset="-78"/>
                          <a:cs typeface="Janna LT" pitchFamily="2" charset="-78"/>
                        </a:rPr>
                        <a:t> حركية)</a:t>
                      </a:r>
                      <a:endParaRPr lang="ar-EG" dirty="0"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anchor="ctr">
                    <a:solidFill>
                      <a:srgbClr val="1E967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dirty="0" smtClean="0">
                          <a:latin typeface="Janna LT" pitchFamily="2" charset="-78"/>
                          <a:cs typeface="Janna LT" pitchFamily="2" charset="-78"/>
                        </a:rPr>
                        <a:t>3</a:t>
                      </a:r>
                      <a:endParaRPr lang="ar-EG" dirty="0">
                        <a:latin typeface="Janna LT" pitchFamily="2" charset="-78"/>
                        <a:cs typeface="Janna LT" pitchFamily="2" charset="-78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Hexagon 4"/>
          <p:cNvSpPr/>
          <p:nvPr/>
        </p:nvSpPr>
        <p:spPr>
          <a:xfrm>
            <a:off x="1187624" y="332656"/>
            <a:ext cx="6912768" cy="720080"/>
          </a:xfrm>
          <a:prstGeom prst="hexagon">
            <a:avLst/>
          </a:prstGeom>
          <a:solidFill>
            <a:srgbClr val="D4A436"/>
          </a:solidFill>
          <a:ln>
            <a:noFill/>
          </a:ln>
          <a:effectLst>
            <a:innerShdw blurRad="114300">
              <a:srgbClr val="6B511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ar-EG" sz="2600" b="1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الموارد البشرية وفريق العمل</a:t>
            </a:r>
            <a:endParaRPr lang="ar-EG" sz="26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104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inaar\Desktop\Powerpoint_E-dawam_Cover\Cover_Powerpoin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04" b="-52738"/>
          <a:stretch/>
        </p:blipFill>
        <p:spPr bwMode="auto">
          <a:xfrm>
            <a:off x="-36512" y="5410199"/>
            <a:ext cx="9505056" cy="229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inaar\Desktop\Powerpoint_E-dawam_Cover\Logo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2494" y="620688"/>
            <a:ext cx="6025421" cy="389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1899" y="467107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EG" sz="2400" b="1" dirty="0" smtClean="0">
                <a:solidFill>
                  <a:srgbClr val="D4A4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ولكم خالص الشكر والتقدير</a:t>
            </a:r>
            <a:endParaRPr lang="en-US" sz="2400" b="1" dirty="0">
              <a:solidFill>
                <a:srgbClr val="D4A4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701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exagon 15"/>
          <p:cNvSpPr/>
          <p:nvPr/>
        </p:nvSpPr>
        <p:spPr>
          <a:xfrm>
            <a:off x="1547664" y="188640"/>
            <a:ext cx="6192688" cy="864096"/>
          </a:xfrm>
          <a:prstGeom prst="hexagon">
            <a:avLst/>
          </a:prstGeom>
          <a:solidFill>
            <a:srgbClr val="D4A436"/>
          </a:solidFill>
          <a:ln>
            <a:noFill/>
          </a:ln>
          <a:effectLst>
            <a:innerShdw blurRad="114300">
              <a:srgbClr val="6B5117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ar-EG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مسارات عمل المشروع</a:t>
            </a:r>
            <a:endParaRPr lang="ar-EG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554100" y="1999455"/>
            <a:ext cx="2017555" cy="2017550"/>
          </a:xfrm>
          <a:custGeom>
            <a:avLst/>
            <a:gdLst>
              <a:gd name="connsiteX0" fmla="*/ 0 w 2017555"/>
              <a:gd name="connsiteY0" fmla="*/ 1008775 h 2017550"/>
              <a:gd name="connsiteX1" fmla="*/ 1008778 w 2017555"/>
              <a:gd name="connsiteY1" fmla="*/ 0 h 2017550"/>
              <a:gd name="connsiteX2" fmla="*/ 2017556 w 2017555"/>
              <a:gd name="connsiteY2" fmla="*/ 1008775 h 2017550"/>
              <a:gd name="connsiteX3" fmla="*/ 1008778 w 2017555"/>
              <a:gd name="connsiteY3" fmla="*/ 2017550 h 2017550"/>
              <a:gd name="connsiteX4" fmla="*/ 0 w 2017555"/>
              <a:gd name="connsiteY4" fmla="*/ 1008775 h 20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555" h="2017550">
                <a:moveTo>
                  <a:pt x="0" y="1008775"/>
                </a:moveTo>
                <a:cubicBezTo>
                  <a:pt x="0" y="451644"/>
                  <a:pt x="451645" y="0"/>
                  <a:pt x="1008778" y="0"/>
                </a:cubicBezTo>
                <a:cubicBezTo>
                  <a:pt x="1565911" y="0"/>
                  <a:pt x="2017556" y="451644"/>
                  <a:pt x="2017556" y="1008775"/>
                </a:cubicBezTo>
                <a:cubicBezTo>
                  <a:pt x="2017556" y="1565906"/>
                  <a:pt x="1565911" y="2017550"/>
                  <a:pt x="1008778" y="2017550"/>
                </a:cubicBezTo>
                <a:cubicBezTo>
                  <a:pt x="451645" y="2017550"/>
                  <a:pt x="0" y="1565906"/>
                  <a:pt x="0" y="1008775"/>
                </a:cubicBezTo>
                <a:close/>
              </a:path>
            </a:pathLst>
          </a:custGeom>
          <a:gradFill rotWithShape="0">
            <a:gsLst>
              <a:gs pos="0">
                <a:srgbClr val="197D6A"/>
              </a:gs>
              <a:gs pos="80000">
                <a:srgbClr val="23AF94"/>
              </a:gs>
              <a:gs pos="100000">
                <a:srgbClr val="197D6A"/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56424" tIns="356423" rIns="356424" bIns="356423" numCol="1" spcCol="1270" anchor="ctr" anchorCtr="0">
            <a:noAutofit/>
          </a:bodyPr>
          <a:lstStyle/>
          <a:p>
            <a:pPr lvl="0" algn="ctr" defTabSz="7112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1600" b="1" kern="1200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مسار الجانب التقني للمشروع</a:t>
            </a:r>
            <a:endParaRPr lang="en-US" sz="1600" kern="1200" dirty="0">
              <a:solidFill>
                <a:schemeClr val="bg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516641" y="3345049"/>
            <a:ext cx="2017555" cy="2017550"/>
          </a:xfrm>
          <a:custGeom>
            <a:avLst/>
            <a:gdLst>
              <a:gd name="connsiteX0" fmla="*/ 0 w 2017555"/>
              <a:gd name="connsiteY0" fmla="*/ 1008775 h 2017550"/>
              <a:gd name="connsiteX1" fmla="*/ 1008778 w 2017555"/>
              <a:gd name="connsiteY1" fmla="*/ 0 h 2017550"/>
              <a:gd name="connsiteX2" fmla="*/ 2017556 w 2017555"/>
              <a:gd name="connsiteY2" fmla="*/ 1008775 h 2017550"/>
              <a:gd name="connsiteX3" fmla="*/ 1008778 w 2017555"/>
              <a:gd name="connsiteY3" fmla="*/ 2017550 h 2017550"/>
              <a:gd name="connsiteX4" fmla="*/ 0 w 2017555"/>
              <a:gd name="connsiteY4" fmla="*/ 1008775 h 20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555" h="2017550">
                <a:moveTo>
                  <a:pt x="0" y="1008775"/>
                </a:moveTo>
                <a:cubicBezTo>
                  <a:pt x="0" y="451644"/>
                  <a:pt x="451645" y="0"/>
                  <a:pt x="1008778" y="0"/>
                </a:cubicBezTo>
                <a:cubicBezTo>
                  <a:pt x="1565911" y="0"/>
                  <a:pt x="2017556" y="451644"/>
                  <a:pt x="2017556" y="1008775"/>
                </a:cubicBezTo>
                <a:cubicBezTo>
                  <a:pt x="2017556" y="1565906"/>
                  <a:pt x="1565911" y="2017550"/>
                  <a:pt x="1008778" y="2017550"/>
                </a:cubicBezTo>
                <a:cubicBezTo>
                  <a:pt x="451645" y="2017550"/>
                  <a:pt x="0" y="1565906"/>
                  <a:pt x="0" y="1008775"/>
                </a:cubicBezTo>
                <a:close/>
              </a:path>
            </a:pathLst>
          </a:custGeom>
          <a:gradFill rotWithShape="0">
            <a:gsLst>
              <a:gs pos="0">
                <a:srgbClr val="B78A27"/>
              </a:gs>
              <a:gs pos="80000">
                <a:srgbClr val="D4A436"/>
              </a:gs>
              <a:gs pos="100000">
                <a:srgbClr val="B78A27"/>
              </a:gs>
            </a:gsLst>
          </a:gradFill>
          <a:effectLst>
            <a:innerShdw blurRad="114300">
              <a:srgbClr val="6B5117"/>
            </a:inn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tx1"/>
          </a:fontRef>
        </p:style>
        <p:txBody>
          <a:bodyPr spcFirstLastPara="0" vert="horz" wrap="square" lIns="356424" tIns="356423" rIns="356424" bIns="356423" numCol="1" spcCol="1270" anchor="ctr" anchorCtr="0">
            <a:noAutofit/>
          </a:bodyPr>
          <a:lstStyle/>
          <a:p>
            <a:pPr lvl="0" algn="ctr" defTabSz="7112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1600" b="1" kern="1200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مسار الإعتمادات والإتفاقيات</a:t>
            </a:r>
            <a:endParaRPr lang="en-US" sz="1600" kern="1200" dirty="0">
              <a:solidFill>
                <a:schemeClr val="bg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479182" y="1999455"/>
            <a:ext cx="2017555" cy="2017550"/>
          </a:xfrm>
          <a:custGeom>
            <a:avLst/>
            <a:gdLst>
              <a:gd name="connsiteX0" fmla="*/ 0 w 2017555"/>
              <a:gd name="connsiteY0" fmla="*/ 1008775 h 2017550"/>
              <a:gd name="connsiteX1" fmla="*/ 1008778 w 2017555"/>
              <a:gd name="connsiteY1" fmla="*/ 0 h 2017550"/>
              <a:gd name="connsiteX2" fmla="*/ 2017556 w 2017555"/>
              <a:gd name="connsiteY2" fmla="*/ 1008775 h 2017550"/>
              <a:gd name="connsiteX3" fmla="*/ 1008778 w 2017555"/>
              <a:gd name="connsiteY3" fmla="*/ 2017550 h 2017550"/>
              <a:gd name="connsiteX4" fmla="*/ 0 w 2017555"/>
              <a:gd name="connsiteY4" fmla="*/ 1008775 h 20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555" h="2017550">
                <a:moveTo>
                  <a:pt x="0" y="1008775"/>
                </a:moveTo>
                <a:cubicBezTo>
                  <a:pt x="0" y="451644"/>
                  <a:pt x="451645" y="0"/>
                  <a:pt x="1008778" y="0"/>
                </a:cubicBezTo>
                <a:cubicBezTo>
                  <a:pt x="1565911" y="0"/>
                  <a:pt x="2017556" y="451644"/>
                  <a:pt x="2017556" y="1008775"/>
                </a:cubicBezTo>
                <a:cubicBezTo>
                  <a:pt x="2017556" y="1565906"/>
                  <a:pt x="1565911" y="2017550"/>
                  <a:pt x="1008778" y="2017550"/>
                </a:cubicBezTo>
                <a:cubicBezTo>
                  <a:pt x="451645" y="2017550"/>
                  <a:pt x="0" y="1565906"/>
                  <a:pt x="0" y="1008775"/>
                </a:cubicBezTo>
                <a:close/>
              </a:path>
            </a:pathLst>
          </a:custGeom>
          <a:gradFill rotWithShape="0">
            <a:gsLst>
              <a:gs pos="0">
                <a:srgbClr val="197D6A"/>
              </a:gs>
              <a:gs pos="80000">
                <a:srgbClr val="23AF94"/>
              </a:gs>
              <a:gs pos="100000">
                <a:srgbClr val="197D6A"/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56424" tIns="356423" rIns="356424" bIns="356423" numCol="1" spcCol="1270" anchor="ctr" anchorCtr="0">
            <a:noAutofit/>
          </a:bodyPr>
          <a:lstStyle/>
          <a:p>
            <a:pPr lvl="0" algn="ctr" defTabSz="7112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1600" b="1" kern="1200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مسار خدمات المتابعة الإدارية</a:t>
            </a:r>
            <a:endParaRPr lang="en-US" sz="1600" kern="1200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441106" y="3345049"/>
            <a:ext cx="2017555" cy="2017550"/>
          </a:xfrm>
          <a:custGeom>
            <a:avLst/>
            <a:gdLst>
              <a:gd name="connsiteX0" fmla="*/ 0 w 2017555"/>
              <a:gd name="connsiteY0" fmla="*/ 1008775 h 2017550"/>
              <a:gd name="connsiteX1" fmla="*/ 1008778 w 2017555"/>
              <a:gd name="connsiteY1" fmla="*/ 0 h 2017550"/>
              <a:gd name="connsiteX2" fmla="*/ 2017556 w 2017555"/>
              <a:gd name="connsiteY2" fmla="*/ 1008775 h 2017550"/>
              <a:gd name="connsiteX3" fmla="*/ 1008778 w 2017555"/>
              <a:gd name="connsiteY3" fmla="*/ 2017550 h 2017550"/>
              <a:gd name="connsiteX4" fmla="*/ 0 w 2017555"/>
              <a:gd name="connsiteY4" fmla="*/ 1008775 h 20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555" h="2017550">
                <a:moveTo>
                  <a:pt x="0" y="1008775"/>
                </a:moveTo>
                <a:cubicBezTo>
                  <a:pt x="0" y="451644"/>
                  <a:pt x="451645" y="0"/>
                  <a:pt x="1008778" y="0"/>
                </a:cubicBezTo>
                <a:cubicBezTo>
                  <a:pt x="1565911" y="0"/>
                  <a:pt x="2017556" y="451644"/>
                  <a:pt x="2017556" y="1008775"/>
                </a:cubicBezTo>
                <a:cubicBezTo>
                  <a:pt x="2017556" y="1565906"/>
                  <a:pt x="1565911" y="2017550"/>
                  <a:pt x="1008778" y="2017550"/>
                </a:cubicBezTo>
                <a:cubicBezTo>
                  <a:pt x="451645" y="2017550"/>
                  <a:pt x="0" y="1565906"/>
                  <a:pt x="0" y="1008775"/>
                </a:cubicBezTo>
                <a:close/>
              </a:path>
            </a:pathLst>
          </a:custGeom>
          <a:gradFill rotWithShape="0">
            <a:gsLst>
              <a:gs pos="0">
                <a:srgbClr val="B78A27"/>
              </a:gs>
              <a:gs pos="80000">
                <a:srgbClr val="D4A436"/>
              </a:gs>
              <a:gs pos="100000">
                <a:srgbClr val="B78A27"/>
              </a:gs>
            </a:gsLst>
          </a:gradFill>
          <a:effectLst>
            <a:innerShdw blurRad="114300">
              <a:srgbClr val="6B5117"/>
            </a:inn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tx1"/>
          </a:fontRef>
        </p:style>
        <p:txBody>
          <a:bodyPr spcFirstLastPara="0" vert="horz" wrap="square" lIns="356424" tIns="356423" rIns="356424" bIns="356423" numCol="1" spcCol="1270" anchor="ctr" anchorCtr="0">
            <a:noAutofit/>
          </a:bodyPr>
          <a:lstStyle/>
          <a:p>
            <a:pPr lvl="0" algn="ctr" defTabSz="7112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1600" b="1" kern="1200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مسار الحملة التسويقية</a:t>
            </a:r>
            <a:endParaRPr lang="en-US" sz="1600" kern="1200" dirty="0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403648" y="1999455"/>
            <a:ext cx="2017555" cy="2017550"/>
          </a:xfrm>
          <a:custGeom>
            <a:avLst/>
            <a:gdLst>
              <a:gd name="connsiteX0" fmla="*/ 0 w 2017555"/>
              <a:gd name="connsiteY0" fmla="*/ 1008775 h 2017550"/>
              <a:gd name="connsiteX1" fmla="*/ 1008778 w 2017555"/>
              <a:gd name="connsiteY1" fmla="*/ 0 h 2017550"/>
              <a:gd name="connsiteX2" fmla="*/ 2017556 w 2017555"/>
              <a:gd name="connsiteY2" fmla="*/ 1008775 h 2017550"/>
              <a:gd name="connsiteX3" fmla="*/ 1008778 w 2017555"/>
              <a:gd name="connsiteY3" fmla="*/ 2017550 h 2017550"/>
              <a:gd name="connsiteX4" fmla="*/ 0 w 2017555"/>
              <a:gd name="connsiteY4" fmla="*/ 1008775 h 20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7555" h="2017550">
                <a:moveTo>
                  <a:pt x="0" y="1008775"/>
                </a:moveTo>
                <a:cubicBezTo>
                  <a:pt x="0" y="451644"/>
                  <a:pt x="451645" y="0"/>
                  <a:pt x="1008778" y="0"/>
                </a:cubicBezTo>
                <a:cubicBezTo>
                  <a:pt x="1565911" y="0"/>
                  <a:pt x="2017556" y="451644"/>
                  <a:pt x="2017556" y="1008775"/>
                </a:cubicBezTo>
                <a:cubicBezTo>
                  <a:pt x="2017556" y="1565906"/>
                  <a:pt x="1565911" y="2017550"/>
                  <a:pt x="1008778" y="2017550"/>
                </a:cubicBezTo>
                <a:cubicBezTo>
                  <a:pt x="451645" y="2017550"/>
                  <a:pt x="0" y="1565906"/>
                  <a:pt x="0" y="1008775"/>
                </a:cubicBezTo>
                <a:close/>
              </a:path>
            </a:pathLst>
          </a:custGeom>
          <a:gradFill rotWithShape="0">
            <a:gsLst>
              <a:gs pos="0">
                <a:srgbClr val="197D6A"/>
              </a:gs>
              <a:gs pos="80000">
                <a:srgbClr val="23AF94"/>
              </a:gs>
              <a:gs pos="100000">
                <a:srgbClr val="197D6A"/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56424" tIns="356423" rIns="356424" bIns="356423" numCol="1" spcCol="1270" anchor="ctr" anchorCtr="0">
            <a:noAutofit/>
          </a:bodyPr>
          <a:lstStyle/>
          <a:p>
            <a:pPr lvl="0" algn="ctr" defTabSz="7112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EG" sz="1600" b="1" kern="1200" dirty="0" smtClean="0">
                <a:solidFill>
                  <a:schemeClr val="bg1"/>
                </a:solidFill>
                <a:latin typeface="Janna LT" pitchFamily="2" charset="-78"/>
                <a:cs typeface="Janna LT" pitchFamily="2" charset="-78"/>
              </a:rPr>
              <a:t>مسار الأعمال المساندة لجمعية حركية</a:t>
            </a:r>
          </a:p>
        </p:txBody>
      </p:sp>
    </p:spTree>
    <p:extLst>
      <p:ext uri="{BB962C8B-B14F-4D97-AF65-F5344CB8AC3E}">
        <p14:creationId xmlns:p14="http://schemas.microsoft.com/office/powerpoint/2010/main" val="176972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11"/>
          <p:cNvSpPr/>
          <p:nvPr/>
        </p:nvSpPr>
        <p:spPr>
          <a:xfrm>
            <a:off x="5141743" y="3429000"/>
            <a:ext cx="2160240" cy="1728192"/>
          </a:xfrm>
          <a:prstGeom prst="parallelogram">
            <a:avLst/>
          </a:prstGeom>
          <a:solidFill>
            <a:srgbClr val="D4A436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EG" sz="2200" b="1" dirty="0" smtClean="0">
                <a:latin typeface="Janna LT" pitchFamily="2" charset="-78"/>
                <a:cs typeface="Janna LT" pitchFamily="2" charset="-78"/>
              </a:rPr>
              <a:t>البوابة الإلكترونية</a:t>
            </a:r>
            <a:endParaRPr lang="ar-EG" sz="2200" b="1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13" name="Parallelogram 12"/>
          <p:cNvSpPr/>
          <p:nvPr/>
        </p:nvSpPr>
        <p:spPr>
          <a:xfrm>
            <a:off x="1763688" y="3501008"/>
            <a:ext cx="2160240" cy="1728192"/>
          </a:xfrm>
          <a:prstGeom prst="parallelogram">
            <a:avLst/>
          </a:prstGeom>
          <a:solidFill>
            <a:srgbClr val="1E967E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EG" sz="2200" b="1" dirty="0" smtClean="0">
                <a:latin typeface="Janna LT" pitchFamily="2" charset="-78"/>
                <a:cs typeface="Janna LT" pitchFamily="2" charset="-78"/>
              </a:rPr>
              <a:t>برنامج إدارة المهام </a:t>
            </a:r>
          </a:p>
          <a:p>
            <a:pPr algn="ctr">
              <a:lnSpc>
                <a:spcPct val="150000"/>
              </a:lnSpc>
            </a:pPr>
            <a:r>
              <a:rPr lang="en-US" sz="2200" b="1" dirty="0" smtClean="0">
                <a:latin typeface="Janna LT" pitchFamily="2" charset="-78"/>
                <a:cs typeface="Janna LT" pitchFamily="2" charset="-78"/>
              </a:rPr>
              <a:t>E-Task</a:t>
            </a:r>
            <a:endParaRPr lang="ar-EG" sz="2200" b="1" dirty="0" smtClean="0">
              <a:latin typeface="Janna LT" pitchFamily="2" charset="-78"/>
              <a:cs typeface="Janna LT" pitchFamily="2" charset="-78"/>
            </a:endParaRPr>
          </a:p>
        </p:txBody>
      </p:sp>
      <p:cxnSp>
        <p:nvCxnSpPr>
          <p:cNvPr id="16" name="Curved Connector 15"/>
          <p:cNvCxnSpPr/>
          <p:nvPr/>
        </p:nvCxnSpPr>
        <p:spPr>
          <a:xfrm rot="16200000" flipH="1">
            <a:off x="5396930" y="2532059"/>
            <a:ext cx="1080122" cy="569744"/>
          </a:xfrm>
          <a:prstGeom prst="curvedConnector3">
            <a:avLst/>
          </a:prstGeom>
          <a:ln w="28575">
            <a:solidFill>
              <a:srgbClr val="1E967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>
            <a:off x="2915815" y="2564903"/>
            <a:ext cx="1152129" cy="432050"/>
          </a:xfrm>
          <a:prstGeom prst="curvedConnector3">
            <a:avLst>
              <a:gd name="adj1" fmla="val 60872"/>
            </a:avLst>
          </a:prstGeom>
          <a:ln w="28575">
            <a:solidFill>
              <a:srgbClr val="1E967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 Diagonal Corner Rectangle 1"/>
          <p:cNvSpPr/>
          <p:nvPr/>
        </p:nvSpPr>
        <p:spPr>
          <a:xfrm>
            <a:off x="3707904" y="404664"/>
            <a:ext cx="5112569" cy="720080"/>
          </a:xfrm>
          <a:prstGeom prst="round2Diag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  <a:effectLst>
            <a:innerShdw blurRad="1143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ar-EG" sz="2400" b="1" dirty="0" smtClean="0">
                <a:solidFill>
                  <a:srgbClr val="1E9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مسار الجانب </a:t>
            </a:r>
            <a:r>
              <a:rPr lang="ar-EG" sz="2400" b="1" dirty="0">
                <a:solidFill>
                  <a:srgbClr val="1E9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التقني للمشروع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8352928" cy="9771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2000" dirty="0" smtClean="0">
                <a:solidFill>
                  <a:srgbClr val="1E967E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تم تنفيذ المرحلة الأولى من الجانب التقني للمشروع وجاري الآن عمل الخطة التطويرية له</a:t>
            </a:r>
            <a:endParaRPr lang="ar-EG" sz="2000" dirty="0">
              <a:solidFill>
                <a:srgbClr val="1E967E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291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9626"/>
            <a:ext cx="7592190" cy="469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3528" y="942880"/>
            <a:ext cx="7776864" cy="2990176"/>
          </a:xfrm>
          <a:prstGeom prst="rect">
            <a:avLst/>
          </a:prstGeom>
          <a:gradFill>
            <a:gsLst>
              <a:gs pos="0">
                <a:srgbClr val="1E967E"/>
              </a:gs>
              <a:gs pos="50000">
                <a:srgbClr val="23AF94"/>
              </a:gs>
              <a:gs pos="100000">
                <a:srgbClr val="1E967E"/>
              </a:gs>
            </a:gsLst>
            <a:lin ang="5400000" scaled="0"/>
          </a:gradFill>
          <a:ln>
            <a:noFill/>
          </a:ln>
          <a:effectLst>
            <a:innerShdw blurRad="114300">
              <a:srgbClr val="125A4C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just">
              <a:lnSpc>
                <a:spcPct val="150000"/>
              </a:lnSpc>
            </a:pPr>
            <a:r>
              <a:rPr lang="ar-EG" sz="1600" dirty="0" smtClean="0">
                <a:latin typeface="Janna LT" pitchFamily="2" charset="-78"/>
                <a:cs typeface="Janna LT" pitchFamily="2" charset="-78"/>
              </a:rPr>
              <a:t>تم تصميم بوابة إي-دوام التفاعلية وهي </a:t>
            </a:r>
            <a:r>
              <a:rPr lang="ar-EG" sz="1600" dirty="0">
                <a:latin typeface="Janna LT" pitchFamily="2" charset="-78"/>
                <a:cs typeface="Janna LT" pitchFamily="2" charset="-78"/>
              </a:rPr>
              <a:t>الواجهة الرئيسية </a:t>
            </a:r>
            <a:r>
              <a:rPr lang="ar-EG" sz="1600" dirty="0" smtClean="0">
                <a:latin typeface="Janna LT" pitchFamily="2" charset="-78"/>
                <a:cs typeface="Janna LT" pitchFamily="2" charset="-78"/>
              </a:rPr>
              <a:t>للمشروع لتكون </a:t>
            </a:r>
            <a:r>
              <a:rPr lang="ar-EG" sz="1600" dirty="0">
                <a:latin typeface="Janna LT" pitchFamily="2" charset="-78"/>
                <a:cs typeface="Janna LT" pitchFamily="2" charset="-78"/>
              </a:rPr>
              <a:t>هي حلقة الوصل بين الباحثين عن العمل والشركات، ولتدعيم </a:t>
            </a:r>
            <a:r>
              <a:rPr lang="ar-EG" sz="1600" dirty="0" smtClean="0">
                <a:latin typeface="Janna LT" pitchFamily="2" charset="-78"/>
                <a:cs typeface="Janna LT" pitchFamily="2" charset="-78"/>
              </a:rPr>
              <a:t>تفاعل أسهل وأسرع، </a:t>
            </a:r>
            <a:r>
              <a:rPr lang="ar-EG" sz="1600" dirty="0">
                <a:latin typeface="Janna LT" pitchFamily="2" charset="-78"/>
                <a:cs typeface="Janna LT" pitchFamily="2" charset="-78"/>
              </a:rPr>
              <a:t>تم تفعيل عدة خطوات: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1600" dirty="0" smtClean="0">
                <a:latin typeface="Janna LT" pitchFamily="2" charset="-78"/>
                <a:cs typeface="Janna LT" pitchFamily="2" charset="-78"/>
              </a:rPr>
              <a:t>تزويد البوابة بالعديد من الخصائص </a:t>
            </a:r>
            <a:r>
              <a:rPr lang="ar-EG" sz="1600" dirty="0">
                <a:latin typeface="Janna LT" pitchFamily="2" charset="-78"/>
                <a:cs typeface="Janna LT" pitchFamily="2" charset="-78"/>
              </a:rPr>
              <a:t>مثل </a:t>
            </a:r>
            <a:r>
              <a:rPr lang="ar-EG" sz="1600" dirty="0" smtClean="0">
                <a:latin typeface="Janna LT" pitchFamily="2" charset="-78"/>
                <a:cs typeface="Janna LT" pitchFamily="2" charset="-78"/>
              </a:rPr>
              <a:t>البحث المتقدم بتصنيفات </a:t>
            </a:r>
            <a:r>
              <a:rPr lang="ar-EG" sz="1600" dirty="0">
                <a:latin typeface="Janna LT" pitchFamily="2" charset="-78"/>
                <a:cs typeface="Janna LT" pitchFamily="2" charset="-78"/>
              </a:rPr>
              <a:t>متعددة</a:t>
            </a:r>
            <a:r>
              <a:rPr lang="ar-EG" sz="1600" dirty="0" smtClean="0">
                <a:latin typeface="Janna LT" pitchFamily="2" charset="-78"/>
                <a:cs typeface="Janna LT" pitchFamily="2" charset="-78"/>
              </a:rPr>
              <a:t> </a:t>
            </a:r>
            <a:r>
              <a:rPr lang="ar-EG" sz="1600" dirty="0">
                <a:latin typeface="Janna LT" pitchFamily="2" charset="-78"/>
                <a:cs typeface="Janna LT" pitchFamily="2" charset="-78"/>
              </a:rPr>
              <a:t>/ قائمة المفضلة للموظفين والشركات </a:t>
            </a:r>
            <a:r>
              <a:rPr lang="ar-EG" sz="1600" dirty="0" smtClean="0">
                <a:latin typeface="Janna LT" pitchFamily="2" charset="-78"/>
                <a:cs typeface="Janna LT" pitchFamily="2" charset="-78"/>
              </a:rPr>
              <a:t>/ </a:t>
            </a:r>
            <a:r>
              <a:rPr lang="ar-SA" sz="1600" dirty="0" smtClean="0">
                <a:latin typeface="Janna LT" pitchFamily="2" charset="-78"/>
                <a:cs typeface="Janna LT" pitchFamily="2" charset="-78"/>
              </a:rPr>
              <a:t>خاصية الابلاغ عن مخالف</a:t>
            </a:r>
            <a:r>
              <a:rPr lang="ar-EG" sz="1600" dirty="0" smtClean="0">
                <a:latin typeface="Janna LT" pitchFamily="2" charset="-78"/>
                <a:cs typeface="Janna LT" pitchFamily="2" charset="-78"/>
              </a:rPr>
              <a:t>ات.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1600" dirty="0" smtClean="0">
                <a:latin typeface="Janna LT" pitchFamily="2" charset="-78"/>
                <a:cs typeface="Janna LT" pitchFamily="2" charset="-78"/>
              </a:rPr>
              <a:t>ربط </a:t>
            </a:r>
            <a:r>
              <a:rPr lang="ar-EG" sz="1600" dirty="0">
                <a:latin typeface="Janna LT" pitchFamily="2" charset="-78"/>
                <a:cs typeface="Janna LT" pitchFamily="2" charset="-78"/>
              </a:rPr>
              <a:t>البوابة ببرنامج إدارة المهام.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1600" dirty="0" smtClean="0">
                <a:latin typeface="Janna LT" pitchFamily="2" charset="-78"/>
                <a:cs typeface="Janna LT" pitchFamily="2" charset="-78"/>
              </a:rPr>
              <a:t>تهيئة البوابة للتوافق مع أبعاد الهواتف الذكية</a:t>
            </a:r>
          </a:p>
          <a:p>
            <a:pPr>
              <a:lnSpc>
                <a:spcPct val="150000"/>
              </a:lnSpc>
            </a:pPr>
            <a:r>
              <a:rPr lang="ar-EG" sz="1600" dirty="0" smtClean="0">
                <a:latin typeface="Janna LT" pitchFamily="2" charset="-78"/>
                <a:cs typeface="Janna LT" pitchFamily="2" charset="-78"/>
              </a:rPr>
              <a:t>علماً بأن بعض خواص البوابة غير مفعلة للمشتركين بصورة مؤقتة لحين إكتمال قاعدة بيانات لإمكانية ظهور نتائج بحث أكثر واقعية ومصداقية للشركات.</a:t>
            </a:r>
            <a:endParaRPr lang="ar-EG" sz="1600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7086755" y="2601779"/>
            <a:ext cx="3024337" cy="646331"/>
          </a:xfrm>
          <a:prstGeom prst="rect">
            <a:avLst/>
          </a:prstGeom>
          <a:solidFill>
            <a:srgbClr val="D4A436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البوابة ال</a:t>
            </a:r>
            <a:r>
              <a:rPr lang="ar-EG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إ</a:t>
            </a:r>
            <a:r>
              <a:rPr lang="ar-E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لكترونية</a:t>
            </a:r>
            <a:endParaRPr lang="ar-E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404664"/>
            <a:ext cx="2808312" cy="538215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effectLst>
            <a:innerShdw blurRad="114300">
              <a:schemeClr val="tx1">
                <a:lumMod val="50000"/>
                <a:lumOff val="50000"/>
              </a:schemeClr>
            </a:innerShdw>
          </a:effectLst>
        </p:spPr>
        <p:txBody>
          <a:bodyPr wrap="square" lIns="36000" tIns="36000" rIns="36000" bIns="36000" rtlCol="1">
            <a:spAutoFit/>
          </a:bodyPr>
          <a:lstStyle>
            <a:defPPr>
              <a:defRPr lang="ar-EG"/>
            </a:defPPr>
            <a:lvl1pPr algn="ctr">
              <a:lnSpc>
                <a:spcPct val="150000"/>
              </a:lnSpc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defRPr>
            </a:lvl1pPr>
          </a:lstStyle>
          <a:p>
            <a:r>
              <a:rPr lang="ar-EG" dirty="0" smtClean="0">
                <a:solidFill>
                  <a:srgbClr val="1E967E"/>
                </a:solidFill>
              </a:rPr>
              <a:t>البوابة</a:t>
            </a:r>
            <a:endParaRPr lang="ar-EG" dirty="0">
              <a:solidFill>
                <a:srgbClr val="1E967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4365105"/>
            <a:ext cx="7776864" cy="1080119"/>
          </a:xfrm>
          <a:prstGeom prst="rect">
            <a:avLst/>
          </a:prstGeom>
          <a:gradFill>
            <a:gsLst>
              <a:gs pos="0">
                <a:srgbClr val="1E967E"/>
              </a:gs>
              <a:gs pos="50000">
                <a:srgbClr val="23AF94"/>
              </a:gs>
              <a:gs pos="100000">
                <a:srgbClr val="1E967E"/>
              </a:gs>
            </a:gsLst>
            <a:lin ang="5400000" scaled="0"/>
          </a:gradFill>
          <a:ln>
            <a:noFill/>
          </a:ln>
          <a:effectLst>
            <a:innerShdw blurRad="114300">
              <a:srgbClr val="125A4C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ar-EG" sz="1600" dirty="0">
                <a:latin typeface="Janna LT" pitchFamily="2" charset="-78"/>
                <a:cs typeface="Janna LT" pitchFamily="2" charset="-78"/>
              </a:rPr>
              <a:t>تصميم لوحة تحكم متخصصة لإدارة البوابة، تمكن من </a:t>
            </a:r>
            <a:r>
              <a:rPr lang="ar-EG" sz="1600" dirty="0" smtClean="0">
                <a:latin typeface="Janna LT" pitchFamily="2" charset="-78"/>
                <a:cs typeface="Janna LT" pitchFamily="2" charset="-78"/>
              </a:rPr>
              <a:t>إستخراج </a:t>
            </a:r>
            <a:r>
              <a:rPr lang="ar-EG" sz="1600" dirty="0">
                <a:latin typeface="Janna LT" pitchFamily="2" charset="-78"/>
                <a:cs typeface="Janna LT" pitchFamily="2" charset="-78"/>
              </a:rPr>
              <a:t>مجموعة متنوعة من التقارير التي تسهل على مدير البوابة التعامل مع المشروع ودراسة مدى نجاحه وتقدمه بسهولة</a:t>
            </a:r>
            <a:r>
              <a:rPr lang="ar-EG" sz="1600" dirty="0" smtClean="0">
                <a:latin typeface="Janna LT" pitchFamily="2" charset="-78"/>
                <a:cs typeface="Janna LT" pitchFamily="2" charset="-78"/>
              </a:rPr>
              <a:t>.</a:t>
            </a:r>
            <a:endParaRPr lang="ar-EG" sz="1600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4" y="4042913"/>
            <a:ext cx="2808312" cy="538215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effectLst>
            <a:innerShdw blurRad="114300">
              <a:schemeClr val="tx1">
                <a:lumMod val="50000"/>
                <a:lumOff val="50000"/>
              </a:schemeClr>
            </a:innerShdw>
          </a:effectLst>
        </p:spPr>
        <p:txBody>
          <a:bodyPr wrap="square" lIns="36000" tIns="36000" rIns="36000" bIns="36000" rtlCol="1">
            <a:spAutoFit/>
          </a:bodyPr>
          <a:lstStyle>
            <a:defPPr>
              <a:defRPr lang="ar-EG"/>
            </a:defPPr>
            <a:lvl1pPr algn="ctr">
              <a:lnSpc>
                <a:spcPct val="150000"/>
              </a:lnSpc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defRPr>
            </a:lvl1pPr>
          </a:lstStyle>
          <a:p>
            <a:r>
              <a:rPr lang="ar-EG" dirty="0" smtClean="0">
                <a:solidFill>
                  <a:srgbClr val="1E967E"/>
                </a:solidFill>
              </a:rPr>
              <a:t>لوحة التحكم</a:t>
            </a:r>
            <a:endParaRPr lang="ar-EG" dirty="0">
              <a:solidFill>
                <a:srgbClr val="1E96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1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4" presetClass="exit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4" presetClass="exit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6" grpId="1" uiExpand="1" build="allAtOnce" animBg="1"/>
      <p:bldP spid="7" grpId="0" animBg="1"/>
      <p:bldP spid="4" grpId="0" animBg="1"/>
      <p:bldP spid="4" grpId="1" animBg="1"/>
      <p:bldP spid="8" grpId="0" build="p" animBg="1"/>
      <p:bldP spid="8" grpId="1" build="allAtOnce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8"/>
          <a:stretch/>
        </p:blipFill>
        <p:spPr bwMode="auto">
          <a:xfrm>
            <a:off x="756692" y="692697"/>
            <a:ext cx="6840760" cy="501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0980" y="2060848"/>
            <a:ext cx="7632848" cy="28083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EG" sz="1800" dirty="0" smtClean="0">
                <a:latin typeface="Janna LT" pitchFamily="2" charset="-78"/>
                <a:cs typeface="Janna LT" pitchFamily="2" charset="-78"/>
              </a:rPr>
              <a:t>شاشة لعرض </a:t>
            </a:r>
            <a:r>
              <a:rPr lang="ar-EG" sz="1800" dirty="0">
                <a:latin typeface="Janna LT" pitchFamily="2" charset="-78"/>
                <a:cs typeface="Janna LT" pitchFamily="2" charset="-78"/>
              </a:rPr>
              <a:t>المهام </a:t>
            </a:r>
            <a:r>
              <a:rPr lang="ar-EG" sz="1800" dirty="0" smtClean="0">
                <a:latin typeface="Janna LT" pitchFamily="2" charset="-78"/>
                <a:cs typeface="Janna LT" pitchFamily="2" charset="-78"/>
              </a:rPr>
              <a:t>وتوضيح </a:t>
            </a:r>
            <a:r>
              <a:rPr lang="ar-EG" sz="1800" dirty="0">
                <a:latin typeface="Janna LT" pitchFamily="2" charset="-78"/>
                <a:cs typeface="Janna LT" pitchFamily="2" charset="-78"/>
              </a:rPr>
              <a:t>حالة كل مهمة (متوقفة/ متأخرة/ تنتهي </a:t>
            </a:r>
            <a:r>
              <a:rPr lang="ar-EG" sz="1800" dirty="0" smtClean="0">
                <a:latin typeface="Janna LT" pitchFamily="2" charset="-78"/>
                <a:cs typeface="Janna LT" pitchFamily="2" charset="-78"/>
              </a:rPr>
              <a:t>اليوم).</a:t>
            </a:r>
            <a:endParaRPr lang="ar-EG" sz="1800" dirty="0">
              <a:latin typeface="Janna LT" pitchFamily="2" charset="-78"/>
              <a:cs typeface="Janna LT" pitchFamily="2" charset="-78"/>
            </a:endParaRPr>
          </a:p>
          <a:p>
            <a:pPr>
              <a:lnSpc>
                <a:spcPct val="150000"/>
              </a:lnSpc>
            </a:pPr>
            <a:r>
              <a:rPr lang="ar-EG" sz="1800" dirty="0" smtClean="0">
                <a:latin typeface="Janna LT" pitchFamily="2" charset="-78"/>
                <a:cs typeface="Janna LT" pitchFamily="2" charset="-78"/>
              </a:rPr>
              <a:t>إمكانية اضافة المهام والمشروعات.</a:t>
            </a:r>
          </a:p>
          <a:p>
            <a:pPr>
              <a:lnSpc>
                <a:spcPct val="150000"/>
              </a:lnSpc>
            </a:pPr>
            <a:r>
              <a:rPr lang="ar-EG" sz="1800" dirty="0" smtClean="0">
                <a:latin typeface="Janna LT" pitchFamily="2" charset="-78"/>
                <a:cs typeface="Janna LT" pitchFamily="2" charset="-78"/>
              </a:rPr>
              <a:t>إمكانية </a:t>
            </a:r>
            <a:r>
              <a:rPr lang="ar-EG" sz="1800" dirty="0">
                <a:latin typeface="Janna LT" pitchFamily="2" charset="-78"/>
                <a:cs typeface="Janna LT" pitchFamily="2" charset="-78"/>
              </a:rPr>
              <a:t>إ</a:t>
            </a:r>
            <a:r>
              <a:rPr lang="ar-EG" sz="1800" dirty="0" smtClean="0">
                <a:latin typeface="Janna LT" pitchFamily="2" charset="-78"/>
                <a:cs typeface="Janna LT" pitchFamily="2" charset="-78"/>
              </a:rPr>
              <a:t>ضافة الشركة لموظفين غير مسجلين بالبوابة مع منحهم إمكانية تعديل البيانات الخاصة بهم.</a:t>
            </a:r>
          </a:p>
          <a:p>
            <a:pPr>
              <a:lnSpc>
                <a:spcPct val="150000"/>
              </a:lnSpc>
            </a:pPr>
            <a:r>
              <a:rPr lang="ar-EG" sz="1800" dirty="0">
                <a:latin typeface="Janna LT" pitchFamily="2" charset="-78"/>
                <a:cs typeface="Janna LT" pitchFamily="2" charset="-78"/>
              </a:rPr>
              <a:t>خاصية </a:t>
            </a:r>
            <a:r>
              <a:rPr lang="ar-EG" sz="1800" dirty="0" smtClean="0">
                <a:latin typeface="Janna LT" pitchFamily="2" charset="-78"/>
                <a:cs typeface="Janna LT" pitchFamily="2" charset="-78"/>
              </a:rPr>
              <a:t>الإشعارات</a:t>
            </a:r>
            <a:r>
              <a:rPr lang="ar-EG" sz="1800" dirty="0">
                <a:latin typeface="Janna LT" pitchFamily="2" charset="-78"/>
                <a:cs typeface="Janna LT" pitchFamily="2" charset="-78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ar-EG" sz="1800" dirty="0">
                <a:latin typeface="Janna LT" pitchFamily="2" charset="-78"/>
                <a:cs typeface="Janna LT" pitchFamily="2" charset="-78"/>
              </a:rPr>
              <a:t>إ</a:t>
            </a:r>
            <a:r>
              <a:rPr lang="ar-EG" sz="1800" dirty="0" smtClean="0">
                <a:latin typeface="Janna LT" pitchFamily="2" charset="-78"/>
                <a:cs typeface="Janna LT" pitchFamily="2" charset="-78"/>
              </a:rPr>
              <a:t>ستخراج تقارير متنوعة.</a:t>
            </a:r>
            <a:endParaRPr lang="en-US" sz="1800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990722"/>
            <a:ext cx="7632848" cy="99811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ar-SA" sz="1800" dirty="0">
                <a:latin typeface="Janna LT" pitchFamily="2" charset="-78"/>
                <a:cs typeface="Janna LT" pitchFamily="2" charset="-78"/>
              </a:rPr>
              <a:t>يقدم </a:t>
            </a:r>
            <a:r>
              <a:rPr lang="ar-EG" sz="1800" dirty="0">
                <a:latin typeface="Janna LT" pitchFamily="2" charset="-78"/>
                <a:cs typeface="Janna LT" pitchFamily="2" charset="-78"/>
              </a:rPr>
              <a:t>ال</a:t>
            </a:r>
            <a:r>
              <a:rPr lang="ar-SA" sz="1800" dirty="0">
                <a:latin typeface="Janna LT" pitchFamily="2" charset="-78"/>
                <a:cs typeface="Janna LT" pitchFamily="2" charset="-78"/>
              </a:rPr>
              <a:t>برنامج الحلول العملية </a:t>
            </a:r>
            <a:r>
              <a:rPr lang="ar-EG" sz="1800" dirty="0" smtClean="0">
                <a:latin typeface="Janna LT" pitchFamily="2" charset="-78"/>
                <a:cs typeface="Janna LT" pitchFamily="2" charset="-78"/>
              </a:rPr>
              <a:t>لإدارة العمل عن بعد </a:t>
            </a:r>
            <a:r>
              <a:rPr lang="ar-SA" sz="1800" dirty="0" smtClean="0">
                <a:latin typeface="Janna LT" pitchFamily="2" charset="-78"/>
                <a:cs typeface="Janna LT" pitchFamily="2" charset="-78"/>
              </a:rPr>
              <a:t>بين </a:t>
            </a:r>
            <a:r>
              <a:rPr lang="ar-SA" sz="1800" dirty="0">
                <a:latin typeface="Janna LT" pitchFamily="2" charset="-78"/>
                <a:cs typeface="Janna LT" pitchFamily="2" charset="-78"/>
              </a:rPr>
              <a:t>الموظفين والشركات </a:t>
            </a:r>
            <a:r>
              <a:rPr lang="ar-SA" sz="1800" dirty="0" smtClean="0">
                <a:latin typeface="Janna LT" pitchFamily="2" charset="-78"/>
                <a:cs typeface="Janna LT" pitchFamily="2" charset="-78"/>
              </a:rPr>
              <a:t>من </a:t>
            </a:r>
            <a:r>
              <a:rPr lang="ar-SA" sz="1800" dirty="0">
                <a:latin typeface="Janna LT" pitchFamily="2" charset="-78"/>
                <a:cs typeface="Janna LT" pitchFamily="2" charset="-78"/>
              </a:rPr>
              <a:t>خلال آليات منظمة لمتابعة </a:t>
            </a:r>
            <a:r>
              <a:rPr lang="ar-SA" sz="1800" dirty="0" smtClean="0">
                <a:latin typeface="Janna LT" pitchFamily="2" charset="-78"/>
                <a:cs typeface="Janna LT" pitchFamily="2" charset="-78"/>
              </a:rPr>
              <a:t>الأعمال..</a:t>
            </a:r>
            <a:r>
              <a:rPr lang="ar-EG" sz="1800" dirty="0" smtClean="0">
                <a:latin typeface="Janna LT" pitchFamily="2" charset="-78"/>
                <a:cs typeface="Janna LT" pitchFamily="2" charset="-78"/>
              </a:rPr>
              <a:t> </a:t>
            </a:r>
            <a:r>
              <a:rPr lang="ar-SA" sz="1800" dirty="0" smtClean="0">
                <a:latin typeface="Janna LT" pitchFamily="2" charset="-78"/>
                <a:cs typeface="Janna LT" pitchFamily="2" charset="-78"/>
              </a:rPr>
              <a:t>و</a:t>
            </a:r>
            <a:r>
              <a:rPr lang="ar-EG" sz="1800" dirty="0">
                <a:latin typeface="Janna LT" pitchFamily="2" charset="-78"/>
                <a:cs typeface="Janna LT" pitchFamily="2" charset="-78"/>
              </a:rPr>
              <a:t>يتضمن البرنامج عدة </a:t>
            </a:r>
            <a:r>
              <a:rPr lang="ar-EG" sz="1800" dirty="0" smtClean="0">
                <a:latin typeface="Janna LT" pitchFamily="2" charset="-78"/>
                <a:cs typeface="Janna LT" pitchFamily="2" charset="-78"/>
              </a:rPr>
              <a:t>خصائص </a:t>
            </a:r>
            <a:r>
              <a:rPr lang="ar-EG" sz="1800" dirty="0">
                <a:latin typeface="Janna LT" pitchFamily="2" charset="-78"/>
                <a:cs typeface="Janna LT" pitchFamily="2" charset="-78"/>
              </a:rPr>
              <a:t>مثل</a:t>
            </a:r>
            <a:r>
              <a:rPr lang="ar-EG" sz="1800" dirty="0" smtClean="0">
                <a:latin typeface="Janna LT" pitchFamily="2" charset="-78"/>
                <a:cs typeface="Janna LT" pitchFamily="2" charset="-78"/>
              </a:rPr>
              <a:t>:</a:t>
            </a:r>
            <a:endParaRPr lang="ar-EG" sz="1800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6834726" y="2637782"/>
            <a:ext cx="3528392" cy="646331"/>
          </a:xfrm>
          <a:prstGeom prst="rect">
            <a:avLst/>
          </a:prstGeom>
          <a:solidFill>
            <a:srgbClr val="D4A436"/>
          </a:solidFill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برنامج إدارة المهام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E-Task</a:t>
            </a:r>
            <a:endParaRPr lang="ar-EG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254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8" grpId="2" build="p"/>
      <p:bldP spid="4" grpId="0" build="p"/>
      <p:bldP spid="4" grpId="2" build="allAtOnce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23024883"/>
              </p:ext>
            </p:extLst>
          </p:nvPr>
        </p:nvGraphicFramePr>
        <p:xfrm>
          <a:off x="1619672" y="2420888"/>
          <a:ext cx="583264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1340768"/>
            <a:ext cx="87849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000" dirty="0" smtClean="0">
                <a:solidFill>
                  <a:srgbClr val="1E967E"/>
                </a:solidFill>
                <a:latin typeface="Janna LT" panose="01000000000000000000" pitchFamily="2" charset="-78"/>
                <a:cs typeface="Janna LT" panose="01000000000000000000" pitchFamily="2" charset="-78"/>
              </a:rPr>
              <a:t>تحرص كيوفيجن على إدارة المشروع بشكل متكامل حرصاً على إستقراره ومن ثم نجاحه، وذلك من خلال،،،</a:t>
            </a:r>
            <a:endParaRPr lang="ar-EG" sz="2000" dirty="0">
              <a:solidFill>
                <a:srgbClr val="1E967E"/>
              </a:solidFill>
              <a:latin typeface="Janna LT" panose="01000000000000000000" pitchFamily="2" charset="-78"/>
              <a:cs typeface="Janna LT" panose="01000000000000000000" pitchFamily="2" charset="-78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707904" y="404664"/>
            <a:ext cx="5112569" cy="720080"/>
          </a:xfrm>
          <a:prstGeom prst="round2Diag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  <a:effectLst>
            <a:innerShdw blurRad="1143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ar-EG" sz="2400" b="1" dirty="0">
                <a:solidFill>
                  <a:srgbClr val="1E9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مسار خدمات المتابعة الإدارية</a:t>
            </a:r>
          </a:p>
        </p:txBody>
      </p:sp>
    </p:spTree>
    <p:extLst>
      <p:ext uri="{BB962C8B-B14F-4D97-AF65-F5344CB8AC3E}">
        <p14:creationId xmlns:p14="http://schemas.microsoft.com/office/powerpoint/2010/main" val="256329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11A26A-67E8-4316-9C86-862330B1E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6F11A26A-67E8-4316-9C86-862330B1E3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6F11A26A-67E8-4316-9C86-862330B1E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6F11A26A-67E8-4316-9C86-862330B1E3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99B944-C71C-40AB-9B87-39907558F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3899B944-C71C-40AB-9B87-39907558F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3899B944-C71C-40AB-9B87-39907558F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3899B944-C71C-40AB-9B87-39907558F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43933D-14FA-4979-8080-ABA5B5F43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9143933D-14FA-4979-8080-ABA5B5F43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9143933D-14FA-4979-8080-ABA5B5F43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9143933D-14FA-4979-8080-ABA5B5F43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A45B02-77D1-49AD-B264-D004C104F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1AA45B02-77D1-49AD-B264-D004C104F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1AA45B02-77D1-49AD-B264-D004C104F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1AA45B02-77D1-49AD-B264-D004C104F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314927-1679-40BC-8B13-46E641ABA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D6314927-1679-40BC-8B13-46E641ABAB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D6314927-1679-40BC-8B13-46E641ABA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D6314927-1679-40BC-8B13-46E641ABAB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7584" y="836712"/>
            <a:ext cx="7356256" cy="196207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lnSpc>
                <a:spcPct val="135000"/>
              </a:lnSpc>
              <a:buFont typeface="Arial" pitchFamily="34" charset="0"/>
              <a:buChar char="•"/>
            </a:pPr>
            <a:r>
              <a:rPr lang="ar-EG" dirty="0">
                <a:latin typeface="Janna LT" pitchFamily="2" charset="-78"/>
                <a:cs typeface="Janna LT" pitchFamily="2" charset="-78"/>
              </a:rPr>
              <a:t>تحديث محتوى </a:t>
            </a:r>
            <a:r>
              <a:rPr lang="ar-EG" dirty="0" smtClean="0">
                <a:latin typeface="Janna LT" pitchFamily="2" charset="-78"/>
                <a:cs typeface="Janna LT" pitchFamily="2" charset="-78"/>
              </a:rPr>
              <a:t>البوابة بشكل دوري </a:t>
            </a:r>
            <a:r>
              <a:rPr lang="ar-EG" dirty="0">
                <a:latin typeface="Janna LT" pitchFamily="2" charset="-78"/>
                <a:cs typeface="Janna LT" pitchFamily="2" charset="-78"/>
              </a:rPr>
              <a:t>(فيديوهات/ مقالات/ أخبار</a:t>
            </a:r>
            <a:r>
              <a:rPr lang="ar-EG" dirty="0" smtClean="0">
                <a:latin typeface="Janna LT" pitchFamily="2" charset="-78"/>
                <a:cs typeface="Janna LT" pitchFamily="2" charset="-78"/>
              </a:rPr>
              <a:t>).</a:t>
            </a:r>
          </a:p>
          <a:p>
            <a:pPr marL="285750" indent="-285750">
              <a:lnSpc>
                <a:spcPct val="135000"/>
              </a:lnSpc>
              <a:buFont typeface="Arial" pitchFamily="34" charset="0"/>
              <a:buChar char="•"/>
            </a:pPr>
            <a:r>
              <a:rPr lang="ar-EG" dirty="0">
                <a:solidFill>
                  <a:schemeClr val="tx1">
                    <a:lumMod val="50000"/>
                  </a:schemeClr>
                </a:solidFill>
                <a:latin typeface="Janna LT" pitchFamily="2" charset="-78"/>
                <a:cs typeface="Janna LT" pitchFamily="2" charset="-78"/>
              </a:rPr>
              <a:t>متابعة استفسارات العملاء من خلال وسائل التواصل المتاحة للمشروع.</a:t>
            </a:r>
            <a:endParaRPr lang="ar-SA" dirty="0"/>
          </a:p>
          <a:p>
            <a:pPr marL="285750" indent="-285750">
              <a:lnSpc>
                <a:spcPct val="135000"/>
              </a:lnSpc>
              <a:buFont typeface="Arial" pitchFamily="34" charset="0"/>
              <a:buChar char="•"/>
            </a:pPr>
            <a:r>
              <a:rPr lang="ar-EG" dirty="0">
                <a:solidFill>
                  <a:schemeClr val="tx1">
                    <a:lumMod val="50000"/>
                  </a:schemeClr>
                </a:solidFill>
                <a:latin typeface="Janna LT" pitchFamily="2" charset="-78"/>
                <a:cs typeface="Janna LT" pitchFamily="2" charset="-78"/>
              </a:rPr>
              <a:t>متابعة المسجلين بالبوابة سواء موظفين أو شركات.</a:t>
            </a:r>
            <a:endParaRPr lang="ar-SA" dirty="0"/>
          </a:p>
          <a:p>
            <a:pPr marL="285750" indent="-285750">
              <a:lnSpc>
                <a:spcPct val="135000"/>
              </a:lnSpc>
              <a:buFont typeface="Arial" pitchFamily="34" charset="0"/>
              <a:buChar char="•"/>
            </a:pPr>
            <a:r>
              <a:rPr lang="ar-EG" dirty="0">
                <a:solidFill>
                  <a:schemeClr val="tx1">
                    <a:lumMod val="50000"/>
                  </a:schemeClr>
                </a:solidFill>
                <a:latin typeface="Janna LT" pitchFamily="2" charset="-78"/>
                <a:cs typeface="Janna LT" pitchFamily="2" charset="-78"/>
              </a:rPr>
              <a:t>التأكد من صحة البيانات للمشتركين بالبوابة قبل تفعيل الحسابات.</a:t>
            </a:r>
            <a:endParaRPr lang="ar-SA" dirty="0"/>
          </a:p>
          <a:p>
            <a:pPr marL="285750" indent="-285750">
              <a:lnSpc>
                <a:spcPct val="135000"/>
              </a:lnSpc>
              <a:buFont typeface="Arial" pitchFamily="34" charset="0"/>
              <a:buChar char="•"/>
            </a:pPr>
            <a:r>
              <a:rPr lang="ar-EG" dirty="0">
                <a:latin typeface="Janna LT" pitchFamily="2" charset="-78"/>
                <a:cs typeface="Janna LT" pitchFamily="2" charset="-78"/>
              </a:rPr>
              <a:t>تجهيز </a:t>
            </a:r>
            <a:r>
              <a:rPr lang="ar-EG" dirty="0" smtClean="0">
                <a:latin typeface="Janna LT" pitchFamily="2" charset="-78"/>
                <a:cs typeface="Janna LT" pitchFamily="2" charset="-78"/>
              </a:rPr>
              <a:t>وإعداد </a:t>
            </a:r>
            <a:r>
              <a:rPr lang="ar-EG" dirty="0">
                <a:latin typeface="Janna LT" pitchFamily="2" charset="-78"/>
                <a:cs typeface="Janna LT" pitchFamily="2" charset="-78"/>
              </a:rPr>
              <a:t>أ</a:t>
            </a:r>
            <a:r>
              <a:rPr lang="ar-EG" dirty="0" smtClean="0">
                <a:latin typeface="Janna LT" pitchFamily="2" charset="-78"/>
                <a:cs typeface="Janna LT" pitchFamily="2" charset="-78"/>
              </a:rPr>
              <a:t>رشيف </a:t>
            </a:r>
            <a:r>
              <a:rPr lang="ar-EG" dirty="0">
                <a:latin typeface="Janna LT" pitchFamily="2" charset="-78"/>
                <a:cs typeface="Janna LT" pitchFamily="2" charset="-78"/>
              </a:rPr>
              <a:t>دوري بحالة البيانات الخاصة بالمشتركين في البوابة</a:t>
            </a:r>
            <a:r>
              <a:rPr lang="ar-EG" dirty="0" smtClean="0">
                <a:latin typeface="Janna LT" pitchFamily="2" charset="-78"/>
                <a:cs typeface="Janna LT" pitchFamily="2" charset="-78"/>
              </a:rPr>
              <a:t>.</a:t>
            </a:r>
            <a:endParaRPr lang="ar-SA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6362" y="317048"/>
            <a:ext cx="3312370" cy="538215"/>
          </a:xfrm>
          <a:prstGeom prst="rect">
            <a:avLst/>
          </a:prstGeom>
          <a:solidFill>
            <a:srgbClr val="D4A436"/>
          </a:solidFill>
        </p:spPr>
        <p:txBody>
          <a:bodyPr wrap="square" lIns="36000" tIns="36000" rIns="36000" bIns="36000" rtlCol="1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إدارة البوابة والدعم الفني</a:t>
            </a:r>
            <a:endParaRPr lang="ar-EG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6362" y="2780928"/>
            <a:ext cx="3312369" cy="538215"/>
          </a:xfrm>
          <a:prstGeom prst="rect">
            <a:avLst/>
          </a:prstGeom>
          <a:solidFill>
            <a:srgbClr val="1E967E"/>
          </a:solidFill>
        </p:spPr>
        <p:txBody>
          <a:bodyPr wrap="square" lIns="36000" tIns="36000" rIns="36000" bIns="36000" rtlCol="1" anchor="ctr">
            <a:spAutoFit/>
          </a:bodyPr>
          <a:lstStyle>
            <a:defPPr>
              <a:defRPr lang="ar-EG"/>
            </a:defPPr>
            <a:lvl1pPr algn="ctr">
              <a:lnSpc>
                <a:spcPct val="150000"/>
              </a:lnSpc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defRPr>
            </a:lvl1pPr>
          </a:lstStyle>
          <a:p>
            <a:r>
              <a:rPr lang="ar-EG" dirty="0" smtClean="0"/>
              <a:t>إدارة التوظيف</a:t>
            </a:r>
            <a:endParaRPr lang="ar-EG" dirty="0"/>
          </a:p>
        </p:txBody>
      </p:sp>
      <p:sp>
        <p:nvSpPr>
          <p:cNvPr id="17" name="TextBox 16"/>
          <p:cNvSpPr txBox="1"/>
          <p:nvPr/>
        </p:nvSpPr>
        <p:spPr>
          <a:xfrm>
            <a:off x="827584" y="3284984"/>
            <a:ext cx="7344816" cy="23360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35000"/>
              </a:lnSpc>
              <a:buFont typeface="Arial" pitchFamily="34" charset="0"/>
              <a:buChar char="•"/>
            </a:pPr>
            <a:r>
              <a:rPr lang="ar-EG" dirty="0">
                <a:latin typeface="Janna LT" pitchFamily="2" charset="-78"/>
                <a:cs typeface="Janna LT" pitchFamily="2" charset="-78"/>
              </a:rPr>
              <a:t>التوفيق الإداري بين الوظائف المطروحة والموظفين المسجلين.</a:t>
            </a:r>
            <a:endParaRPr lang="ar-SA" dirty="0">
              <a:latin typeface="Janna LT" pitchFamily="2" charset="-78"/>
              <a:cs typeface="Janna LT" pitchFamily="2" charset="-78"/>
            </a:endParaRPr>
          </a:p>
          <a:p>
            <a:pPr marL="285750" indent="-285750">
              <a:lnSpc>
                <a:spcPct val="135000"/>
              </a:lnSpc>
              <a:buFont typeface="Arial" pitchFamily="34" charset="0"/>
              <a:buChar char="•"/>
            </a:pPr>
            <a:r>
              <a:rPr lang="ar-EG" dirty="0">
                <a:latin typeface="Janna LT" pitchFamily="2" charset="-78"/>
                <a:cs typeface="Janna LT" pitchFamily="2" charset="-78"/>
              </a:rPr>
              <a:t>إرسال بريد دوري للشركات بالموظفين المقترحين.</a:t>
            </a:r>
            <a:endParaRPr lang="ar-SA" dirty="0">
              <a:latin typeface="Janna LT" pitchFamily="2" charset="-78"/>
              <a:cs typeface="Janna LT" pitchFamily="2" charset="-78"/>
            </a:endParaRPr>
          </a:p>
          <a:p>
            <a:pPr marL="285750" indent="-285750">
              <a:lnSpc>
                <a:spcPct val="135000"/>
              </a:lnSpc>
              <a:buFont typeface="Arial" pitchFamily="34" charset="0"/>
              <a:buChar char="•"/>
            </a:pPr>
            <a:r>
              <a:rPr lang="ar-EG" dirty="0">
                <a:latin typeface="Janna LT" pitchFamily="2" charset="-78"/>
                <a:cs typeface="Janna LT" pitchFamily="2" charset="-78"/>
              </a:rPr>
              <a:t>التواصل مع الشركات لإرسال بيانات الموظفين الذين تم </a:t>
            </a:r>
            <a:r>
              <a:rPr lang="ar-EG" dirty="0" smtClean="0">
                <a:latin typeface="Janna LT" pitchFamily="2" charset="-78"/>
                <a:cs typeface="Janna LT" pitchFamily="2" charset="-78"/>
              </a:rPr>
              <a:t>إختيارهم</a:t>
            </a:r>
            <a:r>
              <a:rPr lang="ar-EG" dirty="0">
                <a:latin typeface="Janna LT" pitchFamily="2" charset="-78"/>
                <a:cs typeface="Janna LT" pitchFamily="2" charset="-78"/>
              </a:rPr>
              <a:t>.</a:t>
            </a:r>
            <a:endParaRPr lang="ar-SA" dirty="0">
              <a:latin typeface="Janna LT" pitchFamily="2" charset="-78"/>
              <a:cs typeface="Janna LT" pitchFamily="2" charset="-78"/>
            </a:endParaRPr>
          </a:p>
          <a:p>
            <a:pPr marL="285750" lvl="0" indent="-285750">
              <a:lnSpc>
                <a:spcPct val="135000"/>
              </a:lnSpc>
              <a:buFont typeface="Arial" pitchFamily="34" charset="0"/>
              <a:buChar char="•"/>
            </a:pPr>
            <a:r>
              <a:rPr lang="ar-EG" dirty="0">
                <a:latin typeface="Janna LT" pitchFamily="2" charset="-78"/>
                <a:cs typeface="Janna LT" pitchFamily="2" charset="-78"/>
              </a:rPr>
              <a:t>إ</a:t>
            </a:r>
            <a:r>
              <a:rPr lang="ar-EG" dirty="0" smtClean="0">
                <a:latin typeface="Janna LT" pitchFamily="2" charset="-78"/>
                <a:cs typeface="Janna LT" pitchFamily="2" charset="-78"/>
              </a:rPr>
              <a:t>عداد </a:t>
            </a:r>
            <a:r>
              <a:rPr lang="ar-EG" dirty="0">
                <a:latin typeface="Janna LT" pitchFamily="2" charset="-78"/>
                <a:cs typeface="Janna LT" pitchFamily="2" charset="-78"/>
              </a:rPr>
              <a:t>أ</a:t>
            </a:r>
            <a:r>
              <a:rPr lang="ar-EG" dirty="0" smtClean="0">
                <a:latin typeface="Janna LT" pitchFamily="2" charset="-78"/>
                <a:cs typeface="Janna LT" pitchFamily="2" charset="-78"/>
              </a:rPr>
              <a:t>رشيف دوري للشركات التي تم التواصل معها، والموظفين الذين تم إقتراحهم للشركات.</a:t>
            </a:r>
          </a:p>
          <a:p>
            <a:pPr marL="285750" indent="-285750">
              <a:lnSpc>
                <a:spcPct val="135000"/>
              </a:lnSpc>
              <a:buFont typeface="Arial" pitchFamily="34" charset="0"/>
              <a:buChar char="•"/>
            </a:pPr>
            <a:r>
              <a:rPr lang="ar-EG" dirty="0">
                <a:latin typeface="Janna LT" pitchFamily="2" charset="-78"/>
                <a:cs typeface="Janna LT" pitchFamily="2" charset="-78"/>
              </a:rPr>
              <a:t>إصدار تقارير وإحصاءات </a:t>
            </a:r>
            <a:r>
              <a:rPr lang="ar-EG" dirty="0" smtClean="0">
                <a:latin typeface="Janna LT" pitchFamily="2" charset="-78"/>
                <a:cs typeface="Janna LT" pitchFamily="2" charset="-78"/>
              </a:rPr>
              <a:t>دورية.</a:t>
            </a:r>
            <a:endParaRPr lang="ar-SA" dirty="0">
              <a:latin typeface="Janna LT" pitchFamily="2" charset="-78"/>
              <a:cs typeface="Janna 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602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6" grpId="0" animBg="1"/>
      <p:bldP spid="14" grpId="0" animBg="1"/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1596856"/>
            <a:ext cx="7992888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>
                <a:latin typeface="Janna LT" pitchFamily="2" charset="-78"/>
                <a:cs typeface="Janna LT" pitchFamily="2" charset="-78"/>
              </a:rPr>
              <a:t>تجهيز ملفات مساعدة عن الهيئات المطلوب التواصل معها</a:t>
            </a:r>
            <a:r>
              <a:rPr lang="ar-SA" dirty="0" smtClean="0">
                <a:latin typeface="Janna LT" pitchFamily="2" charset="-78"/>
                <a:cs typeface="Janna LT" pitchFamily="2" charset="-78"/>
              </a:rPr>
              <a:t>.</a:t>
            </a:r>
            <a:endParaRPr lang="ar-EG" dirty="0" smtClean="0">
              <a:latin typeface="Janna LT" pitchFamily="2" charset="-78"/>
              <a:cs typeface="Janna LT" pitchFamily="2" charset="-78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>
                <a:latin typeface="Janna LT" pitchFamily="2" charset="-78"/>
                <a:cs typeface="Janna LT" pitchFamily="2" charset="-78"/>
              </a:rPr>
              <a:t>تفريغ وأرشفة البيانات المرسلة من مسؤولي جمعية حركية.</a:t>
            </a:r>
            <a:endParaRPr lang="en-US" dirty="0">
              <a:latin typeface="Janna LT" pitchFamily="2" charset="-78"/>
              <a:cs typeface="Janna LT" pitchFamily="2" charset="-78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 smtClean="0">
                <a:latin typeface="Janna LT" pitchFamily="2" charset="-78"/>
                <a:cs typeface="Janna LT" pitchFamily="2" charset="-78"/>
              </a:rPr>
              <a:t>تجهيز </a:t>
            </a:r>
            <a:r>
              <a:rPr lang="ar-SA" dirty="0">
                <a:latin typeface="Janna LT" pitchFamily="2" charset="-78"/>
                <a:cs typeface="Janna LT" pitchFamily="2" charset="-78"/>
              </a:rPr>
              <a:t>ملفات وتصميمات تشرح فكرة المشروع لعرضها على مستفيدي </a:t>
            </a:r>
            <a:r>
              <a:rPr lang="ar-EG" dirty="0">
                <a:latin typeface="Janna LT" pitchFamily="2" charset="-78"/>
                <a:cs typeface="Janna LT" pitchFamily="2" charset="-78"/>
              </a:rPr>
              <a:t>ال</a:t>
            </a:r>
            <a:r>
              <a:rPr lang="ar-SA" dirty="0">
                <a:latin typeface="Janna LT" pitchFamily="2" charset="-78"/>
                <a:cs typeface="Janna LT" pitchFamily="2" charset="-78"/>
              </a:rPr>
              <a:t>جمعية.</a:t>
            </a:r>
            <a:endParaRPr lang="en-US" dirty="0">
              <a:latin typeface="Janna LT" pitchFamily="2" charset="-78"/>
              <a:cs typeface="Janna LT" pitchFamily="2" charset="-78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>
                <a:latin typeface="Janna LT" pitchFamily="2" charset="-78"/>
                <a:cs typeface="Janna LT" pitchFamily="2" charset="-78"/>
              </a:rPr>
              <a:t>عقد </a:t>
            </a:r>
            <a:r>
              <a:rPr lang="ar-EG" dirty="0" smtClean="0">
                <a:latin typeface="Janna LT" pitchFamily="2" charset="-78"/>
                <a:cs typeface="Janna LT" pitchFamily="2" charset="-78"/>
              </a:rPr>
              <a:t>إ</a:t>
            </a:r>
            <a:r>
              <a:rPr lang="ar-SA" dirty="0" smtClean="0">
                <a:latin typeface="Janna LT" pitchFamily="2" charset="-78"/>
                <a:cs typeface="Janna LT" pitchFamily="2" charset="-78"/>
              </a:rPr>
              <a:t>جتماعات </a:t>
            </a:r>
            <a:r>
              <a:rPr lang="ar-SA" dirty="0">
                <a:latin typeface="Janna LT" pitchFamily="2" charset="-78"/>
                <a:cs typeface="Janna LT" pitchFamily="2" charset="-78"/>
              </a:rPr>
              <a:t>سكايب ومراسلات بريدية للتعرف على مستجدات مسار التوظيف.</a:t>
            </a:r>
            <a:endParaRPr lang="en-US" dirty="0">
              <a:latin typeface="Janna LT" pitchFamily="2" charset="-78"/>
              <a:cs typeface="Janna LT" pitchFamily="2" charset="-78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>
                <a:latin typeface="Janna LT" pitchFamily="2" charset="-78"/>
                <a:cs typeface="Janna LT" pitchFamily="2" charset="-78"/>
              </a:rPr>
              <a:t>تصميم فيديوهات مناسبة لعرضها في اللقاءات والبرامج التلفزيونية التي تتحدث عن الجمعية ومشروع التوظيف التابع لها.</a:t>
            </a:r>
            <a:endParaRPr lang="en-US" dirty="0">
              <a:latin typeface="Janna LT" pitchFamily="2" charset="-78"/>
              <a:cs typeface="Janna LT" pitchFamily="2" charset="-78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SA" dirty="0">
                <a:latin typeface="Janna LT" pitchFamily="2" charset="-78"/>
                <a:cs typeface="Janna LT" pitchFamily="2" charset="-78"/>
              </a:rPr>
              <a:t>تفعيل الخطوات الإلكترونية للتسجيل في موقع طاقات بعد توقيع </a:t>
            </a:r>
            <a:r>
              <a:rPr lang="ar-SA" dirty="0" smtClean="0">
                <a:latin typeface="Janna LT" pitchFamily="2" charset="-78"/>
                <a:cs typeface="Janna LT" pitchFamily="2" charset="-78"/>
              </a:rPr>
              <a:t>ال</a:t>
            </a:r>
            <a:r>
              <a:rPr lang="ar-EG" dirty="0" smtClean="0">
                <a:latin typeface="Janna LT" pitchFamily="2" charset="-78"/>
                <a:cs typeface="Janna LT" pitchFamily="2" charset="-78"/>
              </a:rPr>
              <a:t>إ</a:t>
            </a:r>
            <a:r>
              <a:rPr lang="ar-SA" dirty="0" smtClean="0">
                <a:latin typeface="Janna LT" pitchFamily="2" charset="-78"/>
                <a:cs typeface="Janna LT" pitchFamily="2" charset="-78"/>
              </a:rPr>
              <a:t>تفاقية لل</a:t>
            </a:r>
            <a:r>
              <a:rPr lang="ar-EG" dirty="0" smtClean="0">
                <a:latin typeface="Janna LT" pitchFamily="2" charset="-78"/>
                <a:cs typeface="Janna LT" pitchFamily="2" charset="-78"/>
              </a:rPr>
              <a:t>إ</a:t>
            </a:r>
            <a:r>
              <a:rPr lang="ar-SA" dirty="0" smtClean="0">
                <a:latin typeface="Janna LT" pitchFamily="2" charset="-78"/>
                <a:cs typeface="Janna LT" pitchFamily="2" charset="-78"/>
              </a:rPr>
              <a:t>ستفادة </a:t>
            </a:r>
            <a:r>
              <a:rPr lang="ar-SA" dirty="0">
                <a:latin typeface="Janna LT" pitchFamily="2" charset="-78"/>
                <a:cs typeface="Janna LT" pitchFamily="2" charset="-78"/>
              </a:rPr>
              <a:t>من خدماته في مجال التوظيف</a:t>
            </a:r>
            <a:r>
              <a:rPr lang="ar-SA" dirty="0" smtClean="0">
                <a:latin typeface="Janna LT" pitchFamily="2" charset="-78"/>
                <a:cs typeface="Janna LT" pitchFamily="2" charset="-78"/>
              </a:rPr>
              <a:t>.</a:t>
            </a:r>
            <a:endParaRPr lang="en-US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6398720" y="3167487"/>
            <a:ext cx="4032448" cy="234993"/>
          </a:xfrm>
          <a:prstGeom prst="rect">
            <a:avLst/>
          </a:prstGeom>
          <a:solidFill>
            <a:srgbClr val="1E967E"/>
          </a:solidFill>
        </p:spPr>
        <p:txBody>
          <a:bodyPr wrap="square" lIns="36000" tIns="36000" rIns="36000" bIns="36000" rtlCol="1">
            <a:spAutoFit/>
          </a:bodyPr>
          <a:lstStyle/>
          <a:p>
            <a:pPr algn="ctr">
              <a:lnSpc>
                <a:spcPct val="150000"/>
              </a:lnSpc>
            </a:pPr>
            <a:endParaRPr lang="ar-EG" sz="1200" b="1" dirty="0">
              <a:solidFill>
                <a:schemeClr val="bg1"/>
              </a:solidFill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3707904" y="404664"/>
            <a:ext cx="5112569" cy="720080"/>
          </a:xfrm>
          <a:prstGeom prst="round2Diag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  <a:effectLst>
            <a:innerShdw blurRad="1143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ar-EG" sz="2400" b="1" dirty="0">
                <a:solidFill>
                  <a:srgbClr val="1E9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مسار </a:t>
            </a:r>
            <a:r>
              <a:rPr lang="ar-EG" sz="2400" b="1" dirty="0" smtClean="0">
                <a:solidFill>
                  <a:srgbClr val="1E9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الأعمال </a:t>
            </a:r>
            <a:r>
              <a:rPr lang="ar-EG" sz="2400" b="1" dirty="0">
                <a:solidFill>
                  <a:srgbClr val="1E9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المساندة لجمعية حركية</a:t>
            </a:r>
            <a:endParaRPr lang="en-US" sz="2400" b="1" dirty="0">
              <a:solidFill>
                <a:srgbClr val="1E96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46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44266" y="1988840"/>
            <a:ext cx="7072980" cy="2664296"/>
          </a:xfrm>
          <a:prstGeom prst="roundRect">
            <a:avLst>
              <a:gd name="adj" fmla="val 10086"/>
            </a:avLst>
          </a:prstGeom>
          <a:gradFill>
            <a:gsLst>
              <a:gs pos="0">
                <a:srgbClr val="1E967E"/>
              </a:gs>
              <a:gs pos="50000">
                <a:srgbClr val="23AF94"/>
              </a:gs>
              <a:gs pos="100000">
                <a:srgbClr val="1E967E"/>
              </a:gs>
            </a:gsLst>
            <a:lin ang="5400000" scaled="0"/>
          </a:gradFill>
          <a:ln>
            <a:noFill/>
          </a:ln>
          <a:effectLst>
            <a:innerShdw blurRad="114300">
              <a:srgbClr val="156959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ar-EG" dirty="0" smtClean="0">
                <a:latin typeface="Janna LT" pitchFamily="2" charset="-78"/>
                <a:cs typeface="Janna LT" pitchFamily="2" charset="-78"/>
              </a:rPr>
              <a:t>        </a:t>
            </a:r>
            <a:r>
              <a:rPr lang="ar-EG" b="1" dirty="0" smtClean="0">
                <a:latin typeface="Janna LT" pitchFamily="2" charset="-78"/>
                <a:cs typeface="Janna LT" pitchFamily="2" charset="-78"/>
              </a:rPr>
              <a:t>تم  إطلاق حملة تسويقية للمشروع، تتضمن: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dirty="0" smtClean="0">
                <a:latin typeface="Janna LT" pitchFamily="2" charset="-78"/>
                <a:cs typeface="Janna LT" pitchFamily="2" charset="-78"/>
              </a:rPr>
              <a:t>إدارة صفحات التواصل الاجتماعي المختلفة </a:t>
            </a:r>
            <a:endParaRPr lang="en-US" dirty="0" smtClean="0">
              <a:latin typeface="Janna LT" pitchFamily="2" charset="-78"/>
              <a:cs typeface="Janna LT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EG" dirty="0" smtClean="0">
                <a:latin typeface="Janna LT" pitchFamily="2" charset="-78"/>
                <a:cs typeface="Janna LT" pitchFamily="2" charset="-78"/>
              </a:rPr>
              <a:t>(</a:t>
            </a:r>
            <a:r>
              <a:rPr lang="en-US" dirty="0" smtClean="0">
                <a:latin typeface="Janna LT" pitchFamily="2" charset="-78"/>
                <a:cs typeface="Janna LT" pitchFamily="2" charset="-78"/>
              </a:rPr>
              <a:t>Facebook-Twitter-Google plus-YouTube</a:t>
            </a:r>
            <a:r>
              <a:rPr lang="ar-EG" dirty="0" smtClean="0">
                <a:latin typeface="Janna LT" pitchFamily="2" charset="-78"/>
                <a:cs typeface="Janna LT" pitchFamily="2" charset="-78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dirty="0" smtClean="0">
                <a:latin typeface="Janna LT" pitchFamily="2" charset="-78"/>
                <a:cs typeface="Janna LT" pitchFamily="2" charset="-78"/>
              </a:rPr>
              <a:t>نشر واشهار البوابة في محركات البحث العالمية.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dirty="0" smtClean="0">
                <a:latin typeface="Janna LT" pitchFamily="2" charset="-78"/>
                <a:cs typeface="Janna LT" pitchFamily="2" charset="-78"/>
              </a:rPr>
              <a:t>نشر الأخبار الهامة الخاصة بالبوابة في المواقع الإلكترونية ووسائل التواصل الإجتماعي.</a:t>
            </a:r>
            <a:endParaRPr lang="ar-SA" dirty="0"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7496994" y="1700808"/>
            <a:ext cx="891430" cy="864096"/>
          </a:xfrm>
          <a:prstGeom prst="teardrop">
            <a:avLst/>
          </a:prstGeom>
          <a:gradFill>
            <a:gsLst>
              <a:gs pos="0">
                <a:srgbClr val="B78A27"/>
              </a:gs>
              <a:gs pos="50000">
                <a:srgbClr val="D4A436"/>
              </a:gs>
              <a:gs pos="100000">
                <a:srgbClr val="B78A27"/>
              </a:gs>
            </a:gsLst>
            <a:lin ang="5400000" scaled="0"/>
          </a:gradFill>
          <a:ln w="50800" cmpd="dbl">
            <a:solidFill>
              <a:srgbClr val="197D6A"/>
            </a:solidFill>
          </a:ln>
          <a:effectLst>
            <a:innerShdw blurRad="114300">
              <a:srgbClr val="85651D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EG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تسويق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na LT" pitchFamily="2" charset="-78"/>
              <a:cs typeface="Janna LT" pitchFamily="2" charset="-78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707904" y="404664"/>
            <a:ext cx="5112569" cy="720080"/>
          </a:xfrm>
          <a:prstGeom prst="round2Diag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  <a:effectLst>
            <a:innerShdw blurRad="114300">
              <a:schemeClr val="tx1">
                <a:lumMod val="65000"/>
                <a:lumOff val="3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ar-EG" sz="2400" b="1" dirty="0">
                <a:solidFill>
                  <a:srgbClr val="1E96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na LT" pitchFamily="2" charset="-78"/>
                <a:cs typeface="Janna LT" pitchFamily="2" charset="-78"/>
              </a:rPr>
              <a:t>مسار الحملة التسويقية</a:t>
            </a:r>
          </a:p>
        </p:txBody>
      </p:sp>
    </p:spTree>
    <p:extLst>
      <p:ext uri="{BB962C8B-B14F-4D97-AF65-F5344CB8AC3E}">
        <p14:creationId xmlns:p14="http://schemas.microsoft.com/office/powerpoint/2010/main" val="21821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8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4961</TotalTime>
  <Words>983</Words>
  <Application>Microsoft Office PowerPoint</Application>
  <PresentationFormat>On-screen Show (4:3)</PresentationFormat>
  <Paragraphs>153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Janna LT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NOTE-BOOK</cp:lastModifiedBy>
  <cp:revision>676</cp:revision>
  <dcterms:created xsi:type="dcterms:W3CDTF">2013-01-14T08:43:58Z</dcterms:created>
  <dcterms:modified xsi:type="dcterms:W3CDTF">2014-11-26T14:46:41Z</dcterms:modified>
</cp:coreProperties>
</file>