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4A6323-7F0F-47BB-82F0-D0A6412B1568}">
  <a:tblStyle styleId="{E44A6323-7F0F-47BB-82F0-D0A6412B15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347864" y="59492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1758239" y="5970766"/>
            <a:ext cx="19936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www.edawam.com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837047" y="5970766"/>
            <a:ext cx="22552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official@edawam.com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41.png"/><Relationship Id="rId8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52.png"/><Relationship Id="rId9" Type="http://schemas.openxmlformats.org/officeDocument/2006/relationships/image" Target="../media/image42.png"/><Relationship Id="rId5" Type="http://schemas.openxmlformats.org/officeDocument/2006/relationships/image" Target="../media/image50.png"/><Relationship Id="rId6" Type="http://schemas.openxmlformats.org/officeDocument/2006/relationships/image" Target="../media/image53.png"/><Relationship Id="rId7" Type="http://schemas.openxmlformats.org/officeDocument/2006/relationships/image" Target="../media/image44.png"/><Relationship Id="rId8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32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9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45.png"/><Relationship Id="rId7" Type="http://schemas.openxmlformats.org/officeDocument/2006/relationships/image" Target="../media/image22.png"/><Relationship Id="rId8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HUDA\EDawam\برزنتيشن\2\1.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288" y="172559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2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7784" y="1874592"/>
            <a:ext cx="6171881" cy="47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4025" y="5517232"/>
            <a:ext cx="7883134" cy="1195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2.pn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2561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3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2828" y="172560"/>
            <a:ext cx="514193" cy="1384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4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29111" y="260647"/>
            <a:ext cx="423047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9924" y="293435"/>
            <a:ext cx="698833" cy="1407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6.png" id="97" name="Google Shape;9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5896" y="404664"/>
            <a:ext cx="5040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7.png" id="98" name="Google Shape;9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6512" y="1412776"/>
            <a:ext cx="4537415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491880" y="3060249"/>
            <a:ext cx="45131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معاً للقضاء على البطالة</a:t>
            </a:r>
            <a:endParaRPr b="1" i="0" sz="32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515254" y="2413918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600" u="none" cap="none" strike="noStrike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مشـــــروع «إي-دوام»</a:t>
            </a:r>
            <a:endParaRPr b="1" i="0" sz="3600" u="none" cap="none" strike="noStrike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kafel\E_dawam_logo_1.png" id="101" name="Google Shape;10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" y="5459918"/>
            <a:ext cx="1835696" cy="139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3275998" y="-1237577"/>
            <a:ext cx="4751667" cy="5494668"/>
            <a:chOff x="142" y="1022055"/>
            <a:chExt cx="4751667" cy="5494668"/>
          </a:xfrm>
        </p:grpSpPr>
        <p:sp>
          <p:nvSpPr>
            <p:cNvPr id="222" name="Google Shape;222;p22"/>
            <p:cNvSpPr/>
            <p:nvPr/>
          </p:nvSpPr>
          <p:spPr>
            <a:xfrm>
              <a:off x="254544" y="1022055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320404" y="1087915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761727" y="3270688"/>
              <a:ext cx="540355" cy="7433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718" y="3671507"/>
              <a:ext cx="3761008" cy="684978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20780" y="3691569"/>
              <a:ext cx="3720884" cy="64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رخصة مكتب توظيف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851780" y="3270688"/>
              <a:ext cx="450302" cy="28766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22"/>
            <p:cNvSpPr/>
            <p:nvPr/>
          </p:nvSpPr>
          <p:spPr>
            <a:xfrm>
              <a:off x="142" y="5778003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21778" y="5799639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إتفاقية برنامج طاقات 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2322408" y="2132856"/>
            <a:ext cx="484188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حصل مشروع </a:t>
            </a:r>
            <a:r>
              <a:rPr b="1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إي – دوام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على رخصة وزارة العمل بإسم  «مكتب حركية للتوظيف الأهلي»  رقم 388 لعام 1434هـ. / 2012 م.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322408" y="4293096"/>
            <a:ext cx="498589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وقع المشروع إتفاقية برنامج طاقات مع صندوق تنمية الموارد البشرية "هدف" بتاريخ 20- 10- 1435هـ / 17- 8- 2014م</a:t>
            </a:r>
            <a:r>
              <a:rPr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l1.png"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57" y="4149080"/>
            <a:ext cx="15545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MOLlogo.png"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58" y="2060848"/>
            <a:ext cx="1718857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3072962" y="2060848"/>
            <a:ext cx="4104454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3348202" y="-1269481"/>
            <a:ext cx="4751842" cy="3330203"/>
            <a:chOff x="342" y="1638223"/>
            <a:chExt cx="4751842" cy="3330203"/>
          </a:xfrm>
        </p:grpSpPr>
        <p:sp>
          <p:nvSpPr>
            <p:cNvPr id="242" name="Google Shape;242;p23"/>
            <p:cNvSpPr/>
            <p:nvPr/>
          </p:nvSpPr>
          <p:spPr>
            <a:xfrm>
              <a:off x="166738" y="1638223"/>
              <a:ext cx="4585446" cy="2292723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233890" y="1705375"/>
              <a:ext cx="4451142" cy="2158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835096" y="3930946"/>
              <a:ext cx="458544" cy="688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23"/>
            <p:cNvSpPr/>
            <p:nvPr/>
          </p:nvSpPr>
          <p:spPr>
            <a:xfrm>
              <a:off x="342" y="4270017"/>
              <a:ext cx="3834754" cy="698409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0798" y="4290473"/>
              <a:ext cx="3793842" cy="65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مزود خدمة العمل عن بعد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640" y="2320628"/>
            <a:ext cx="2656176" cy="1469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3"/>
          <p:cNvGrpSpPr/>
          <p:nvPr/>
        </p:nvGrpSpPr>
        <p:grpSpPr>
          <a:xfrm>
            <a:off x="3419855" y="-520658"/>
            <a:ext cx="4679818" cy="4640413"/>
            <a:chOff x="71991" y="1090902"/>
            <a:chExt cx="4679818" cy="4640413"/>
          </a:xfrm>
        </p:grpSpPr>
        <p:sp>
          <p:nvSpPr>
            <p:cNvPr id="249" name="Google Shape;249;p23"/>
            <p:cNvSpPr/>
            <p:nvPr/>
          </p:nvSpPr>
          <p:spPr>
            <a:xfrm>
              <a:off x="254544" y="1090902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320404" y="1156762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923629" y="3339534"/>
              <a:ext cx="378453" cy="2022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23"/>
            <p:cNvSpPr/>
            <p:nvPr/>
          </p:nvSpPr>
          <p:spPr>
            <a:xfrm>
              <a:off x="71991" y="4992595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93627" y="5014231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برنامج توافق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3"/>
          <p:cNvSpPr/>
          <p:nvPr/>
        </p:nvSpPr>
        <p:spPr>
          <a:xfrm>
            <a:off x="2771800" y="4293096"/>
            <a:ext cx="453650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مشروع إي -دوام على عضوية المجلس التوجيهي لبرنامج توافق المساند فى استخراج التشريعات الخاصة بذوي الإعاقة.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image.jpg"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240" y="3985366"/>
            <a:ext cx="2494637" cy="189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/>
        </p:nvSpPr>
        <p:spPr>
          <a:xfrm>
            <a:off x="1331640" y="824678"/>
            <a:ext cx="6696743" cy="303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وضع بعض الخطط الاستراتيجية لتناسب متطلبات الانتقال من البث التجريبي بالمشروع إلى مرحلة التشغيل والتفاعل ثم الوصول إلى خطوات التطوير.</a:t>
            </a:r>
            <a:endParaRPr/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وبناءً على تلك الخطط، يتضمن هذا المسار المراحل الآتية: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مراحل  التشغيل\icon-06.png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052737"/>
            <a:ext cx="2716374" cy="15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7.png" id="262" name="Google Shape;2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9188" y="1628800"/>
            <a:ext cx="3256323" cy="269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8.png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3861048"/>
            <a:ext cx="1800200" cy="14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9.png" id="264" name="Google Shape;2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2420888"/>
            <a:ext cx="2002148" cy="155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1.png" id="265" name="Google Shape;2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1881" y="784960"/>
            <a:ext cx="1879551" cy="202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2.png" id="266" name="Google Shape;26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5776" y="4149080"/>
            <a:ext cx="3953030" cy="2208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3.png" id="267" name="Google Shape;26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8575" y="1988840"/>
            <a:ext cx="2985913" cy="182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4.png" id="268" name="Google Shape;26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6096" y="3501008"/>
            <a:ext cx="3384376" cy="190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الأولى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4"/>
          <p:cNvGrpSpPr/>
          <p:nvPr/>
        </p:nvGrpSpPr>
        <p:grpSpPr>
          <a:xfrm>
            <a:off x="3152448" y="3573016"/>
            <a:ext cx="2715696" cy="499632"/>
            <a:chOff x="3203847" y="3584495"/>
            <a:chExt cx="2499673" cy="499632"/>
          </a:xfrm>
        </p:grpSpPr>
        <p:sp>
          <p:nvSpPr>
            <p:cNvPr id="272" name="Google Shape;272;p24"/>
            <p:cNvSpPr txBox="1"/>
            <p:nvPr/>
          </p:nvSpPr>
          <p:spPr>
            <a:xfrm>
              <a:off x="3203847" y="3584495"/>
              <a:ext cx="2227729" cy="499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التوفيق الإداري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220072" y="3624127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152447" y="4513543"/>
            <a:ext cx="2715696" cy="499633"/>
            <a:chOff x="2987824" y="4639668"/>
            <a:chExt cx="2715696" cy="499633"/>
          </a:xfrm>
        </p:grpSpPr>
        <p:sp>
          <p:nvSpPr>
            <p:cNvPr id="275" name="Google Shape;275;p24"/>
            <p:cNvSpPr txBox="1"/>
            <p:nvPr/>
          </p:nvSpPr>
          <p:spPr>
            <a:xfrm>
              <a:off x="2987824" y="4639668"/>
              <a:ext cx="2443753" cy="499633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التفاعل الإلكتروني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5220072" y="4679300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مراحل  التشغيل\icon-13.pn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7" y="1121655"/>
            <a:ext cx="2966986" cy="173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4.png" id="282" name="Google Shape;2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293" y="2492896"/>
            <a:ext cx="2500830" cy="186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5.png" id="283" name="Google Shape;283;p25"/>
          <p:cNvPicPr preferRelativeResize="0"/>
          <p:nvPr/>
        </p:nvPicPr>
        <p:blipFill rotWithShape="1">
          <a:blip r:embed="rId5">
            <a:alphaModFix/>
          </a:blip>
          <a:srcRect b="0" l="0" r="0" t="25920"/>
          <a:stretch/>
        </p:blipFill>
        <p:spPr>
          <a:xfrm>
            <a:off x="3167547" y="871029"/>
            <a:ext cx="2495280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6.png" id="284" name="Google Shape;28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2787" y="1196752"/>
            <a:ext cx="2149475" cy="191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7.png" id="285" name="Google Shape;28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6763" y="4190618"/>
            <a:ext cx="2541865" cy="183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5.png" id="286" name="Google Shape;28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04" y="4225403"/>
            <a:ext cx="2340451" cy="175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0.png" id="287" name="Google Shape;28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7777" y="1987294"/>
            <a:ext cx="2653042" cy="2977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1.png" id="288" name="Google Shape;28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504" y="2696990"/>
            <a:ext cx="2602995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2.png" id="289" name="Google Shape;28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4287" y="4461504"/>
            <a:ext cx="2994564" cy="15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الثانية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3093085" y="1194070"/>
            <a:ext cx="5727387" cy="650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latin typeface="Arial"/>
                <a:ea typeface="Arial"/>
                <a:cs typeface="Arial"/>
                <a:sym typeface="Arial"/>
              </a:rPr>
              <a:t>يحتوي فريق عمل المشروع على مجموعة من مختلف الخبرات: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6"/>
          <p:cNvGrpSpPr/>
          <p:nvPr/>
        </p:nvGrpSpPr>
        <p:grpSpPr>
          <a:xfrm>
            <a:off x="2773726" y="2175701"/>
            <a:ext cx="3967135" cy="389049"/>
            <a:chOff x="3113820" y="1412776"/>
            <a:chExt cx="3967135" cy="389049"/>
          </a:xfrm>
        </p:grpSpPr>
        <p:sp>
          <p:nvSpPr>
            <p:cNvPr id="299" name="Google Shape;299;p26"/>
            <p:cNvSpPr txBox="1"/>
            <p:nvPr/>
          </p:nvSpPr>
          <p:spPr>
            <a:xfrm>
              <a:off x="3422926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المبرمجين ومحللين نظم معلومات</a:t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3113820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2773726" y="2607749"/>
            <a:ext cx="3969750" cy="389049"/>
            <a:chOff x="3108151" y="1412776"/>
            <a:chExt cx="3969750" cy="389049"/>
          </a:xfrm>
        </p:grpSpPr>
        <p:sp>
          <p:nvSpPr>
            <p:cNvPr id="302" name="Google Shape;302;p26"/>
            <p:cNvSpPr txBox="1"/>
            <p:nvPr/>
          </p:nvSpPr>
          <p:spPr>
            <a:xfrm>
              <a:off x="3419872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المصممين الجرافيك والملتيميديا</a:t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3108151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2773726" y="3039797"/>
            <a:ext cx="3966822" cy="389049"/>
            <a:chOff x="3125846" y="1412776"/>
            <a:chExt cx="3966822" cy="389049"/>
          </a:xfrm>
        </p:grpSpPr>
        <p:sp>
          <p:nvSpPr>
            <p:cNvPr id="305" name="Google Shape;305;p26"/>
            <p:cNvSpPr txBox="1"/>
            <p:nvPr/>
          </p:nvSpPr>
          <p:spPr>
            <a:xfrm>
              <a:off x="3477501" y="1412776"/>
              <a:ext cx="361516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الحملة التسويقية</a:t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3125846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2773726" y="3470161"/>
            <a:ext cx="3966823" cy="390733"/>
            <a:chOff x="3099766" y="1412776"/>
            <a:chExt cx="3966823" cy="390733"/>
          </a:xfrm>
        </p:grpSpPr>
        <p:sp>
          <p:nvSpPr>
            <p:cNvPr id="308" name="Google Shape;308;p26"/>
            <p:cNvSpPr txBox="1"/>
            <p:nvPr/>
          </p:nvSpPr>
          <p:spPr>
            <a:xfrm>
              <a:off x="3419873" y="1412776"/>
              <a:ext cx="3646716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</a:t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3099766" y="1414460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2773726" y="3903893"/>
            <a:ext cx="3966822" cy="389049"/>
            <a:chOff x="3076602" y="1412776"/>
            <a:chExt cx="3966822" cy="389049"/>
          </a:xfrm>
        </p:grpSpPr>
        <p:sp>
          <p:nvSpPr>
            <p:cNvPr id="311" name="Google Shape;311;p26"/>
            <p:cNvSpPr txBox="1"/>
            <p:nvPr/>
          </p:nvSpPr>
          <p:spPr>
            <a:xfrm>
              <a:off x="3385395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اختبار الجودة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3076602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2773726" y="4335941"/>
            <a:ext cx="3966822" cy="605073"/>
            <a:chOff x="3094097" y="1412776"/>
            <a:chExt cx="3966822" cy="389049"/>
          </a:xfrm>
        </p:grpSpPr>
        <p:sp>
          <p:nvSpPr>
            <p:cNvPr id="314" name="Google Shape;314;p26"/>
            <p:cNvSpPr txBox="1"/>
            <p:nvPr/>
          </p:nvSpPr>
          <p:spPr>
            <a:xfrm>
              <a:off x="3419872" y="1412776"/>
              <a:ext cx="364104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منسقي التوظيف والشركات (بجمعية حركية)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094097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ثالثاً: فريق عمل المشروع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38" y="2276872"/>
            <a:ext cx="195334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779912" y="1670007"/>
            <a:ext cx="5040560" cy="226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الاستعانة بشركة </a:t>
            </a:r>
            <a:r>
              <a:rPr b="1" lang="ar-EG" sz="16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ملتقى المعلومات والبرمجة (كيوفيجن)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كمنفذ للجانب التقني للمشروع وإدارة العملية التوظيفية.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3491880" y="3068960"/>
            <a:ext cx="5377904" cy="1563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استخراج الاعتمادات الرسمية الخاصة بالمشروع.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67544" y="3501008"/>
            <a:ext cx="842493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تنفيذ خطوات فعلية بتوظيف عدد من المعاقين أثناء السعي لتوقيع اتفاقية هدف (طاقات).</a:t>
            </a:r>
            <a:endParaRPr/>
          </a:p>
        </p:txBody>
      </p:sp>
      <p:sp>
        <p:nvSpPr>
          <p:cNvPr id="325" name="Google Shape;325;p27"/>
          <p:cNvSpPr txBox="1"/>
          <p:nvPr>
            <p:ph type="title"/>
          </p:nvPr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رابعاً: مجهودات الداعم المؤسس (حركية)</a:t>
            </a:r>
            <a:b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في المشروع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2915816" y="3661035"/>
            <a:ext cx="3024336" cy="1749692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إدراج ملفات توظيف الفترة السابقة ضمن «إتفاقية برنامج طاقات» التي تم توقيعها</a:t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3779912" y="2761846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28"/>
          <p:cNvGrpSpPr/>
          <p:nvPr/>
        </p:nvGrpSpPr>
        <p:grpSpPr>
          <a:xfrm>
            <a:off x="3131840" y="1234263"/>
            <a:ext cx="2619357" cy="1490668"/>
            <a:chOff x="1403648" y="1196752"/>
            <a:chExt cx="2619357" cy="1490668"/>
          </a:xfrm>
        </p:grpSpPr>
        <p:sp>
          <p:nvSpPr>
            <p:cNvPr id="333" name="Google Shape;333;p28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بمجال التوظيف بالجمعية</a:t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>
            <a:off x="1619672" y="1197938"/>
            <a:ext cx="5760642" cy="1008110"/>
            <a:chOff x="627134" y="974075"/>
            <a:chExt cx="3872946" cy="1605333"/>
          </a:xfrm>
        </p:grpSpPr>
        <p:sp>
          <p:nvSpPr>
            <p:cNvPr id="336" name="Google Shape;336;p28"/>
            <p:cNvSpPr txBox="1"/>
            <p:nvPr/>
          </p:nvSpPr>
          <p:spPr>
            <a:xfrm>
              <a:off x="627134" y="1304764"/>
              <a:ext cx="3672407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واستحداث نظم جديدة له</a:t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119828" y="974075"/>
              <a:ext cx="380252" cy="802668"/>
            </a:xfrm>
            <a:prstGeom prst="ellipse">
              <a:avLst/>
            </a:prstGeom>
            <a:solidFill>
              <a:srgbClr val="D8AB48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8"/>
          <p:cNvSpPr/>
          <p:nvPr/>
        </p:nvSpPr>
        <p:spPr>
          <a:xfrm>
            <a:off x="3707904" y="2267351"/>
            <a:ext cx="2023926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للمشاركة في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6225614" y="3250487"/>
            <a:ext cx="158674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 rot="-5400000">
            <a:off x="4522913" y="-84802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3779912" y="3250487"/>
            <a:ext cx="153923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1475656" y="3250487"/>
            <a:ext cx="1557107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1619672" y="2506240"/>
            <a:ext cx="5688632" cy="1068185"/>
            <a:chOff x="627134" y="878411"/>
            <a:chExt cx="3824535" cy="1700997"/>
          </a:xfrm>
        </p:grpSpPr>
        <p:sp>
          <p:nvSpPr>
            <p:cNvPr id="344" name="Google Shape;344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منح المشروع حساب خاص بمكاتب وزارة العمل السعودية للاستفادة من الخدمات المقدمة</a:t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0" y="10127"/>
            <a:ext cx="9144000" cy="72008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خامساً: متطلبات مساندة وزارة العمل للمشروع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8"/>
          <p:cNvGrpSpPr/>
          <p:nvPr/>
        </p:nvGrpSpPr>
        <p:grpSpPr>
          <a:xfrm>
            <a:off x="1619674" y="3800975"/>
            <a:ext cx="5688632" cy="1068185"/>
            <a:chOff x="627134" y="878411"/>
            <a:chExt cx="3824535" cy="1700997"/>
          </a:xfrm>
        </p:grpSpPr>
        <p:sp>
          <p:nvSpPr>
            <p:cNvPr id="348" name="Google Shape;348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مساندة المشروع إعلامياً</a:t>
              </a:r>
              <a:endParaRPr b="1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54" name="Google Shape;354;p29"/>
          <p:cNvPicPr preferRelativeResize="0"/>
          <p:nvPr/>
        </p:nvPicPr>
        <p:blipFill rotWithShape="1">
          <a:blip r:embed="rId3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55" name="Google Shape;355;p29"/>
          <p:cNvPicPr preferRelativeResize="0"/>
          <p:nvPr/>
        </p:nvPicPr>
        <p:blipFill rotWithShape="1">
          <a:blip r:embed="rId4">
            <a:alphaModFix/>
          </a:blip>
          <a:srcRect b="15413" l="25781" r="25585" t="12507"/>
          <a:stretch/>
        </p:blipFill>
        <p:spPr>
          <a:xfrm>
            <a:off x="2483768" y="1194137"/>
            <a:ext cx="4011934" cy="445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356" name="Google Shape;356;p29"/>
          <p:cNvPicPr preferRelativeResize="0"/>
          <p:nvPr/>
        </p:nvPicPr>
        <p:blipFill rotWithShape="1">
          <a:blip r:embed="rId3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115616" y="836712"/>
            <a:ext cx="6768752" cy="122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مع خالص الشكر والتقدير</a:t>
            </a:r>
            <a:endParaRPr b="1" sz="320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2915816" y="332656"/>
            <a:ext cx="3456384" cy="50405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b="1" lang="ar-EG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شـكــر واجـــــب</a:t>
            </a:r>
            <a:endParaRPr b="1" sz="28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347864" y="1812030"/>
            <a:ext cx="547260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بجزيل الشكر والامتنان لـوزارة العمل تقديراً لما تبذله من مجهودات، ومنحها الثقة لمشروع إي - دوام كمكتب توظيف ومساندتها له سعياً لتحقيق التطبيق الأمثل للسعودة.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MOLlogo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372216"/>
            <a:ext cx="2631463" cy="18072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14"/>
          <p:cNvSpPr txBox="1"/>
          <p:nvPr/>
        </p:nvSpPr>
        <p:spPr>
          <a:xfrm>
            <a:off x="3707904" y="1848880"/>
            <a:ext cx="511256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أيضاً بشكر خاص لصندوق تنمية الموارد البشرية «هدف» لتوقيعه معنا اتفاقية التعاون المشترك في إطار برنامج طاقات، ولتقديمه الاهتمام والمتابعة الدائمة لمشروع إي - دوام بهدف توفير فرص وظيفية لطالبي العمل.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Untitled-1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494329"/>
            <a:ext cx="2631463" cy="168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5496" y="1163958"/>
            <a:ext cx="6408712" cy="377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حول إي – دوام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فريق عمل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مجهودات الداعم المؤسس (حركية) في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588224" y="1753209"/>
            <a:ext cx="2304256" cy="2395871"/>
          </a:xfrm>
          <a:prstGeom prst="ellipse">
            <a:avLst/>
          </a:prstGeom>
          <a:solidFill>
            <a:srgbClr val="C89800"/>
          </a:solidFill>
          <a:ln cap="flat" cmpd="sng" w="5715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المحتويات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87624" y="1196752"/>
            <a:ext cx="655272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يهدف المشروع إلى توظيف ذوي الاحتياجات الخاصة وأسرهم وتوفير فرص عمل حقيقية لهم. فهو مكتب توظيف حاصل على رخصة وزارة العمل رقم 388 لعام  1434 هـــ متخصص في ،،،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أولاً: حول إي – دوام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710162"/>
            <a:ext cx="936104" cy="102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6634" y="4675941"/>
            <a:ext cx="967414" cy="105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539" y="4705069"/>
            <a:ext cx="1006648" cy="110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051435" y="4105332"/>
            <a:ext cx="1832933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/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المباشر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563888" y="4045686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67544" y="4105332"/>
            <a:ext cx="2952328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لإدارة العمل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إلكترونياً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1936730" y="3573016"/>
            <a:ext cx="5031171" cy="2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0" name="Google Shape;130;p16"/>
          <p:cNvCxnSpPr/>
          <p:nvPr/>
        </p:nvCxnSpPr>
        <p:spPr>
          <a:xfrm>
            <a:off x="6944862" y="3582097"/>
            <a:ext cx="3402" cy="395359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1" name="Google Shape;131;p16"/>
          <p:cNvCxnSpPr/>
          <p:nvPr/>
        </p:nvCxnSpPr>
        <p:spPr>
          <a:xfrm>
            <a:off x="4452315" y="3140968"/>
            <a:ext cx="11674" cy="908496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2" name="Google Shape;132;p16"/>
          <p:cNvCxnSpPr/>
          <p:nvPr/>
        </p:nvCxnSpPr>
        <p:spPr>
          <a:xfrm>
            <a:off x="1936730" y="3573016"/>
            <a:ext cx="1" cy="467367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4211960" y="980729"/>
            <a:ext cx="4752528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جاءت فكرة مشروع إي – دوام مساندةً لوزارة العمل وصندوق تنمية الموارد البشرية في تحقيق الأهداف المرجوة ومحاربة البطالة والسعودة الوهمية.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107504" y="3572820"/>
            <a:ext cx="5112568" cy="208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جمعية خيرية تهتم بذوي الاعاقة الحركية من الكبار، للمحافظة على حقوقهم التي كفلتها الدولة لتحقيق عملية الدمج مع المجتمع لكي ينال الوطن نصيبه من خدمة ابنه المعاق.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823982" y="404861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فكرته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-36512" y="3284984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الداعم المؤسس له (جمعية حركية)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25198" l="21127" r="22504" t="23157"/>
          <a:stretch/>
        </p:blipFill>
        <p:spPr>
          <a:xfrm>
            <a:off x="1026865" y="764704"/>
            <a:ext cx="2393007" cy="1994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arakia.png"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3487330"/>
            <a:ext cx="2391218" cy="197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8"/>
          <p:cNvGrpSpPr/>
          <p:nvPr/>
        </p:nvGrpSpPr>
        <p:grpSpPr>
          <a:xfrm>
            <a:off x="1954726" y="2205406"/>
            <a:ext cx="4705515" cy="556881"/>
            <a:chOff x="407062" y="543"/>
            <a:chExt cx="4705515" cy="556881"/>
          </a:xfrm>
        </p:grpSpPr>
        <p:sp>
          <p:nvSpPr>
            <p:cNvPr id="149" name="Google Shape;149;p18"/>
            <p:cNvSpPr/>
            <p:nvPr/>
          </p:nvSpPr>
          <p:spPr>
            <a:xfrm flipH="1">
              <a:off x="407062" y="39877"/>
              <a:ext cx="4705515" cy="477670"/>
            </a:xfrm>
            <a:prstGeom prst="homePlate">
              <a:avLst>
                <a:gd fmla="val 50000" name="adj"/>
              </a:avLst>
            </a:prstGeom>
            <a:solidFill>
              <a:srgbClr val="C898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26479" y="39877"/>
              <a:ext cx="4586098" cy="477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453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المسار التقني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39777" y="543"/>
              <a:ext cx="784361" cy="55688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2195749" y="3095726"/>
            <a:ext cx="4470447" cy="497996"/>
            <a:chOff x="144028" y="243"/>
            <a:chExt cx="4470447" cy="497996"/>
          </a:xfrm>
        </p:grpSpPr>
        <p:sp>
          <p:nvSpPr>
            <p:cNvPr id="153" name="Google Shape;153;p18"/>
            <p:cNvSpPr/>
            <p:nvPr/>
          </p:nvSpPr>
          <p:spPr>
            <a:xfrm flipH="1">
              <a:off x="144028" y="243"/>
              <a:ext cx="4470447" cy="497996"/>
            </a:xfrm>
            <a:prstGeom prst="homePlate">
              <a:avLst>
                <a:gd fmla="val 50000" name="adj"/>
              </a:avLst>
            </a:prstGeom>
            <a:solidFill>
              <a:srgbClr val="DDD9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68527" y="243"/>
              <a:ext cx="4345948" cy="49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1937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9592"/>
                  </a:solidFill>
                  <a:latin typeface="Arial"/>
                  <a:ea typeface="Arial"/>
                  <a:cs typeface="Arial"/>
                  <a:sym typeface="Arial"/>
                </a:rPr>
                <a:t>مسار الحملة التسويقية </a:t>
              </a:r>
              <a:endParaRPr sz="22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00985" y="45486"/>
              <a:ext cx="491101" cy="39162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2267739" y="4077070"/>
            <a:ext cx="4392500" cy="503810"/>
            <a:chOff x="504050" y="0"/>
            <a:chExt cx="4392500" cy="503810"/>
          </a:xfrm>
        </p:grpSpPr>
        <p:sp>
          <p:nvSpPr>
            <p:cNvPr id="157" name="Google Shape;157;p18"/>
            <p:cNvSpPr/>
            <p:nvPr/>
          </p:nvSpPr>
          <p:spPr>
            <a:xfrm flipH="1">
              <a:off x="504050" y="738"/>
              <a:ext cx="4392500" cy="503072"/>
            </a:xfrm>
            <a:prstGeom prst="homePlate">
              <a:avLst>
                <a:gd fmla="val 50000" name="adj"/>
              </a:avLst>
            </a:prstGeom>
            <a:solidFill>
              <a:srgbClr val="0095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629818" y="738"/>
              <a:ext cx="4266732" cy="503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6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الإعتمادات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648070" y="0"/>
              <a:ext cx="537921" cy="5035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2483765" y="5013176"/>
            <a:ext cx="4160378" cy="503564"/>
            <a:chOff x="864093" y="0"/>
            <a:chExt cx="4160378" cy="503564"/>
          </a:xfrm>
        </p:grpSpPr>
        <p:sp>
          <p:nvSpPr>
            <p:cNvPr id="161" name="Google Shape;161;p18"/>
            <p:cNvSpPr/>
            <p:nvPr/>
          </p:nvSpPr>
          <p:spPr>
            <a:xfrm flipH="1">
              <a:off x="864093" y="0"/>
              <a:ext cx="4160378" cy="503564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989984" y="0"/>
              <a:ext cx="4034487" cy="50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8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مسار تشغيل مكتب توظيف </a:t>
              </a:r>
              <a:endParaRPr b="1" sz="2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953009" y="0"/>
              <a:ext cx="559158" cy="50307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8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ثانياً: أين وصلنا؟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475656" y="920119"/>
            <a:ext cx="7344816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بحمد الله تعالى منذ الإطلاق حتى الآن يسير مشروع إي – دوام بخطى جيدة في الأربعة مسارات الآتية: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331640" y="-1502801"/>
            <a:ext cx="7555946" cy="6444573"/>
            <a:chOff x="0" y="1548919"/>
            <a:chExt cx="7555946" cy="6444573"/>
          </a:xfrm>
        </p:grpSpPr>
        <p:sp>
          <p:nvSpPr>
            <p:cNvPr id="172" name="Google Shape;172;p19"/>
            <p:cNvSpPr/>
            <p:nvPr/>
          </p:nvSpPr>
          <p:spPr>
            <a:xfrm>
              <a:off x="2416938" y="1548919"/>
              <a:ext cx="5139008" cy="2569504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2492196" y="1624177"/>
              <a:ext cx="4988492" cy="2418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528145" y="4118423"/>
              <a:ext cx="513900" cy="3660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19"/>
            <p:cNvSpPr/>
            <p:nvPr/>
          </p:nvSpPr>
          <p:spPr>
            <a:xfrm>
              <a:off x="4893" y="4216398"/>
              <a:ext cx="6523251" cy="536127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0596" y="4232101"/>
              <a:ext cx="6491845" cy="50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البوابة الإلكترونية « إي – دوام » 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516016" y="4118423"/>
              <a:ext cx="526028" cy="35867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19"/>
            <p:cNvSpPr/>
            <p:nvPr/>
          </p:nvSpPr>
          <p:spPr>
            <a:xfrm>
              <a:off x="0" y="7416819"/>
              <a:ext cx="6516016" cy="576673"/>
            </a:xfrm>
            <a:prstGeom prst="roundRect">
              <a:avLst>
                <a:gd fmla="val 10000" name="adj"/>
              </a:avLst>
            </a:prstGeom>
            <a:solidFill>
              <a:srgbClr val="A5A5A5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16890" y="7433709"/>
              <a:ext cx="6482236" cy="54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نظام لإدارة العمل عن بعد «إي– تاسك»</a:t>
              </a:r>
              <a:r>
                <a:rPr b="1" lang="ar-EG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9"/>
          <p:cNvSpPr txBox="1"/>
          <p:nvPr/>
        </p:nvSpPr>
        <p:spPr>
          <a:xfrm>
            <a:off x="3107920" y="1957860"/>
            <a:ext cx="468052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تعد الواجهة الرئيسية للمشروع والنظام البرمجي المخصص لإدارة العملية الوظيفية وتحتوي على: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واجهة للمستخدمين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لوحة تحكم لإدارة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نسخة جوال متوافقة مع الهواتف الذكية لتسهيل التسجيل على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 لنشر موضوعات خاصة بمشروع إي – دوام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95536" y="4869160"/>
            <a:ext cx="7200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البرنامج المطِّور للخدمات التقنية بالمشروع والداعم التقني لبوابة إي-دوام من خلال تقديم خدمات إدارة المهام عن بعد للشركات والموظفين.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467544" y="2043899"/>
            <a:ext cx="2157734" cy="958077"/>
            <a:chOff x="467544" y="2043899"/>
            <a:chExt cx="2157734" cy="958077"/>
          </a:xfrm>
        </p:grpSpPr>
        <p:sp>
          <p:nvSpPr>
            <p:cNvPr id="183" name="Google Shape;183;p19"/>
            <p:cNvSpPr txBox="1"/>
            <p:nvPr/>
          </p:nvSpPr>
          <p:spPr>
            <a:xfrm>
              <a:off x="467544" y="2043899"/>
              <a:ext cx="2157734" cy="576064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عدد المسجلين بالبوابة حتى 9 رجب 1436هـ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1321115" y="1839323"/>
              <a:ext cx="437071" cy="1888234"/>
            </a:xfrm>
            <a:prstGeom prst="rightBracket">
              <a:avLst>
                <a:gd fmla="val 8333" name="adj"/>
              </a:avLst>
            </a:prstGeom>
            <a:noFill/>
            <a:ln cap="flat" cmpd="sng" w="38100">
              <a:solidFill>
                <a:srgbClr val="C898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9"/>
          <p:cNvSpPr txBox="1"/>
          <p:nvPr/>
        </p:nvSpPr>
        <p:spPr>
          <a:xfrm>
            <a:off x="1795248" y="2941931"/>
            <a:ext cx="1264584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شركة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20440" y="2941931"/>
            <a:ext cx="1211200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1273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باحث عن عمل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بوابة إي - دوام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edawam ss.jp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143" y="1286032"/>
            <a:ext cx="6320217" cy="415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etask ss.jp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1286032"/>
            <a:ext cx="6320217" cy="418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-36512" y="584683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ar-EG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إي– تاسك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1115616" y="1124744"/>
            <a:ext cx="75608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الإحصاءات الموضحة أدناه تشير إلى مدى تفاعل صفحات التواصل الإجتماعي منذ إطلاق المشروع من 12 رجب 1435هـ. إلى 9 رجب 1436هــ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201" name="Google Shape;201;p21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986" y="2060848"/>
            <a:ext cx="1115446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1"/>
          <p:cNvGraphicFramePr/>
          <p:nvPr/>
        </p:nvGraphicFramePr>
        <p:xfrm>
          <a:off x="6940501" y="2983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{E44A6323-7F0F-47BB-82F0-D0A6412B1568}</a:tableStyleId>
              </a:tblPr>
              <a:tblGrid>
                <a:gridCol w="1089475"/>
                <a:gridCol w="862500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إعجاب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366092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281</a:t>
                      </a:r>
                      <a:endParaRPr b="1" i="0" sz="3000" u="none" cap="none" strike="noStrike">
                        <a:solidFill>
                          <a:srgbClr val="4F81B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aphicFrame>
        <p:nvGraphicFramePr>
          <p:cNvPr id="205" name="Google Shape;205;p21"/>
          <p:cNvGraphicFramePr/>
          <p:nvPr/>
        </p:nvGraphicFramePr>
        <p:xfrm>
          <a:off x="4716016" y="2955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{E44A6323-7F0F-47BB-82F0-D0A6412B1568}</a:tableStyleId>
              </a:tblPr>
              <a:tblGrid>
                <a:gridCol w="939875"/>
                <a:gridCol w="1142075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تويت</a:t>
                      </a:r>
                      <a:endParaRPr b="1" i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BFE"/>
                    </a:solidFill>
                  </a:tcPr>
                </a:tc>
              </a:tr>
              <a:tr h="79210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759</a:t>
                      </a:r>
                      <a:endParaRPr b="1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70C0"/>
                    </a:solidFill>
                  </a:tcPr>
                </a:tc>
                <a:tc hMerge="1"/>
              </a:tr>
              <a:tr h="38140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70C0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1345</a:t>
                      </a:r>
                      <a:endParaRPr b="1" i="0" sz="3000" u="none" cap="none" strike="noStrike">
                        <a:solidFill>
                          <a:srgbClr val="4BACC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048074"/>
            <a:ext cx="1008112" cy="8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9182" y="2048074"/>
            <a:ext cx="1056214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1"/>
          <p:cNvGraphicFramePr/>
          <p:nvPr/>
        </p:nvGraphicFramePr>
        <p:xfrm>
          <a:off x="2339752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{E44A6323-7F0F-47BB-82F0-D0A6412B1568}</a:tableStyleId>
              </a:tblPr>
              <a:tblGrid>
                <a:gridCol w="953050"/>
                <a:gridCol w="1207200"/>
              </a:tblGrid>
              <a:tr h="16202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B050"/>
                    </a:solidFill>
                  </a:tcPr>
                </a:tc>
                <a:tc hMerge="1"/>
              </a:tr>
              <a:tr h="3251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050"/>
                    </a:solidFill>
                  </a:tcPr>
                </a:tc>
              </a:tr>
              <a:tr h="9688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24.386</a:t>
                      </a:r>
                      <a:endParaRPr b="0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lh4.googleusercontent.com/9Difi9bypu9-FoUsfFWpX6odYLLjXQk_q0aPxZBSFynecMOSLoKRKWRWIfZdXRGOdXMZCahrLBG6vWrwIeT-A26iDjTucgFVCP0Fuzr79BHW5kLJ3sw"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704" y="2118933"/>
            <a:ext cx="971984" cy="87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21"/>
          <p:cNvGraphicFramePr/>
          <p:nvPr/>
        </p:nvGraphicFramePr>
        <p:xfrm>
          <a:off x="251520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{E44A6323-7F0F-47BB-82F0-D0A6412B1568}</a:tableStyleId>
              </a:tblPr>
              <a:tblGrid>
                <a:gridCol w="1001975"/>
                <a:gridCol w="936100"/>
              </a:tblGrid>
              <a:tr h="3372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chemeClr val="dk1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1647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211" name="Google Shape;2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038" y="3052884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049" y="3466265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213" name="Google Shape;21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8048" y="4972180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214" name="Google Shape;21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54923" y="4878453"/>
            <a:ext cx="725189" cy="72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wikia.nocookie.net/__cb20111228065136/simpsons/images/1/11/Twitter_bird_icon.png" id="215" name="Google Shape;21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8024" y="3386412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68493" y="3212977"/>
            <a:ext cx="1034920" cy="69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