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9"/>
  </p:notesMasterIdLst>
  <p:sldIdLst>
    <p:sldId id="312" r:id="rId2"/>
    <p:sldId id="343" r:id="rId3"/>
    <p:sldId id="346" r:id="rId4"/>
    <p:sldId id="347" r:id="rId5"/>
    <p:sldId id="342" r:id="rId6"/>
    <p:sldId id="264" r:id="rId7"/>
    <p:sldId id="324" r:id="rId8"/>
    <p:sldId id="348" r:id="rId9"/>
    <p:sldId id="336" r:id="rId10"/>
    <p:sldId id="323" r:id="rId11"/>
    <p:sldId id="349" r:id="rId12"/>
    <p:sldId id="333" r:id="rId13"/>
    <p:sldId id="335" r:id="rId14"/>
    <p:sldId id="306" r:id="rId15"/>
    <p:sldId id="344" r:id="rId16"/>
    <p:sldId id="338" r:id="rId17"/>
    <p:sldId id="303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Janna LT" pitchFamily="2" charset="-78"/>
      <p:regular r:id="rId24"/>
      <p:bold r:id="rId25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D8AB48"/>
    <a:srgbClr val="008080"/>
    <a:srgbClr val="009592"/>
    <a:srgbClr val="E4C580"/>
    <a:srgbClr val="00BBFE"/>
    <a:srgbClr val="00A8A4"/>
    <a:srgbClr val="00B0AC"/>
    <a:srgbClr val="00BCB8"/>
    <a:srgbClr val="00C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51" autoAdjust="0"/>
    <p:restoredTop sz="94494" autoAdjust="0"/>
  </p:normalViewPr>
  <p:slideViewPr>
    <p:cSldViewPr>
      <p:cViewPr>
        <p:scale>
          <a:sx n="70" d="100"/>
          <a:sy n="70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77AEC-6EA6-4806-89E0-C5EFA6CE6ED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B4738C-A30D-49E5-A8D6-E218F9FEAD21}">
      <dgm:prSet custT="1"/>
      <dgm:spPr>
        <a:solidFill>
          <a:srgbClr val="C89800"/>
        </a:solidFill>
      </dgm:spPr>
      <dgm:t>
        <a:bodyPr/>
        <a:lstStyle/>
        <a:p>
          <a:pPr rtl="1"/>
          <a:r>
            <a:rPr lang="ar-EG" sz="2200" b="1" dirty="0" smtClean="0">
              <a:latin typeface="Janna LT" pitchFamily="2" charset="-78"/>
              <a:cs typeface="Janna LT" pitchFamily="2" charset="-78"/>
            </a:rPr>
            <a:t>المسار التقني </a:t>
          </a:r>
          <a:endParaRPr lang="en-US" sz="2200" dirty="0">
            <a:latin typeface="Janna LT" pitchFamily="2" charset="-78"/>
            <a:cs typeface="Janna LT" pitchFamily="2" charset="-78"/>
          </a:endParaRPr>
        </a:p>
      </dgm:t>
    </dgm:pt>
    <dgm:pt modelId="{1E1BD3ED-9DCF-4B58-9AEE-1A3B986A7259}" type="parTrans" cxnId="{40059F24-DB50-47F0-B374-E69553E51D0E}">
      <dgm:prSet/>
      <dgm:spPr/>
      <dgm:t>
        <a:bodyPr/>
        <a:lstStyle/>
        <a:p>
          <a:endParaRPr lang="en-US"/>
        </a:p>
      </dgm:t>
    </dgm:pt>
    <dgm:pt modelId="{D4DB580F-EADA-4312-B2FD-0F46D56D0F0E}" type="sibTrans" cxnId="{40059F24-DB50-47F0-B374-E69553E51D0E}">
      <dgm:prSet/>
      <dgm:spPr/>
      <dgm:t>
        <a:bodyPr/>
        <a:lstStyle/>
        <a:p>
          <a:endParaRPr lang="en-US"/>
        </a:p>
      </dgm:t>
    </dgm:pt>
    <dgm:pt modelId="{B3DA8865-62CB-4A40-AA64-8AFF3F179820}" type="pres">
      <dgm:prSet presAssocID="{F6577AEC-6EA6-4806-89E0-C5EFA6CE6ED7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573029-D700-4109-B24A-82A235D84A56}" type="pres">
      <dgm:prSet presAssocID="{97B4738C-A30D-49E5-A8D6-E218F9FEAD21}" presName="composite" presStyleCnt="0"/>
      <dgm:spPr/>
    </dgm:pt>
    <dgm:pt modelId="{AB8C9DF1-CF52-4189-A985-0C617A203BFA}" type="pres">
      <dgm:prSet presAssocID="{97B4738C-A30D-49E5-A8D6-E218F9FEAD21}" presName="imgShp" presStyleLbl="fgImgPlace1" presStyleIdx="0" presStyleCnt="1" custScaleX="140987" custScaleY="100098" custLinFactX="-333784" custLinFactNeighborX="-400000" custLinFactNeighborY="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076C099-1719-46BE-97E8-5F63BE181998}" type="pres">
      <dgm:prSet presAssocID="{97B4738C-A30D-49E5-A8D6-E218F9FEAD21}" presName="txShp" presStyleLbl="node1" presStyleIdx="0" presStyleCnt="1" custFlipHor="1" custScaleX="119837" custScaleY="85860" custLinFactNeighborX="-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F558C-C713-40B5-ADC6-824B52A9AE81}" type="presOf" srcId="{97B4738C-A30D-49E5-A8D6-E218F9FEAD21}" destId="{A076C099-1719-46BE-97E8-5F63BE181998}" srcOrd="0" destOrd="0" presId="urn:microsoft.com/office/officeart/2005/8/layout/vList3"/>
    <dgm:cxn modelId="{40059F24-DB50-47F0-B374-E69553E51D0E}" srcId="{F6577AEC-6EA6-4806-89E0-C5EFA6CE6ED7}" destId="{97B4738C-A30D-49E5-A8D6-E218F9FEAD21}" srcOrd="0" destOrd="0" parTransId="{1E1BD3ED-9DCF-4B58-9AEE-1A3B986A7259}" sibTransId="{D4DB580F-EADA-4312-B2FD-0F46D56D0F0E}"/>
    <dgm:cxn modelId="{EF938D9A-FE63-42F3-AA18-48E5D3248B01}" type="presOf" srcId="{F6577AEC-6EA6-4806-89E0-C5EFA6CE6ED7}" destId="{B3DA8865-62CB-4A40-AA64-8AFF3F179820}" srcOrd="0" destOrd="0" presId="urn:microsoft.com/office/officeart/2005/8/layout/vList3"/>
    <dgm:cxn modelId="{CCE04B47-82A5-4F71-AC3C-B720A07F5224}" type="presParOf" srcId="{B3DA8865-62CB-4A40-AA64-8AFF3F179820}" destId="{B1573029-D700-4109-B24A-82A235D84A56}" srcOrd="0" destOrd="0" presId="urn:microsoft.com/office/officeart/2005/8/layout/vList3"/>
    <dgm:cxn modelId="{77D4C669-C560-434D-9499-825DACC2EAE0}" type="presParOf" srcId="{B1573029-D700-4109-B24A-82A235D84A56}" destId="{AB8C9DF1-CF52-4189-A985-0C617A203BFA}" srcOrd="0" destOrd="0" presId="urn:microsoft.com/office/officeart/2005/8/layout/vList3"/>
    <dgm:cxn modelId="{8677DB90-322E-437C-9DCF-BC17D22BD4EE}" type="presParOf" srcId="{B1573029-D700-4109-B24A-82A235D84A56}" destId="{A076C099-1719-46BE-97E8-5F63BE1819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77AEC-6EA6-4806-89E0-C5EFA6CE6ED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B4738C-A30D-49E5-A8D6-E218F9FEAD2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ar-EG" sz="2200" b="1" dirty="0" smtClean="0">
              <a:solidFill>
                <a:srgbClr val="009592"/>
              </a:solidFill>
              <a:latin typeface="Janna LT" pitchFamily="2" charset="-78"/>
              <a:cs typeface="Janna LT" pitchFamily="2" charset="-78"/>
            </a:rPr>
            <a:t>مسار الحملة التسويقية </a:t>
          </a:r>
          <a:endParaRPr lang="en-US" sz="2200" dirty="0">
            <a:solidFill>
              <a:srgbClr val="009592"/>
            </a:solidFill>
            <a:latin typeface="Janna LT" pitchFamily="2" charset="-78"/>
            <a:cs typeface="Janna LT" pitchFamily="2" charset="-78"/>
          </a:endParaRPr>
        </a:p>
      </dgm:t>
    </dgm:pt>
    <dgm:pt modelId="{1E1BD3ED-9DCF-4B58-9AEE-1A3B986A7259}" type="parTrans" cxnId="{40059F24-DB50-47F0-B374-E69553E51D0E}">
      <dgm:prSet/>
      <dgm:spPr/>
      <dgm:t>
        <a:bodyPr/>
        <a:lstStyle/>
        <a:p>
          <a:endParaRPr lang="en-US"/>
        </a:p>
      </dgm:t>
    </dgm:pt>
    <dgm:pt modelId="{D4DB580F-EADA-4312-B2FD-0F46D56D0F0E}" type="sibTrans" cxnId="{40059F24-DB50-47F0-B374-E69553E51D0E}">
      <dgm:prSet/>
      <dgm:spPr/>
      <dgm:t>
        <a:bodyPr/>
        <a:lstStyle/>
        <a:p>
          <a:endParaRPr lang="en-US"/>
        </a:p>
      </dgm:t>
    </dgm:pt>
    <dgm:pt modelId="{B3DA8865-62CB-4A40-AA64-8AFF3F179820}" type="pres">
      <dgm:prSet presAssocID="{F6577AEC-6EA6-4806-89E0-C5EFA6CE6ED7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573029-D700-4109-B24A-82A235D84A56}" type="pres">
      <dgm:prSet presAssocID="{97B4738C-A30D-49E5-A8D6-E218F9FEAD21}" presName="composite" presStyleCnt="0"/>
      <dgm:spPr/>
    </dgm:pt>
    <dgm:pt modelId="{AB8C9DF1-CF52-4189-A985-0C617A203BFA}" type="pres">
      <dgm:prSet presAssocID="{97B4738C-A30D-49E5-A8D6-E218F9FEAD21}" presName="imgShp" presStyleLbl="fgImgPlace1" presStyleIdx="0" presStyleCnt="1" custScaleX="98712" custScaleY="78718" custLinFactX="-357699" custLinFactNeighborX="-400000" custLinFactNeighborY="-15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076C099-1719-46BE-97E8-5F63BE181998}" type="pres">
      <dgm:prSet presAssocID="{97B4738C-A30D-49E5-A8D6-E218F9FEAD21}" presName="txShp" presStyleLbl="node1" presStyleIdx="0" presStyleCnt="1" custFlipHor="1" custScaleX="129663" custScaleY="100098" custLinFactNeighborX="-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A6A3E-8E55-42A1-8975-DD26FB1AC76C}" type="presOf" srcId="{97B4738C-A30D-49E5-A8D6-E218F9FEAD21}" destId="{A076C099-1719-46BE-97E8-5F63BE181998}" srcOrd="0" destOrd="0" presId="urn:microsoft.com/office/officeart/2005/8/layout/vList3"/>
    <dgm:cxn modelId="{40059F24-DB50-47F0-B374-E69553E51D0E}" srcId="{F6577AEC-6EA6-4806-89E0-C5EFA6CE6ED7}" destId="{97B4738C-A30D-49E5-A8D6-E218F9FEAD21}" srcOrd="0" destOrd="0" parTransId="{1E1BD3ED-9DCF-4B58-9AEE-1A3B986A7259}" sibTransId="{D4DB580F-EADA-4312-B2FD-0F46D56D0F0E}"/>
    <dgm:cxn modelId="{4E1A2346-0940-44B8-8F51-8A21C891E7BA}" type="presOf" srcId="{F6577AEC-6EA6-4806-89E0-C5EFA6CE6ED7}" destId="{B3DA8865-62CB-4A40-AA64-8AFF3F179820}" srcOrd="0" destOrd="0" presId="urn:microsoft.com/office/officeart/2005/8/layout/vList3"/>
    <dgm:cxn modelId="{0A9006A2-FE70-44E3-9EF7-F1DD667299EE}" type="presParOf" srcId="{B3DA8865-62CB-4A40-AA64-8AFF3F179820}" destId="{B1573029-D700-4109-B24A-82A235D84A56}" srcOrd="0" destOrd="0" presId="urn:microsoft.com/office/officeart/2005/8/layout/vList3"/>
    <dgm:cxn modelId="{F682247C-84D3-48D7-BA16-A69C1FF89058}" type="presParOf" srcId="{B1573029-D700-4109-B24A-82A235D84A56}" destId="{AB8C9DF1-CF52-4189-A985-0C617A203BFA}" srcOrd="0" destOrd="0" presId="urn:microsoft.com/office/officeart/2005/8/layout/vList3"/>
    <dgm:cxn modelId="{4B24CB0E-8D80-41CE-AA93-CD0CEAD80B40}" type="presParOf" srcId="{B1573029-D700-4109-B24A-82A235D84A56}" destId="{A076C099-1719-46BE-97E8-5F63BE1819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77AEC-6EA6-4806-89E0-C5EFA6CE6ED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B4738C-A30D-49E5-A8D6-E218F9FEAD21}">
      <dgm:prSet custT="1"/>
      <dgm:spPr>
        <a:solidFill>
          <a:srgbClr val="009592"/>
        </a:solidFill>
      </dgm:spPr>
      <dgm:t>
        <a:bodyPr/>
        <a:lstStyle/>
        <a:p>
          <a:pPr rtl="1"/>
          <a:r>
            <a:rPr lang="ar-EG" sz="2200" b="1" dirty="0" smtClean="0">
              <a:latin typeface="Janna LT" pitchFamily="2" charset="-78"/>
              <a:cs typeface="Janna LT" pitchFamily="2" charset="-78"/>
            </a:rPr>
            <a:t>مسار الإعتمادات </a:t>
          </a:r>
          <a:endParaRPr lang="en-US" sz="2200" dirty="0">
            <a:latin typeface="Janna LT" pitchFamily="2" charset="-78"/>
            <a:cs typeface="Janna LT" pitchFamily="2" charset="-78"/>
          </a:endParaRPr>
        </a:p>
      </dgm:t>
    </dgm:pt>
    <dgm:pt modelId="{1E1BD3ED-9DCF-4B58-9AEE-1A3B986A7259}" type="parTrans" cxnId="{40059F24-DB50-47F0-B374-E69553E51D0E}">
      <dgm:prSet/>
      <dgm:spPr/>
      <dgm:t>
        <a:bodyPr/>
        <a:lstStyle/>
        <a:p>
          <a:endParaRPr lang="en-US"/>
        </a:p>
      </dgm:t>
    </dgm:pt>
    <dgm:pt modelId="{D4DB580F-EADA-4312-B2FD-0F46D56D0F0E}" type="sibTrans" cxnId="{40059F24-DB50-47F0-B374-E69553E51D0E}">
      <dgm:prSet/>
      <dgm:spPr/>
      <dgm:t>
        <a:bodyPr/>
        <a:lstStyle/>
        <a:p>
          <a:endParaRPr lang="en-US"/>
        </a:p>
      </dgm:t>
    </dgm:pt>
    <dgm:pt modelId="{B3DA8865-62CB-4A40-AA64-8AFF3F179820}" type="pres">
      <dgm:prSet presAssocID="{F6577AEC-6EA6-4806-89E0-C5EFA6CE6ED7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573029-D700-4109-B24A-82A235D84A56}" type="pres">
      <dgm:prSet presAssocID="{97B4738C-A30D-49E5-A8D6-E218F9FEAD21}" presName="composite" presStyleCnt="0"/>
      <dgm:spPr/>
    </dgm:pt>
    <dgm:pt modelId="{AB8C9DF1-CF52-4189-A985-0C617A203BFA}" type="pres">
      <dgm:prSet presAssocID="{97B4738C-A30D-49E5-A8D6-E218F9FEAD21}" presName="imgShp" presStyleLbl="fgImgPlace1" presStyleIdx="0" presStyleCnt="1" custScaleX="107032" custScaleY="100196" custLinFactX="-300000" custLinFactNeighborX="-388263" custLinFactNeighborY="-101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076C099-1719-46BE-97E8-5F63BE181998}" type="pres">
      <dgm:prSet presAssocID="{97B4738C-A30D-49E5-A8D6-E218F9FEAD21}" presName="txShp" presStyleLbl="node1" presStyleIdx="0" presStyleCnt="1" custFlipHor="1" custScaleX="125657" custScaleY="100098" custLinFactNeighborX="2060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55AA2A-8EF8-48D7-8365-DA8B0CBA7573}" type="presOf" srcId="{97B4738C-A30D-49E5-A8D6-E218F9FEAD21}" destId="{A076C099-1719-46BE-97E8-5F63BE181998}" srcOrd="0" destOrd="0" presId="urn:microsoft.com/office/officeart/2005/8/layout/vList3"/>
    <dgm:cxn modelId="{40059F24-DB50-47F0-B374-E69553E51D0E}" srcId="{F6577AEC-6EA6-4806-89E0-C5EFA6CE6ED7}" destId="{97B4738C-A30D-49E5-A8D6-E218F9FEAD21}" srcOrd="0" destOrd="0" parTransId="{1E1BD3ED-9DCF-4B58-9AEE-1A3B986A7259}" sibTransId="{D4DB580F-EADA-4312-B2FD-0F46D56D0F0E}"/>
    <dgm:cxn modelId="{C4DDADD6-83AC-4EE6-ADA7-1D6179CD760D}" type="presOf" srcId="{F6577AEC-6EA6-4806-89E0-C5EFA6CE6ED7}" destId="{B3DA8865-62CB-4A40-AA64-8AFF3F179820}" srcOrd="0" destOrd="0" presId="urn:microsoft.com/office/officeart/2005/8/layout/vList3"/>
    <dgm:cxn modelId="{6B788A69-0CDB-4F0B-A29E-DCF617D0A400}" type="presParOf" srcId="{B3DA8865-62CB-4A40-AA64-8AFF3F179820}" destId="{B1573029-D700-4109-B24A-82A235D84A56}" srcOrd="0" destOrd="0" presId="urn:microsoft.com/office/officeart/2005/8/layout/vList3"/>
    <dgm:cxn modelId="{C5D3D8C0-7FE3-4F60-98C8-6CA18F8F4D2D}" type="presParOf" srcId="{B1573029-D700-4109-B24A-82A235D84A56}" destId="{AB8C9DF1-CF52-4189-A985-0C617A203BFA}" srcOrd="0" destOrd="0" presId="urn:microsoft.com/office/officeart/2005/8/layout/vList3"/>
    <dgm:cxn modelId="{4690DF61-5B9A-43D8-AB8A-C241A818084C}" type="presParOf" srcId="{B1573029-D700-4109-B24A-82A235D84A56}" destId="{A076C099-1719-46BE-97E8-5F63BE1819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77AEC-6EA6-4806-89E0-C5EFA6CE6ED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B4738C-A30D-49E5-A8D6-E218F9FEAD2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1"/>
          <a:r>
            <a:rPr lang="ar-EG" sz="2200" b="1" dirty="0" smtClean="0">
              <a:solidFill>
                <a:srgbClr val="008080"/>
              </a:solidFill>
              <a:latin typeface="Janna LT" pitchFamily="2" charset="-78"/>
              <a:cs typeface="Janna LT" pitchFamily="2" charset="-78"/>
            </a:rPr>
            <a:t>مسار تشغيل مكتب توظيف </a:t>
          </a:r>
          <a:endParaRPr lang="en-US" sz="2200" b="1" dirty="0">
            <a:solidFill>
              <a:srgbClr val="008080"/>
            </a:solidFill>
            <a:latin typeface="Janna LT" pitchFamily="2" charset="-78"/>
            <a:cs typeface="Janna LT" pitchFamily="2" charset="-78"/>
          </a:endParaRPr>
        </a:p>
      </dgm:t>
    </dgm:pt>
    <dgm:pt modelId="{1E1BD3ED-9DCF-4B58-9AEE-1A3B986A7259}" type="parTrans" cxnId="{40059F24-DB50-47F0-B374-E69553E51D0E}">
      <dgm:prSet/>
      <dgm:spPr/>
      <dgm:t>
        <a:bodyPr/>
        <a:lstStyle/>
        <a:p>
          <a:endParaRPr lang="en-US"/>
        </a:p>
      </dgm:t>
    </dgm:pt>
    <dgm:pt modelId="{D4DB580F-EADA-4312-B2FD-0F46D56D0F0E}" type="sibTrans" cxnId="{40059F24-DB50-47F0-B374-E69553E51D0E}">
      <dgm:prSet/>
      <dgm:spPr/>
      <dgm:t>
        <a:bodyPr/>
        <a:lstStyle/>
        <a:p>
          <a:endParaRPr lang="en-US"/>
        </a:p>
      </dgm:t>
    </dgm:pt>
    <dgm:pt modelId="{B3DA8865-62CB-4A40-AA64-8AFF3F179820}" type="pres">
      <dgm:prSet presAssocID="{F6577AEC-6EA6-4806-89E0-C5EFA6CE6ED7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573029-D700-4109-B24A-82A235D84A56}" type="pres">
      <dgm:prSet presAssocID="{97B4738C-A30D-49E5-A8D6-E218F9FEAD21}" presName="composite" presStyleCnt="0"/>
      <dgm:spPr/>
    </dgm:pt>
    <dgm:pt modelId="{AB8C9DF1-CF52-4189-A985-0C617A203BFA}" type="pres">
      <dgm:prSet presAssocID="{97B4738C-A30D-49E5-A8D6-E218F9FEAD21}" presName="imgShp" presStyleLbl="fgImgPlace1" presStyleIdx="0" presStyleCnt="1" custScaleX="111149" custLinFactX="-301125" custLinFactNeighborX="-400000" custLinFactNeighborY="-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076C099-1719-46BE-97E8-5F63BE181998}" type="pres">
      <dgm:prSet presAssocID="{97B4738C-A30D-49E5-A8D6-E218F9FEAD21}" presName="txShp" presStyleLbl="node1" presStyleIdx="0" presStyleCnt="1" custFlipHor="1" custScaleX="108000" custScaleY="100098" custLinFactNeighborX="2872" custLinFactNeighborY="-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059F24-DB50-47F0-B374-E69553E51D0E}" srcId="{F6577AEC-6EA6-4806-89E0-C5EFA6CE6ED7}" destId="{97B4738C-A30D-49E5-A8D6-E218F9FEAD21}" srcOrd="0" destOrd="0" parTransId="{1E1BD3ED-9DCF-4B58-9AEE-1A3B986A7259}" sibTransId="{D4DB580F-EADA-4312-B2FD-0F46D56D0F0E}"/>
    <dgm:cxn modelId="{26ECFF77-D7FD-4CE5-89FC-6969C7294527}" type="presOf" srcId="{97B4738C-A30D-49E5-A8D6-E218F9FEAD21}" destId="{A076C099-1719-46BE-97E8-5F63BE181998}" srcOrd="0" destOrd="0" presId="urn:microsoft.com/office/officeart/2005/8/layout/vList3"/>
    <dgm:cxn modelId="{B344AF8B-1214-40EB-8379-5B38CF4B7B4A}" type="presOf" srcId="{F6577AEC-6EA6-4806-89E0-C5EFA6CE6ED7}" destId="{B3DA8865-62CB-4A40-AA64-8AFF3F179820}" srcOrd="0" destOrd="0" presId="urn:microsoft.com/office/officeart/2005/8/layout/vList3"/>
    <dgm:cxn modelId="{97994EDB-82DC-41F8-8D73-E6D0EE255393}" type="presParOf" srcId="{B3DA8865-62CB-4A40-AA64-8AFF3F179820}" destId="{B1573029-D700-4109-B24A-82A235D84A56}" srcOrd="0" destOrd="0" presId="urn:microsoft.com/office/officeart/2005/8/layout/vList3"/>
    <dgm:cxn modelId="{537E8B08-F88B-42E8-ABF5-5972C450A712}" type="presParOf" srcId="{B1573029-D700-4109-B24A-82A235D84A56}" destId="{AB8C9DF1-CF52-4189-A985-0C617A203BFA}" srcOrd="0" destOrd="0" presId="urn:microsoft.com/office/officeart/2005/8/layout/vList3"/>
    <dgm:cxn modelId="{76DBD546-CBAD-40FF-B854-FC111146D3F7}" type="presParOf" srcId="{B1573029-D700-4109-B24A-82A235D84A56}" destId="{A076C099-1719-46BE-97E8-5F63BE1819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0AB6E-46B9-4834-BF5F-53B5B6E5EEE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8874454-D1A3-46A9-A02C-1C7625A9A792}">
      <dgm:prSet phldrT="[Text]" custT="1"/>
      <dgm:spPr>
        <a:noFill/>
        <a:ln>
          <a:noFill/>
        </a:ln>
      </dgm:spPr>
      <dgm:t>
        <a:bodyPr/>
        <a:lstStyle/>
        <a:p>
          <a:endParaRPr lang="en-US" sz="2200" b="1" dirty="0">
            <a:latin typeface="Janna LT" pitchFamily="2" charset="-78"/>
            <a:cs typeface="Janna LT" pitchFamily="2" charset="-78"/>
          </a:endParaRPr>
        </a:p>
      </dgm:t>
    </dgm:pt>
    <dgm:pt modelId="{F319F60D-A0CE-4A98-8647-4DBEE278501E}" type="par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BCA3AC94-5EB7-426B-B050-25B07997585E}" type="sib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864831E9-B77F-4EBD-A043-A6677FE2638C}">
      <dgm:prSet phldrT="[Text]" custT="1"/>
      <dgm:spPr>
        <a:solidFill>
          <a:srgbClr val="C898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ar-EG" sz="20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تنفيذ البوابة الإلكترونية « إي – دوام » </a:t>
          </a:r>
          <a:endParaRPr lang="en-US" sz="2000" b="1" dirty="0">
            <a:solidFill>
              <a:schemeClr val="bg1"/>
            </a:solidFill>
            <a:latin typeface="Janna LT" pitchFamily="2" charset="-78"/>
            <a:cs typeface="Janna LT" pitchFamily="2" charset="-78"/>
          </a:endParaRPr>
        </a:p>
      </dgm:t>
    </dgm:pt>
    <dgm:pt modelId="{864FDAFF-5F47-466D-99CA-27D534074244}" type="parTrans" cxnId="{62CB3CE4-2790-4D02-B487-280362A3018E}">
      <dgm:prSet/>
      <dgm:spPr>
        <a:ln>
          <a:solidFill>
            <a:srgbClr val="008080"/>
          </a:solidFill>
        </a:ln>
      </dgm:spPr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4E50CD65-0B44-473A-A1F5-6158FBA811CA}" type="sibTrans" cxnId="{62CB3CE4-2790-4D02-B487-280362A3018E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A0B8C26A-19F6-440F-952D-8561734D177E}">
      <dgm:prSet phldrT="[Text]" custT="1"/>
      <dgm:spPr>
        <a:solidFill>
          <a:schemeClr val="bg1">
            <a:lumMod val="65000"/>
            <a:alpha val="90000"/>
          </a:schemeClr>
        </a:solidFill>
        <a:ln>
          <a:solidFill>
            <a:srgbClr val="008080"/>
          </a:solidFill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EG" sz="20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تنفيذ نظام لإدارة العمل عن بعد «إي– تاسك»</a:t>
          </a:r>
          <a:r>
            <a:rPr lang="ar-EG" sz="2000" b="1" dirty="0" smtClean="0">
              <a:latin typeface="Janna LT" pitchFamily="2" charset="-78"/>
              <a:cs typeface="Janna LT" pitchFamily="2" charset="-78"/>
            </a:rPr>
            <a:t> </a:t>
          </a:r>
          <a:endParaRPr lang="en-US" sz="2000" b="1" dirty="0">
            <a:latin typeface="Janna LT" pitchFamily="2" charset="-78"/>
            <a:cs typeface="Janna LT" pitchFamily="2" charset="-78"/>
          </a:endParaRPr>
        </a:p>
      </dgm:t>
    </dgm:pt>
    <dgm:pt modelId="{84FDC82F-C4C1-41E6-B47B-713DE2DB6EC7}" type="parTrans" cxnId="{3CC6F847-9646-43D4-8DF0-A6AB4B28CEB5}">
      <dgm:prSet/>
      <dgm:spPr>
        <a:ln>
          <a:solidFill>
            <a:srgbClr val="008080"/>
          </a:solidFill>
        </a:ln>
      </dgm:spPr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37CC8388-F108-4515-AE7B-C6D524AE27FC}" type="sibTrans" cxnId="{3CC6F847-9646-43D4-8DF0-A6AB4B28CEB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0C852B37-1309-461C-95C1-1958FD4B3652}" type="pres">
      <dgm:prSet presAssocID="{7120AB6E-46B9-4834-BF5F-53B5B6E5EEED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9ABFE2-1F54-4F54-BD82-D981C5FA0CEE}" type="pres">
      <dgm:prSet presAssocID="{F8874454-D1A3-46A9-A02C-1C7625A9A792}" presName="root" presStyleCnt="0"/>
      <dgm:spPr/>
    </dgm:pt>
    <dgm:pt modelId="{EAB2326E-F5EB-4F45-8B93-AE150BABED57}" type="pres">
      <dgm:prSet presAssocID="{F8874454-D1A3-46A9-A02C-1C7625A9A792}" presName="rootComposite" presStyleCnt="0"/>
      <dgm:spPr/>
    </dgm:pt>
    <dgm:pt modelId="{0858CCEB-72CB-4F28-83DF-A866519FF4CC}" type="pres">
      <dgm:prSet presAssocID="{F8874454-D1A3-46A9-A02C-1C7625A9A792}" presName="rootText" presStyleLbl="node1" presStyleIdx="0" presStyleCnt="1"/>
      <dgm:spPr/>
      <dgm:t>
        <a:bodyPr/>
        <a:lstStyle/>
        <a:p>
          <a:endParaRPr lang="en-US"/>
        </a:p>
      </dgm:t>
    </dgm:pt>
    <dgm:pt modelId="{95619079-D3DC-4E5F-933D-786F9FA25800}" type="pres">
      <dgm:prSet presAssocID="{F8874454-D1A3-46A9-A02C-1C7625A9A792}" presName="rootConnector" presStyleLbl="node1" presStyleIdx="0" presStyleCnt="1"/>
      <dgm:spPr/>
      <dgm:t>
        <a:bodyPr/>
        <a:lstStyle/>
        <a:p>
          <a:endParaRPr lang="en-US"/>
        </a:p>
      </dgm:t>
    </dgm:pt>
    <dgm:pt modelId="{1E0A245D-312D-43EB-82E5-A82E3324AB7B}" type="pres">
      <dgm:prSet presAssocID="{F8874454-D1A3-46A9-A02C-1C7625A9A792}" presName="childShape" presStyleCnt="0"/>
      <dgm:spPr/>
    </dgm:pt>
    <dgm:pt modelId="{28D5ED55-A780-498C-9071-28D601F29B04}" type="pres">
      <dgm:prSet presAssocID="{864FDAFF-5F47-466D-99CA-27D53407424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02BF7D74-E18F-4DBE-8934-4D99938D2308}" type="pres">
      <dgm:prSet presAssocID="{864831E9-B77F-4EBD-A043-A6677FE2638C}" presName="childText" presStyleLbl="bgAcc1" presStyleIdx="0" presStyleCnt="2" custScaleX="158670" custScaleY="20865" custLinFactNeighborY="-2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1B1C1-5B24-41F8-9C44-35194683B1EF}" type="pres">
      <dgm:prSet presAssocID="{84FDC82F-C4C1-41E6-B47B-713DE2DB6EC7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9644B21-AA9C-4E3B-B06C-A9E854C03F7A}" type="pres">
      <dgm:prSet presAssocID="{A0B8C26A-19F6-440F-952D-8561734D177E}" presName="childText" presStyleLbl="bgAcc1" presStyleIdx="1" presStyleCnt="2" custScaleX="158494" custScaleY="22443" custLinFactNeighborX="-119" custLinFactNeighborY="57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B3CE4-2790-4D02-B487-280362A3018E}" srcId="{F8874454-D1A3-46A9-A02C-1C7625A9A792}" destId="{864831E9-B77F-4EBD-A043-A6677FE2638C}" srcOrd="0" destOrd="0" parTransId="{864FDAFF-5F47-466D-99CA-27D534074244}" sibTransId="{4E50CD65-0B44-473A-A1F5-6158FBA811CA}"/>
    <dgm:cxn modelId="{B6F1E21B-0A63-4F48-A960-259AEA1D365F}" type="presOf" srcId="{F8874454-D1A3-46A9-A02C-1C7625A9A792}" destId="{0858CCEB-72CB-4F28-83DF-A866519FF4CC}" srcOrd="0" destOrd="0" presId="urn:microsoft.com/office/officeart/2005/8/layout/hierarchy3"/>
    <dgm:cxn modelId="{59E8CD41-B96A-4156-9537-D074BF75F136}" type="presOf" srcId="{864FDAFF-5F47-466D-99CA-27D534074244}" destId="{28D5ED55-A780-498C-9071-28D601F29B04}" srcOrd="0" destOrd="0" presId="urn:microsoft.com/office/officeart/2005/8/layout/hierarchy3"/>
    <dgm:cxn modelId="{28594D9A-AB25-4093-B779-11CAD59BD4E4}" type="presOf" srcId="{F8874454-D1A3-46A9-A02C-1C7625A9A792}" destId="{95619079-D3DC-4E5F-933D-786F9FA25800}" srcOrd="1" destOrd="0" presId="urn:microsoft.com/office/officeart/2005/8/layout/hierarchy3"/>
    <dgm:cxn modelId="{46D9F788-BC1D-4752-898E-4BBB42D85815}" srcId="{7120AB6E-46B9-4834-BF5F-53B5B6E5EEED}" destId="{F8874454-D1A3-46A9-A02C-1C7625A9A792}" srcOrd="0" destOrd="0" parTransId="{F319F60D-A0CE-4A98-8647-4DBEE278501E}" sibTransId="{BCA3AC94-5EB7-426B-B050-25B07997585E}"/>
    <dgm:cxn modelId="{C7D93834-D8B2-4816-B1D4-271635BDAB0C}" type="presOf" srcId="{7120AB6E-46B9-4834-BF5F-53B5B6E5EEED}" destId="{0C852B37-1309-461C-95C1-1958FD4B3652}" srcOrd="0" destOrd="0" presId="urn:microsoft.com/office/officeart/2005/8/layout/hierarchy3"/>
    <dgm:cxn modelId="{8B9D18F5-2E51-40FE-A40A-35106497AB52}" type="presOf" srcId="{A0B8C26A-19F6-440F-952D-8561734D177E}" destId="{69644B21-AA9C-4E3B-B06C-A9E854C03F7A}" srcOrd="0" destOrd="0" presId="urn:microsoft.com/office/officeart/2005/8/layout/hierarchy3"/>
    <dgm:cxn modelId="{33A2670E-0B7B-40EA-AE9C-21A29721EBED}" type="presOf" srcId="{864831E9-B77F-4EBD-A043-A6677FE2638C}" destId="{02BF7D74-E18F-4DBE-8934-4D99938D2308}" srcOrd="0" destOrd="0" presId="urn:microsoft.com/office/officeart/2005/8/layout/hierarchy3"/>
    <dgm:cxn modelId="{84A03841-AF1C-4BFD-80BA-A57FC589F1FD}" type="presOf" srcId="{84FDC82F-C4C1-41E6-B47B-713DE2DB6EC7}" destId="{E531B1C1-5B24-41F8-9C44-35194683B1EF}" srcOrd="0" destOrd="0" presId="urn:microsoft.com/office/officeart/2005/8/layout/hierarchy3"/>
    <dgm:cxn modelId="{3CC6F847-9646-43D4-8DF0-A6AB4B28CEB5}" srcId="{F8874454-D1A3-46A9-A02C-1C7625A9A792}" destId="{A0B8C26A-19F6-440F-952D-8561734D177E}" srcOrd="1" destOrd="0" parTransId="{84FDC82F-C4C1-41E6-B47B-713DE2DB6EC7}" sibTransId="{37CC8388-F108-4515-AE7B-C6D524AE27FC}"/>
    <dgm:cxn modelId="{21F2DBB6-94EC-4749-BAC1-B225547BC4A7}" type="presParOf" srcId="{0C852B37-1309-461C-95C1-1958FD4B3652}" destId="{8E9ABFE2-1F54-4F54-BD82-D981C5FA0CEE}" srcOrd="0" destOrd="0" presId="urn:microsoft.com/office/officeart/2005/8/layout/hierarchy3"/>
    <dgm:cxn modelId="{DBA0E7DB-055E-455E-AA93-61D8876AD1C9}" type="presParOf" srcId="{8E9ABFE2-1F54-4F54-BD82-D981C5FA0CEE}" destId="{EAB2326E-F5EB-4F45-8B93-AE150BABED57}" srcOrd="0" destOrd="0" presId="urn:microsoft.com/office/officeart/2005/8/layout/hierarchy3"/>
    <dgm:cxn modelId="{2C310699-0683-4EBD-BD34-B387BD7742AF}" type="presParOf" srcId="{EAB2326E-F5EB-4F45-8B93-AE150BABED57}" destId="{0858CCEB-72CB-4F28-83DF-A866519FF4CC}" srcOrd="0" destOrd="0" presId="urn:microsoft.com/office/officeart/2005/8/layout/hierarchy3"/>
    <dgm:cxn modelId="{61E361D4-27F0-4F23-821E-6159FA9E0EC4}" type="presParOf" srcId="{EAB2326E-F5EB-4F45-8B93-AE150BABED57}" destId="{95619079-D3DC-4E5F-933D-786F9FA25800}" srcOrd="1" destOrd="0" presId="urn:microsoft.com/office/officeart/2005/8/layout/hierarchy3"/>
    <dgm:cxn modelId="{6F1DF11E-3265-4A73-A6DF-279F7A45EA68}" type="presParOf" srcId="{8E9ABFE2-1F54-4F54-BD82-D981C5FA0CEE}" destId="{1E0A245D-312D-43EB-82E5-A82E3324AB7B}" srcOrd="1" destOrd="0" presId="urn:microsoft.com/office/officeart/2005/8/layout/hierarchy3"/>
    <dgm:cxn modelId="{6FA0ABE4-88B6-41A5-97B5-081D5B6AD994}" type="presParOf" srcId="{1E0A245D-312D-43EB-82E5-A82E3324AB7B}" destId="{28D5ED55-A780-498C-9071-28D601F29B04}" srcOrd="0" destOrd="0" presId="urn:microsoft.com/office/officeart/2005/8/layout/hierarchy3"/>
    <dgm:cxn modelId="{CBE03ABA-3A6E-4692-AFAA-320392C49FB5}" type="presParOf" srcId="{1E0A245D-312D-43EB-82E5-A82E3324AB7B}" destId="{02BF7D74-E18F-4DBE-8934-4D99938D2308}" srcOrd="1" destOrd="0" presId="urn:microsoft.com/office/officeart/2005/8/layout/hierarchy3"/>
    <dgm:cxn modelId="{6D28750E-D8E8-45EB-8AB1-C01A9D4396E7}" type="presParOf" srcId="{1E0A245D-312D-43EB-82E5-A82E3324AB7B}" destId="{E531B1C1-5B24-41F8-9C44-35194683B1EF}" srcOrd="2" destOrd="0" presId="urn:microsoft.com/office/officeart/2005/8/layout/hierarchy3"/>
    <dgm:cxn modelId="{8EBF7215-CDE9-4348-9411-AB19DCE44FDF}" type="presParOf" srcId="{1E0A245D-312D-43EB-82E5-A82E3324AB7B}" destId="{69644B21-AA9C-4E3B-B06C-A9E854C03F7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20AB6E-46B9-4834-BF5F-53B5B6E5EEE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8874454-D1A3-46A9-A02C-1C7625A9A792}">
      <dgm:prSet phldrT="[Text]" custT="1"/>
      <dgm:spPr>
        <a:noFill/>
        <a:ln>
          <a:noFill/>
        </a:ln>
      </dgm:spPr>
      <dgm:t>
        <a:bodyPr/>
        <a:lstStyle/>
        <a:p>
          <a:endParaRPr lang="en-US" sz="2200" b="1" dirty="0">
            <a:latin typeface="Janna LT" pitchFamily="2" charset="-78"/>
            <a:cs typeface="Janna LT" pitchFamily="2" charset="-78"/>
          </a:endParaRPr>
        </a:p>
      </dgm:t>
    </dgm:pt>
    <dgm:pt modelId="{F319F60D-A0CE-4A98-8647-4DBEE278501E}" type="par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BCA3AC94-5EB7-426B-B050-25B07997585E}" type="sib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864831E9-B77F-4EBD-A043-A6677FE2638C}">
      <dgm:prSet phldrT="[Text]" custT="1"/>
      <dgm:spPr>
        <a:solidFill>
          <a:srgbClr val="C898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r>
            <a:rPr lang="ar-EG" sz="22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رخصة مكتب توظيف </a:t>
          </a:r>
          <a:endParaRPr lang="en-US" sz="2200" b="1" dirty="0">
            <a:solidFill>
              <a:schemeClr val="bg1"/>
            </a:solidFill>
            <a:latin typeface="Janna LT" pitchFamily="2" charset="-78"/>
            <a:cs typeface="Janna LT" pitchFamily="2" charset="-78"/>
          </a:endParaRPr>
        </a:p>
      </dgm:t>
    </dgm:pt>
    <dgm:pt modelId="{864FDAFF-5F47-466D-99CA-27D534074244}" type="parTrans" cxnId="{62CB3CE4-2790-4D02-B487-280362A3018E}">
      <dgm:prSet/>
      <dgm:spPr>
        <a:ln>
          <a:solidFill>
            <a:srgbClr val="008080"/>
          </a:solidFill>
        </a:ln>
      </dgm:spPr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4E50CD65-0B44-473A-A1F5-6158FBA811CA}" type="sibTrans" cxnId="{62CB3CE4-2790-4D02-B487-280362A3018E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A0B8C26A-19F6-440F-952D-8561734D177E}">
      <dgm:prSet phldrT="[Text]" custT="1"/>
      <dgm:spPr>
        <a:solidFill>
          <a:srgbClr val="C898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r>
            <a:rPr lang="ar-EG" sz="22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إتفاقية برنامج طاقات </a:t>
          </a:r>
          <a:endParaRPr lang="en-US" sz="2200" b="1" dirty="0">
            <a:latin typeface="Janna LT" pitchFamily="2" charset="-78"/>
            <a:cs typeface="Janna LT" pitchFamily="2" charset="-78"/>
          </a:endParaRPr>
        </a:p>
      </dgm:t>
    </dgm:pt>
    <dgm:pt modelId="{84FDC82F-C4C1-41E6-B47B-713DE2DB6EC7}" type="parTrans" cxnId="{3CC6F847-9646-43D4-8DF0-A6AB4B28CEB5}">
      <dgm:prSet/>
      <dgm:spPr>
        <a:ln>
          <a:solidFill>
            <a:srgbClr val="008080"/>
          </a:solidFill>
        </a:ln>
      </dgm:spPr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37CC8388-F108-4515-AE7B-C6D524AE27FC}" type="sibTrans" cxnId="{3CC6F847-9646-43D4-8DF0-A6AB4B28CEB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0C852B37-1309-461C-95C1-1958FD4B3652}" type="pres">
      <dgm:prSet presAssocID="{7120AB6E-46B9-4834-BF5F-53B5B6E5EEED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9ABFE2-1F54-4F54-BD82-D981C5FA0CEE}" type="pres">
      <dgm:prSet presAssocID="{F8874454-D1A3-46A9-A02C-1C7625A9A792}" presName="root" presStyleCnt="0"/>
      <dgm:spPr/>
    </dgm:pt>
    <dgm:pt modelId="{EAB2326E-F5EB-4F45-8B93-AE150BABED57}" type="pres">
      <dgm:prSet presAssocID="{F8874454-D1A3-46A9-A02C-1C7625A9A792}" presName="rootComposite" presStyleCnt="0"/>
      <dgm:spPr/>
    </dgm:pt>
    <dgm:pt modelId="{0858CCEB-72CB-4F28-83DF-A866519FF4CC}" type="pres">
      <dgm:prSet presAssocID="{F8874454-D1A3-46A9-A02C-1C7625A9A792}" presName="rootText" presStyleLbl="node1" presStyleIdx="0" presStyleCnt="1"/>
      <dgm:spPr/>
      <dgm:t>
        <a:bodyPr/>
        <a:lstStyle/>
        <a:p>
          <a:endParaRPr lang="en-US"/>
        </a:p>
      </dgm:t>
    </dgm:pt>
    <dgm:pt modelId="{95619079-D3DC-4E5F-933D-786F9FA25800}" type="pres">
      <dgm:prSet presAssocID="{F8874454-D1A3-46A9-A02C-1C7625A9A792}" presName="rootConnector" presStyleLbl="node1" presStyleIdx="0" presStyleCnt="1"/>
      <dgm:spPr/>
      <dgm:t>
        <a:bodyPr/>
        <a:lstStyle/>
        <a:p>
          <a:endParaRPr lang="en-US"/>
        </a:p>
      </dgm:t>
    </dgm:pt>
    <dgm:pt modelId="{1E0A245D-312D-43EB-82E5-A82E3324AB7B}" type="pres">
      <dgm:prSet presAssocID="{F8874454-D1A3-46A9-A02C-1C7625A9A792}" presName="childShape" presStyleCnt="0"/>
      <dgm:spPr/>
    </dgm:pt>
    <dgm:pt modelId="{28D5ED55-A780-498C-9071-28D601F29B04}" type="pres">
      <dgm:prSet presAssocID="{864FDAFF-5F47-466D-99CA-27D53407424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02BF7D74-E18F-4DBE-8934-4D99938D2308}" type="pres">
      <dgm:prSet presAssocID="{864831E9-B77F-4EBD-A043-A6677FE2638C}" presName="childText" presStyleLbl="bgAcc1" presStyleIdx="0" presStyleCnt="2" custScaleX="104536" custScaleY="30462" custLinFactNeighborY="-7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1B1C1-5B24-41F8-9C44-35194683B1EF}" type="pres">
      <dgm:prSet presAssocID="{84FDC82F-C4C1-41E6-B47B-713DE2DB6EC7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9644B21-AA9C-4E3B-B06C-A9E854C03F7A}" type="pres">
      <dgm:prSet presAssocID="{A0B8C26A-19F6-440F-952D-8561734D177E}" presName="childText" presStyleLbl="bgAcc1" presStyleIdx="1" presStyleCnt="2" custScaleX="107055" custScaleY="32852" custLinFactNeighborX="-16" custLinFactNeighborY="31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B3CE4-2790-4D02-B487-280362A3018E}" srcId="{F8874454-D1A3-46A9-A02C-1C7625A9A792}" destId="{864831E9-B77F-4EBD-A043-A6677FE2638C}" srcOrd="0" destOrd="0" parTransId="{864FDAFF-5F47-466D-99CA-27D534074244}" sibTransId="{4E50CD65-0B44-473A-A1F5-6158FBA811CA}"/>
    <dgm:cxn modelId="{A46636F7-9504-40F0-AEBA-D5FFCBA53DC3}" type="presOf" srcId="{864831E9-B77F-4EBD-A043-A6677FE2638C}" destId="{02BF7D74-E18F-4DBE-8934-4D99938D2308}" srcOrd="0" destOrd="0" presId="urn:microsoft.com/office/officeart/2005/8/layout/hierarchy3"/>
    <dgm:cxn modelId="{C66190F6-0582-4044-81EE-4BB4E5F07FFA}" type="presOf" srcId="{864FDAFF-5F47-466D-99CA-27D534074244}" destId="{28D5ED55-A780-498C-9071-28D601F29B04}" srcOrd="0" destOrd="0" presId="urn:microsoft.com/office/officeart/2005/8/layout/hierarchy3"/>
    <dgm:cxn modelId="{BDBC147A-6672-4F6C-A6F3-745C7BC205EA}" type="presOf" srcId="{A0B8C26A-19F6-440F-952D-8561734D177E}" destId="{69644B21-AA9C-4E3B-B06C-A9E854C03F7A}" srcOrd="0" destOrd="0" presId="urn:microsoft.com/office/officeart/2005/8/layout/hierarchy3"/>
    <dgm:cxn modelId="{89D16152-1400-4CC7-87F0-51A3CCBC5BD3}" type="presOf" srcId="{84FDC82F-C4C1-41E6-B47B-713DE2DB6EC7}" destId="{E531B1C1-5B24-41F8-9C44-35194683B1EF}" srcOrd="0" destOrd="0" presId="urn:microsoft.com/office/officeart/2005/8/layout/hierarchy3"/>
    <dgm:cxn modelId="{3CC6F847-9646-43D4-8DF0-A6AB4B28CEB5}" srcId="{F8874454-D1A3-46A9-A02C-1C7625A9A792}" destId="{A0B8C26A-19F6-440F-952D-8561734D177E}" srcOrd="1" destOrd="0" parTransId="{84FDC82F-C4C1-41E6-B47B-713DE2DB6EC7}" sibTransId="{37CC8388-F108-4515-AE7B-C6D524AE27FC}"/>
    <dgm:cxn modelId="{FD36A8BB-2FAF-43B8-B280-82C8DBBA3D64}" type="presOf" srcId="{F8874454-D1A3-46A9-A02C-1C7625A9A792}" destId="{95619079-D3DC-4E5F-933D-786F9FA25800}" srcOrd="1" destOrd="0" presId="urn:microsoft.com/office/officeart/2005/8/layout/hierarchy3"/>
    <dgm:cxn modelId="{C3E083B6-689B-49F8-A10E-7A35AF72453C}" type="presOf" srcId="{F8874454-D1A3-46A9-A02C-1C7625A9A792}" destId="{0858CCEB-72CB-4F28-83DF-A866519FF4CC}" srcOrd="0" destOrd="0" presId="urn:microsoft.com/office/officeart/2005/8/layout/hierarchy3"/>
    <dgm:cxn modelId="{2EF04E9A-0323-484F-870C-9D7992E5D75D}" type="presOf" srcId="{7120AB6E-46B9-4834-BF5F-53B5B6E5EEED}" destId="{0C852B37-1309-461C-95C1-1958FD4B3652}" srcOrd="0" destOrd="0" presId="urn:microsoft.com/office/officeart/2005/8/layout/hierarchy3"/>
    <dgm:cxn modelId="{46D9F788-BC1D-4752-898E-4BBB42D85815}" srcId="{7120AB6E-46B9-4834-BF5F-53B5B6E5EEED}" destId="{F8874454-D1A3-46A9-A02C-1C7625A9A792}" srcOrd="0" destOrd="0" parTransId="{F319F60D-A0CE-4A98-8647-4DBEE278501E}" sibTransId="{BCA3AC94-5EB7-426B-B050-25B07997585E}"/>
    <dgm:cxn modelId="{549BF4AE-8A81-4C83-9E0C-0F7415B0FEDE}" type="presParOf" srcId="{0C852B37-1309-461C-95C1-1958FD4B3652}" destId="{8E9ABFE2-1F54-4F54-BD82-D981C5FA0CEE}" srcOrd="0" destOrd="0" presId="urn:microsoft.com/office/officeart/2005/8/layout/hierarchy3"/>
    <dgm:cxn modelId="{8BA7E476-1783-427A-BE55-460F823BA930}" type="presParOf" srcId="{8E9ABFE2-1F54-4F54-BD82-D981C5FA0CEE}" destId="{EAB2326E-F5EB-4F45-8B93-AE150BABED57}" srcOrd="0" destOrd="0" presId="urn:microsoft.com/office/officeart/2005/8/layout/hierarchy3"/>
    <dgm:cxn modelId="{08C01AA1-2585-4630-A6EA-2F19489A1DD4}" type="presParOf" srcId="{EAB2326E-F5EB-4F45-8B93-AE150BABED57}" destId="{0858CCEB-72CB-4F28-83DF-A866519FF4CC}" srcOrd="0" destOrd="0" presId="urn:microsoft.com/office/officeart/2005/8/layout/hierarchy3"/>
    <dgm:cxn modelId="{D8FEA97C-F4A3-4456-BCAA-E29AF9C2C15B}" type="presParOf" srcId="{EAB2326E-F5EB-4F45-8B93-AE150BABED57}" destId="{95619079-D3DC-4E5F-933D-786F9FA25800}" srcOrd="1" destOrd="0" presId="urn:microsoft.com/office/officeart/2005/8/layout/hierarchy3"/>
    <dgm:cxn modelId="{776F37A8-E948-4C98-869D-8FD3AB12062B}" type="presParOf" srcId="{8E9ABFE2-1F54-4F54-BD82-D981C5FA0CEE}" destId="{1E0A245D-312D-43EB-82E5-A82E3324AB7B}" srcOrd="1" destOrd="0" presId="urn:microsoft.com/office/officeart/2005/8/layout/hierarchy3"/>
    <dgm:cxn modelId="{C784B0C1-C55B-4A60-8442-B169FAFA9CA5}" type="presParOf" srcId="{1E0A245D-312D-43EB-82E5-A82E3324AB7B}" destId="{28D5ED55-A780-498C-9071-28D601F29B04}" srcOrd="0" destOrd="0" presId="urn:microsoft.com/office/officeart/2005/8/layout/hierarchy3"/>
    <dgm:cxn modelId="{AB4D21DE-7A9C-4F95-9DB6-AA7FDCE89FDF}" type="presParOf" srcId="{1E0A245D-312D-43EB-82E5-A82E3324AB7B}" destId="{02BF7D74-E18F-4DBE-8934-4D99938D2308}" srcOrd="1" destOrd="0" presId="urn:microsoft.com/office/officeart/2005/8/layout/hierarchy3"/>
    <dgm:cxn modelId="{F1C5E523-A758-4B91-B020-A49E7912BC09}" type="presParOf" srcId="{1E0A245D-312D-43EB-82E5-A82E3324AB7B}" destId="{E531B1C1-5B24-41F8-9C44-35194683B1EF}" srcOrd="2" destOrd="0" presId="urn:microsoft.com/office/officeart/2005/8/layout/hierarchy3"/>
    <dgm:cxn modelId="{C87360F6-0B22-4990-ACFC-796FB00AFA40}" type="presParOf" srcId="{1E0A245D-312D-43EB-82E5-A82E3324AB7B}" destId="{69644B21-AA9C-4E3B-B06C-A9E854C03F7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20AB6E-46B9-4834-BF5F-53B5B6E5EEE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8874454-D1A3-46A9-A02C-1C7625A9A792}">
      <dgm:prSet phldrT="[Text]" custT="1"/>
      <dgm:spPr>
        <a:noFill/>
        <a:ln>
          <a:noFill/>
        </a:ln>
      </dgm:spPr>
      <dgm:t>
        <a:bodyPr/>
        <a:lstStyle/>
        <a:p>
          <a:endParaRPr lang="en-US" sz="2200" b="1" dirty="0">
            <a:latin typeface="Janna LT" pitchFamily="2" charset="-78"/>
            <a:cs typeface="Janna LT" pitchFamily="2" charset="-78"/>
          </a:endParaRPr>
        </a:p>
      </dgm:t>
    </dgm:pt>
    <dgm:pt modelId="{F319F60D-A0CE-4A98-8647-4DBEE278501E}" type="par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BCA3AC94-5EB7-426B-B050-25B07997585E}" type="sib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864831E9-B77F-4EBD-A043-A6677FE2638C}">
      <dgm:prSet phldrT="[Text]" custT="1"/>
      <dgm:spPr>
        <a:solidFill>
          <a:srgbClr val="C898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r>
            <a:rPr lang="ar-EG" sz="22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مزود خدمة العمل عن بعد</a:t>
          </a:r>
          <a:endParaRPr lang="en-US" sz="2200" b="1" dirty="0">
            <a:solidFill>
              <a:schemeClr val="bg1"/>
            </a:solidFill>
            <a:latin typeface="Janna LT" pitchFamily="2" charset="-78"/>
            <a:cs typeface="Janna LT" pitchFamily="2" charset="-78"/>
          </a:endParaRPr>
        </a:p>
      </dgm:t>
    </dgm:pt>
    <dgm:pt modelId="{864FDAFF-5F47-466D-99CA-27D534074244}" type="parTrans" cxnId="{62CB3CE4-2790-4D02-B487-280362A3018E}">
      <dgm:prSet/>
      <dgm:spPr>
        <a:ln>
          <a:solidFill>
            <a:srgbClr val="008080"/>
          </a:solidFill>
        </a:ln>
      </dgm:spPr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4E50CD65-0B44-473A-A1F5-6158FBA811CA}" type="sibTrans" cxnId="{62CB3CE4-2790-4D02-B487-280362A3018E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0C852B37-1309-461C-95C1-1958FD4B3652}" type="pres">
      <dgm:prSet presAssocID="{7120AB6E-46B9-4834-BF5F-53B5B6E5EEED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9ABFE2-1F54-4F54-BD82-D981C5FA0CEE}" type="pres">
      <dgm:prSet presAssocID="{F8874454-D1A3-46A9-A02C-1C7625A9A792}" presName="root" presStyleCnt="0"/>
      <dgm:spPr/>
    </dgm:pt>
    <dgm:pt modelId="{EAB2326E-F5EB-4F45-8B93-AE150BABED57}" type="pres">
      <dgm:prSet presAssocID="{F8874454-D1A3-46A9-A02C-1C7625A9A792}" presName="rootComposite" presStyleCnt="0"/>
      <dgm:spPr/>
    </dgm:pt>
    <dgm:pt modelId="{0858CCEB-72CB-4F28-83DF-A866519FF4CC}" type="pres">
      <dgm:prSet presAssocID="{F8874454-D1A3-46A9-A02C-1C7625A9A792}" presName="rootText" presStyleLbl="node1" presStyleIdx="0" presStyleCnt="1"/>
      <dgm:spPr/>
      <dgm:t>
        <a:bodyPr/>
        <a:lstStyle/>
        <a:p>
          <a:endParaRPr lang="en-US"/>
        </a:p>
      </dgm:t>
    </dgm:pt>
    <dgm:pt modelId="{95619079-D3DC-4E5F-933D-786F9FA25800}" type="pres">
      <dgm:prSet presAssocID="{F8874454-D1A3-46A9-A02C-1C7625A9A792}" presName="rootConnector" presStyleLbl="node1" presStyleIdx="0" presStyleCnt="1"/>
      <dgm:spPr/>
      <dgm:t>
        <a:bodyPr/>
        <a:lstStyle/>
        <a:p>
          <a:endParaRPr lang="en-US"/>
        </a:p>
      </dgm:t>
    </dgm:pt>
    <dgm:pt modelId="{1E0A245D-312D-43EB-82E5-A82E3324AB7B}" type="pres">
      <dgm:prSet presAssocID="{F8874454-D1A3-46A9-A02C-1C7625A9A792}" presName="childShape" presStyleCnt="0"/>
      <dgm:spPr/>
    </dgm:pt>
    <dgm:pt modelId="{28D5ED55-A780-498C-9071-28D601F29B04}" type="pres">
      <dgm:prSet presAssocID="{864FDAFF-5F47-466D-99CA-27D534074244}" presName="Name13" presStyleLbl="parChTrans1D2" presStyleIdx="0" presStyleCnt="1"/>
      <dgm:spPr/>
      <dgm:t>
        <a:bodyPr/>
        <a:lstStyle/>
        <a:p>
          <a:endParaRPr lang="en-US"/>
        </a:p>
      </dgm:t>
    </dgm:pt>
    <dgm:pt modelId="{02BF7D74-E18F-4DBE-8934-4D99938D2308}" type="pres">
      <dgm:prSet presAssocID="{864831E9-B77F-4EBD-A043-A6677FE2638C}" presName="childText" presStyleLbl="bgAcc1" presStyleIdx="0" presStyleCnt="1" custScaleX="104536" custScaleY="30462" custLinFactNeighborY="-10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B3CE4-2790-4D02-B487-280362A3018E}" srcId="{F8874454-D1A3-46A9-A02C-1C7625A9A792}" destId="{864831E9-B77F-4EBD-A043-A6677FE2638C}" srcOrd="0" destOrd="0" parTransId="{864FDAFF-5F47-466D-99CA-27D534074244}" sibTransId="{4E50CD65-0B44-473A-A1F5-6158FBA811CA}"/>
    <dgm:cxn modelId="{8817AC7B-A54F-48B2-B61F-93C8D5670A80}" type="presOf" srcId="{F8874454-D1A3-46A9-A02C-1C7625A9A792}" destId="{0858CCEB-72CB-4F28-83DF-A866519FF4CC}" srcOrd="0" destOrd="0" presId="urn:microsoft.com/office/officeart/2005/8/layout/hierarchy3"/>
    <dgm:cxn modelId="{37F46BF5-8EE9-4CD3-A8A6-50B7A311D763}" type="presOf" srcId="{F8874454-D1A3-46A9-A02C-1C7625A9A792}" destId="{95619079-D3DC-4E5F-933D-786F9FA25800}" srcOrd="1" destOrd="0" presId="urn:microsoft.com/office/officeart/2005/8/layout/hierarchy3"/>
    <dgm:cxn modelId="{DA16A3EB-D058-49FF-B4EB-1E370720D80F}" type="presOf" srcId="{864831E9-B77F-4EBD-A043-A6677FE2638C}" destId="{02BF7D74-E18F-4DBE-8934-4D99938D2308}" srcOrd="0" destOrd="0" presId="urn:microsoft.com/office/officeart/2005/8/layout/hierarchy3"/>
    <dgm:cxn modelId="{46D9F788-BC1D-4752-898E-4BBB42D85815}" srcId="{7120AB6E-46B9-4834-BF5F-53B5B6E5EEED}" destId="{F8874454-D1A3-46A9-A02C-1C7625A9A792}" srcOrd="0" destOrd="0" parTransId="{F319F60D-A0CE-4A98-8647-4DBEE278501E}" sibTransId="{BCA3AC94-5EB7-426B-B050-25B07997585E}"/>
    <dgm:cxn modelId="{CDB74068-8D8A-4A5A-9AD9-EE348F2AA541}" type="presOf" srcId="{864FDAFF-5F47-466D-99CA-27D534074244}" destId="{28D5ED55-A780-498C-9071-28D601F29B04}" srcOrd="0" destOrd="0" presId="urn:microsoft.com/office/officeart/2005/8/layout/hierarchy3"/>
    <dgm:cxn modelId="{E34265A5-F62C-4C4E-ABC6-E9D4E22A51CE}" type="presOf" srcId="{7120AB6E-46B9-4834-BF5F-53B5B6E5EEED}" destId="{0C852B37-1309-461C-95C1-1958FD4B3652}" srcOrd="0" destOrd="0" presId="urn:microsoft.com/office/officeart/2005/8/layout/hierarchy3"/>
    <dgm:cxn modelId="{044D782F-36F5-48D5-8EE0-BD59F2AC0C35}" type="presParOf" srcId="{0C852B37-1309-461C-95C1-1958FD4B3652}" destId="{8E9ABFE2-1F54-4F54-BD82-D981C5FA0CEE}" srcOrd="0" destOrd="0" presId="urn:microsoft.com/office/officeart/2005/8/layout/hierarchy3"/>
    <dgm:cxn modelId="{B542582D-E316-4A64-BB67-5B05941D9F1A}" type="presParOf" srcId="{8E9ABFE2-1F54-4F54-BD82-D981C5FA0CEE}" destId="{EAB2326E-F5EB-4F45-8B93-AE150BABED57}" srcOrd="0" destOrd="0" presId="urn:microsoft.com/office/officeart/2005/8/layout/hierarchy3"/>
    <dgm:cxn modelId="{075FDB62-8F51-4CD2-8535-9C1BEF25F3AF}" type="presParOf" srcId="{EAB2326E-F5EB-4F45-8B93-AE150BABED57}" destId="{0858CCEB-72CB-4F28-83DF-A866519FF4CC}" srcOrd="0" destOrd="0" presId="urn:microsoft.com/office/officeart/2005/8/layout/hierarchy3"/>
    <dgm:cxn modelId="{4FD3A08E-9DF8-4F28-BA08-9A5ECCB6DC1B}" type="presParOf" srcId="{EAB2326E-F5EB-4F45-8B93-AE150BABED57}" destId="{95619079-D3DC-4E5F-933D-786F9FA25800}" srcOrd="1" destOrd="0" presId="urn:microsoft.com/office/officeart/2005/8/layout/hierarchy3"/>
    <dgm:cxn modelId="{2C248487-8046-4667-B072-43B81BB22769}" type="presParOf" srcId="{8E9ABFE2-1F54-4F54-BD82-D981C5FA0CEE}" destId="{1E0A245D-312D-43EB-82E5-A82E3324AB7B}" srcOrd="1" destOrd="0" presId="urn:microsoft.com/office/officeart/2005/8/layout/hierarchy3"/>
    <dgm:cxn modelId="{3176297B-01E8-4036-A5A0-457F30C9DAAA}" type="presParOf" srcId="{1E0A245D-312D-43EB-82E5-A82E3324AB7B}" destId="{28D5ED55-A780-498C-9071-28D601F29B04}" srcOrd="0" destOrd="0" presId="urn:microsoft.com/office/officeart/2005/8/layout/hierarchy3"/>
    <dgm:cxn modelId="{59A28274-EA5B-45D4-A5E1-8CC9AFCCDBCD}" type="presParOf" srcId="{1E0A245D-312D-43EB-82E5-A82E3324AB7B}" destId="{02BF7D74-E18F-4DBE-8934-4D99938D230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20AB6E-46B9-4834-BF5F-53B5B6E5EEE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8874454-D1A3-46A9-A02C-1C7625A9A792}">
      <dgm:prSet phldrT="[Text]" custT="1"/>
      <dgm:spPr>
        <a:noFill/>
        <a:ln>
          <a:noFill/>
        </a:ln>
      </dgm:spPr>
      <dgm:t>
        <a:bodyPr/>
        <a:lstStyle/>
        <a:p>
          <a:endParaRPr lang="en-US" sz="2200" b="1" dirty="0">
            <a:latin typeface="Janna LT" pitchFamily="2" charset="-78"/>
            <a:cs typeface="Janna LT" pitchFamily="2" charset="-78"/>
          </a:endParaRPr>
        </a:p>
      </dgm:t>
    </dgm:pt>
    <dgm:pt modelId="{F319F60D-A0CE-4A98-8647-4DBEE278501E}" type="par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BCA3AC94-5EB7-426B-B050-25B07997585E}" type="sibTrans" cxnId="{46D9F788-BC1D-4752-898E-4BBB42D8581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A0B8C26A-19F6-440F-952D-8561734D177E}">
      <dgm:prSet phldrT="[Text]" custT="1"/>
      <dgm:spPr>
        <a:solidFill>
          <a:srgbClr val="C89800">
            <a:alpha val="90000"/>
          </a:srgbClr>
        </a:solidFill>
        <a:ln>
          <a:solidFill>
            <a:srgbClr val="008080"/>
          </a:solidFill>
        </a:ln>
      </dgm:spPr>
      <dgm:t>
        <a:bodyPr/>
        <a:lstStyle/>
        <a:p>
          <a:r>
            <a:rPr lang="ar-EG" sz="22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برنامج توافق</a:t>
          </a:r>
          <a:endParaRPr lang="en-US" sz="2200" b="1" dirty="0">
            <a:latin typeface="Janna LT" pitchFamily="2" charset="-78"/>
            <a:cs typeface="Janna LT" pitchFamily="2" charset="-78"/>
          </a:endParaRPr>
        </a:p>
      </dgm:t>
    </dgm:pt>
    <dgm:pt modelId="{84FDC82F-C4C1-41E6-B47B-713DE2DB6EC7}" type="parTrans" cxnId="{3CC6F847-9646-43D4-8DF0-A6AB4B28CEB5}">
      <dgm:prSet/>
      <dgm:spPr>
        <a:ln>
          <a:solidFill>
            <a:srgbClr val="008080"/>
          </a:solidFill>
        </a:ln>
      </dgm:spPr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37CC8388-F108-4515-AE7B-C6D524AE27FC}" type="sibTrans" cxnId="{3CC6F847-9646-43D4-8DF0-A6AB4B28CEB5}">
      <dgm:prSet/>
      <dgm:spPr/>
      <dgm:t>
        <a:bodyPr/>
        <a:lstStyle/>
        <a:p>
          <a:endParaRPr lang="en-US" sz="2200" b="1">
            <a:latin typeface="Janna LT" pitchFamily="2" charset="-78"/>
            <a:cs typeface="Janna LT" pitchFamily="2" charset="-78"/>
          </a:endParaRPr>
        </a:p>
      </dgm:t>
    </dgm:pt>
    <dgm:pt modelId="{0C852B37-1309-461C-95C1-1958FD4B3652}" type="pres">
      <dgm:prSet presAssocID="{7120AB6E-46B9-4834-BF5F-53B5B6E5EEED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9ABFE2-1F54-4F54-BD82-D981C5FA0CEE}" type="pres">
      <dgm:prSet presAssocID="{F8874454-D1A3-46A9-A02C-1C7625A9A792}" presName="root" presStyleCnt="0"/>
      <dgm:spPr/>
    </dgm:pt>
    <dgm:pt modelId="{EAB2326E-F5EB-4F45-8B93-AE150BABED57}" type="pres">
      <dgm:prSet presAssocID="{F8874454-D1A3-46A9-A02C-1C7625A9A792}" presName="rootComposite" presStyleCnt="0"/>
      <dgm:spPr/>
    </dgm:pt>
    <dgm:pt modelId="{0858CCEB-72CB-4F28-83DF-A866519FF4CC}" type="pres">
      <dgm:prSet presAssocID="{F8874454-D1A3-46A9-A02C-1C7625A9A792}" presName="rootText" presStyleLbl="node1" presStyleIdx="0" presStyleCnt="1"/>
      <dgm:spPr/>
      <dgm:t>
        <a:bodyPr/>
        <a:lstStyle/>
        <a:p>
          <a:endParaRPr lang="en-US"/>
        </a:p>
      </dgm:t>
    </dgm:pt>
    <dgm:pt modelId="{95619079-D3DC-4E5F-933D-786F9FA25800}" type="pres">
      <dgm:prSet presAssocID="{F8874454-D1A3-46A9-A02C-1C7625A9A792}" presName="rootConnector" presStyleLbl="node1" presStyleIdx="0" presStyleCnt="1"/>
      <dgm:spPr/>
      <dgm:t>
        <a:bodyPr/>
        <a:lstStyle/>
        <a:p>
          <a:endParaRPr lang="en-US"/>
        </a:p>
      </dgm:t>
    </dgm:pt>
    <dgm:pt modelId="{1E0A245D-312D-43EB-82E5-A82E3324AB7B}" type="pres">
      <dgm:prSet presAssocID="{F8874454-D1A3-46A9-A02C-1C7625A9A792}" presName="childShape" presStyleCnt="0"/>
      <dgm:spPr/>
    </dgm:pt>
    <dgm:pt modelId="{E531B1C1-5B24-41F8-9C44-35194683B1EF}" type="pres">
      <dgm:prSet presAssocID="{84FDC82F-C4C1-41E6-B47B-713DE2DB6EC7}" presName="Name13" presStyleLbl="parChTrans1D2" presStyleIdx="0" presStyleCnt="1"/>
      <dgm:spPr/>
      <dgm:t>
        <a:bodyPr/>
        <a:lstStyle/>
        <a:p>
          <a:endParaRPr lang="en-US"/>
        </a:p>
      </dgm:t>
    </dgm:pt>
    <dgm:pt modelId="{69644B21-AA9C-4E3B-B06C-A9E854C03F7A}" type="pres">
      <dgm:prSet presAssocID="{A0B8C26A-19F6-440F-952D-8561734D177E}" presName="childText" presStyleLbl="bgAcc1" presStyleIdx="0" presStyleCnt="1" custScaleX="107055" custScaleY="32852" custLinFactNeighborX="1981" custLinFactNeighborY="58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5D3817-54BE-4F20-A7F9-D162B74B05E9}" type="presOf" srcId="{7120AB6E-46B9-4834-BF5F-53B5B6E5EEED}" destId="{0C852B37-1309-461C-95C1-1958FD4B3652}" srcOrd="0" destOrd="0" presId="urn:microsoft.com/office/officeart/2005/8/layout/hierarchy3"/>
    <dgm:cxn modelId="{01AA7A21-0575-4E48-AC4B-DCECEED78700}" type="presOf" srcId="{F8874454-D1A3-46A9-A02C-1C7625A9A792}" destId="{0858CCEB-72CB-4F28-83DF-A866519FF4CC}" srcOrd="0" destOrd="0" presId="urn:microsoft.com/office/officeart/2005/8/layout/hierarchy3"/>
    <dgm:cxn modelId="{46D9F788-BC1D-4752-898E-4BBB42D85815}" srcId="{7120AB6E-46B9-4834-BF5F-53B5B6E5EEED}" destId="{F8874454-D1A3-46A9-A02C-1C7625A9A792}" srcOrd="0" destOrd="0" parTransId="{F319F60D-A0CE-4A98-8647-4DBEE278501E}" sibTransId="{BCA3AC94-5EB7-426B-B050-25B07997585E}"/>
    <dgm:cxn modelId="{3208417E-2439-4D40-A07F-F6462A8F3535}" type="presOf" srcId="{F8874454-D1A3-46A9-A02C-1C7625A9A792}" destId="{95619079-D3DC-4E5F-933D-786F9FA25800}" srcOrd="1" destOrd="0" presId="urn:microsoft.com/office/officeart/2005/8/layout/hierarchy3"/>
    <dgm:cxn modelId="{3CC6F847-9646-43D4-8DF0-A6AB4B28CEB5}" srcId="{F8874454-D1A3-46A9-A02C-1C7625A9A792}" destId="{A0B8C26A-19F6-440F-952D-8561734D177E}" srcOrd="0" destOrd="0" parTransId="{84FDC82F-C4C1-41E6-B47B-713DE2DB6EC7}" sibTransId="{37CC8388-F108-4515-AE7B-C6D524AE27FC}"/>
    <dgm:cxn modelId="{7D689174-FFB6-44B7-8CAF-33A32FA7CA94}" type="presOf" srcId="{A0B8C26A-19F6-440F-952D-8561734D177E}" destId="{69644B21-AA9C-4E3B-B06C-A9E854C03F7A}" srcOrd="0" destOrd="0" presId="urn:microsoft.com/office/officeart/2005/8/layout/hierarchy3"/>
    <dgm:cxn modelId="{3D3A6EFF-BFF8-4F21-946D-10D56F141BB2}" type="presOf" srcId="{84FDC82F-C4C1-41E6-B47B-713DE2DB6EC7}" destId="{E531B1C1-5B24-41F8-9C44-35194683B1EF}" srcOrd="0" destOrd="0" presId="urn:microsoft.com/office/officeart/2005/8/layout/hierarchy3"/>
    <dgm:cxn modelId="{A132B88E-35B1-41B4-8EEE-48D2336DD0ED}" type="presParOf" srcId="{0C852B37-1309-461C-95C1-1958FD4B3652}" destId="{8E9ABFE2-1F54-4F54-BD82-D981C5FA0CEE}" srcOrd="0" destOrd="0" presId="urn:microsoft.com/office/officeart/2005/8/layout/hierarchy3"/>
    <dgm:cxn modelId="{3B6DDD46-781C-4041-A6ED-264C2DFE89A1}" type="presParOf" srcId="{8E9ABFE2-1F54-4F54-BD82-D981C5FA0CEE}" destId="{EAB2326E-F5EB-4F45-8B93-AE150BABED57}" srcOrd="0" destOrd="0" presId="urn:microsoft.com/office/officeart/2005/8/layout/hierarchy3"/>
    <dgm:cxn modelId="{0D6A3179-802E-4B90-9D89-B91F4955387A}" type="presParOf" srcId="{EAB2326E-F5EB-4F45-8B93-AE150BABED57}" destId="{0858CCEB-72CB-4F28-83DF-A866519FF4CC}" srcOrd="0" destOrd="0" presId="urn:microsoft.com/office/officeart/2005/8/layout/hierarchy3"/>
    <dgm:cxn modelId="{C85346D6-BC27-450F-878A-ABB21224340A}" type="presParOf" srcId="{EAB2326E-F5EB-4F45-8B93-AE150BABED57}" destId="{95619079-D3DC-4E5F-933D-786F9FA25800}" srcOrd="1" destOrd="0" presId="urn:microsoft.com/office/officeart/2005/8/layout/hierarchy3"/>
    <dgm:cxn modelId="{A05D85F2-0EEF-4146-959A-EB1B498F0629}" type="presParOf" srcId="{8E9ABFE2-1F54-4F54-BD82-D981C5FA0CEE}" destId="{1E0A245D-312D-43EB-82E5-A82E3324AB7B}" srcOrd="1" destOrd="0" presId="urn:microsoft.com/office/officeart/2005/8/layout/hierarchy3"/>
    <dgm:cxn modelId="{59F883D7-BF69-4068-AFF6-E0FB74E62054}" type="presParOf" srcId="{1E0A245D-312D-43EB-82E5-A82E3324AB7B}" destId="{E531B1C1-5B24-41F8-9C44-35194683B1EF}" srcOrd="0" destOrd="0" presId="urn:microsoft.com/office/officeart/2005/8/layout/hierarchy3"/>
    <dgm:cxn modelId="{F6FBEC83-084E-437E-93DC-19271FDC7585}" type="presParOf" srcId="{1E0A245D-312D-43EB-82E5-A82E3324AB7B}" destId="{69644B21-AA9C-4E3B-B06C-A9E854C03F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C099-1719-46BE-97E8-5F63BE181998}">
      <dsp:nvSpPr>
        <dsp:cNvPr id="0" name=""/>
        <dsp:cNvSpPr/>
      </dsp:nvSpPr>
      <dsp:spPr>
        <a:xfrm flipH="1">
          <a:off x="407062" y="39877"/>
          <a:ext cx="4705515" cy="477670"/>
        </a:xfrm>
        <a:prstGeom prst="homePlate">
          <a:avLst/>
        </a:prstGeom>
        <a:solidFill>
          <a:srgbClr val="C89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245329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latin typeface="Janna LT" pitchFamily="2" charset="-78"/>
              <a:cs typeface="Janna LT" pitchFamily="2" charset="-78"/>
            </a:rPr>
            <a:t>المسار التقني </a:t>
          </a:r>
          <a:endParaRPr lang="en-US" sz="2200" kern="1200" dirty="0">
            <a:latin typeface="Janna LT" pitchFamily="2" charset="-78"/>
            <a:cs typeface="Janna LT" pitchFamily="2" charset="-78"/>
          </a:endParaRPr>
        </a:p>
      </dsp:txBody>
      <dsp:txXfrm>
        <a:off x="526479" y="39877"/>
        <a:ext cx="4586098" cy="477670"/>
      </dsp:txXfrm>
    </dsp:sp>
    <dsp:sp modelId="{AB8C9DF1-CF52-4189-A985-0C617A203BFA}">
      <dsp:nvSpPr>
        <dsp:cNvPr id="0" name=""/>
        <dsp:cNvSpPr/>
      </dsp:nvSpPr>
      <dsp:spPr>
        <a:xfrm>
          <a:off x="439777" y="543"/>
          <a:ext cx="784361" cy="5568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C099-1719-46BE-97E8-5F63BE181998}">
      <dsp:nvSpPr>
        <dsp:cNvPr id="0" name=""/>
        <dsp:cNvSpPr/>
      </dsp:nvSpPr>
      <dsp:spPr>
        <a:xfrm flipH="1">
          <a:off x="144028" y="243"/>
          <a:ext cx="4470447" cy="497996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219388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rgbClr val="009592"/>
              </a:solidFill>
              <a:latin typeface="Janna LT" pitchFamily="2" charset="-78"/>
              <a:cs typeface="Janna LT" pitchFamily="2" charset="-78"/>
            </a:rPr>
            <a:t>مسار الحملة التسويقية </a:t>
          </a:r>
          <a:endParaRPr lang="en-US" sz="2200" kern="1200" dirty="0">
            <a:solidFill>
              <a:srgbClr val="009592"/>
            </a:solidFill>
            <a:latin typeface="Janna LT" pitchFamily="2" charset="-78"/>
            <a:cs typeface="Janna LT" pitchFamily="2" charset="-78"/>
          </a:endParaRPr>
        </a:p>
      </dsp:txBody>
      <dsp:txXfrm>
        <a:off x="268527" y="243"/>
        <a:ext cx="4345948" cy="497996"/>
      </dsp:txXfrm>
    </dsp:sp>
    <dsp:sp modelId="{AB8C9DF1-CF52-4189-A985-0C617A203BFA}">
      <dsp:nvSpPr>
        <dsp:cNvPr id="0" name=""/>
        <dsp:cNvSpPr/>
      </dsp:nvSpPr>
      <dsp:spPr>
        <a:xfrm>
          <a:off x="300985" y="45486"/>
          <a:ext cx="491101" cy="3916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C099-1719-46BE-97E8-5F63BE181998}">
      <dsp:nvSpPr>
        <dsp:cNvPr id="0" name=""/>
        <dsp:cNvSpPr/>
      </dsp:nvSpPr>
      <dsp:spPr>
        <a:xfrm flipH="1">
          <a:off x="504050" y="738"/>
          <a:ext cx="4392500" cy="503072"/>
        </a:xfrm>
        <a:prstGeom prst="homePlate">
          <a:avLst/>
        </a:prstGeom>
        <a:solidFill>
          <a:srgbClr val="0095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221624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latin typeface="Janna LT" pitchFamily="2" charset="-78"/>
              <a:cs typeface="Janna LT" pitchFamily="2" charset="-78"/>
            </a:rPr>
            <a:t>مسار الإعتمادات </a:t>
          </a:r>
          <a:endParaRPr lang="en-US" sz="2200" kern="1200" dirty="0">
            <a:latin typeface="Janna LT" pitchFamily="2" charset="-78"/>
            <a:cs typeface="Janna LT" pitchFamily="2" charset="-78"/>
          </a:endParaRPr>
        </a:p>
      </dsp:txBody>
      <dsp:txXfrm>
        <a:off x="629818" y="738"/>
        <a:ext cx="4266732" cy="503072"/>
      </dsp:txXfrm>
    </dsp:sp>
    <dsp:sp modelId="{AB8C9DF1-CF52-4189-A985-0C617A203BFA}">
      <dsp:nvSpPr>
        <dsp:cNvPr id="0" name=""/>
        <dsp:cNvSpPr/>
      </dsp:nvSpPr>
      <dsp:spPr>
        <a:xfrm>
          <a:off x="648070" y="0"/>
          <a:ext cx="537921" cy="5035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C099-1719-46BE-97E8-5F63BE181998}">
      <dsp:nvSpPr>
        <dsp:cNvPr id="0" name=""/>
        <dsp:cNvSpPr/>
      </dsp:nvSpPr>
      <dsp:spPr>
        <a:xfrm flipH="1">
          <a:off x="864093" y="0"/>
          <a:ext cx="4160378" cy="503564"/>
        </a:xfrm>
        <a:prstGeom prst="homePlat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3820" rIns="221841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rgbClr val="008080"/>
              </a:solidFill>
              <a:latin typeface="Janna LT" pitchFamily="2" charset="-78"/>
              <a:cs typeface="Janna LT" pitchFamily="2" charset="-78"/>
            </a:rPr>
            <a:t>مسار تشغيل مكتب توظيف </a:t>
          </a:r>
          <a:endParaRPr lang="en-US" sz="2200" b="1" kern="1200" dirty="0">
            <a:solidFill>
              <a:srgbClr val="008080"/>
            </a:solidFill>
            <a:latin typeface="Janna LT" pitchFamily="2" charset="-78"/>
            <a:cs typeface="Janna LT" pitchFamily="2" charset="-78"/>
          </a:endParaRPr>
        </a:p>
      </dsp:txBody>
      <dsp:txXfrm>
        <a:off x="989984" y="0"/>
        <a:ext cx="4034487" cy="503564"/>
      </dsp:txXfrm>
    </dsp:sp>
    <dsp:sp modelId="{AB8C9DF1-CF52-4189-A985-0C617A203BFA}">
      <dsp:nvSpPr>
        <dsp:cNvPr id="0" name=""/>
        <dsp:cNvSpPr/>
      </dsp:nvSpPr>
      <dsp:spPr>
        <a:xfrm>
          <a:off x="953009" y="0"/>
          <a:ext cx="559158" cy="5030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8CCEB-72CB-4F28-83DF-A866519FF4CC}">
      <dsp:nvSpPr>
        <dsp:cNvPr id="0" name=""/>
        <dsp:cNvSpPr/>
      </dsp:nvSpPr>
      <dsp:spPr>
        <a:xfrm>
          <a:off x="2416938" y="1548919"/>
          <a:ext cx="5139008" cy="2569504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latin typeface="Janna LT" pitchFamily="2" charset="-78"/>
            <a:cs typeface="Janna LT" pitchFamily="2" charset="-78"/>
          </a:endParaRPr>
        </a:p>
      </dsp:txBody>
      <dsp:txXfrm>
        <a:off x="2492196" y="1624177"/>
        <a:ext cx="4988492" cy="2418988"/>
      </dsp:txXfrm>
    </dsp:sp>
    <dsp:sp modelId="{28D5ED55-A780-498C-9071-28D601F29B04}">
      <dsp:nvSpPr>
        <dsp:cNvPr id="0" name=""/>
        <dsp:cNvSpPr/>
      </dsp:nvSpPr>
      <dsp:spPr>
        <a:xfrm>
          <a:off x="6528145" y="4118423"/>
          <a:ext cx="513900" cy="366038"/>
        </a:xfrm>
        <a:custGeom>
          <a:avLst/>
          <a:gdLst/>
          <a:ahLst/>
          <a:cxnLst/>
          <a:rect l="0" t="0" r="0" b="0"/>
          <a:pathLst>
            <a:path>
              <a:moveTo>
                <a:pt x="513900" y="0"/>
              </a:moveTo>
              <a:lnTo>
                <a:pt x="513900" y="366038"/>
              </a:lnTo>
              <a:lnTo>
                <a:pt x="0" y="366038"/>
              </a:lnTo>
            </a:path>
          </a:pathLst>
        </a:custGeom>
        <a:noFill/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F7D74-E18F-4DBE-8934-4D99938D2308}">
      <dsp:nvSpPr>
        <dsp:cNvPr id="0" name=""/>
        <dsp:cNvSpPr/>
      </dsp:nvSpPr>
      <dsp:spPr>
        <a:xfrm>
          <a:off x="4893" y="4216398"/>
          <a:ext cx="6523251" cy="536127"/>
        </a:xfrm>
        <a:prstGeom prst="roundRect">
          <a:avLst>
            <a:gd name="adj" fmla="val 10000"/>
          </a:avLst>
        </a:prstGeom>
        <a:solidFill>
          <a:srgbClr val="C898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تنفيذ البوابة الإلكترونية « إي – دوام » </a:t>
          </a:r>
          <a:endParaRPr lang="en-US" sz="2000" b="1" kern="1200" dirty="0">
            <a:solidFill>
              <a:schemeClr val="bg1"/>
            </a:solidFill>
            <a:latin typeface="Janna LT" pitchFamily="2" charset="-78"/>
            <a:cs typeface="Janna LT" pitchFamily="2" charset="-78"/>
          </a:endParaRPr>
        </a:p>
      </dsp:txBody>
      <dsp:txXfrm>
        <a:off x="20596" y="4232101"/>
        <a:ext cx="6491845" cy="504721"/>
      </dsp:txXfrm>
    </dsp:sp>
    <dsp:sp modelId="{E531B1C1-5B24-41F8-9C44-35194683B1EF}">
      <dsp:nvSpPr>
        <dsp:cNvPr id="0" name=""/>
        <dsp:cNvSpPr/>
      </dsp:nvSpPr>
      <dsp:spPr>
        <a:xfrm>
          <a:off x="6516016" y="4118423"/>
          <a:ext cx="526028" cy="3586732"/>
        </a:xfrm>
        <a:custGeom>
          <a:avLst/>
          <a:gdLst/>
          <a:ahLst/>
          <a:cxnLst/>
          <a:rect l="0" t="0" r="0" b="0"/>
          <a:pathLst>
            <a:path>
              <a:moveTo>
                <a:pt x="526028" y="0"/>
              </a:moveTo>
              <a:lnTo>
                <a:pt x="526028" y="3586732"/>
              </a:lnTo>
              <a:lnTo>
                <a:pt x="0" y="3586732"/>
              </a:lnTo>
            </a:path>
          </a:pathLst>
        </a:custGeom>
        <a:noFill/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4B21-AA9C-4E3B-B06C-A9E854C03F7A}">
      <dsp:nvSpPr>
        <dsp:cNvPr id="0" name=""/>
        <dsp:cNvSpPr/>
      </dsp:nvSpPr>
      <dsp:spPr>
        <a:xfrm>
          <a:off x="0" y="7416819"/>
          <a:ext cx="6516016" cy="576673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EG" sz="2000" b="1" kern="1200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تنفيذ نظام لإدارة العمل عن بعد «إي– تاسك»</a:t>
          </a:r>
          <a:r>
            <a:rPr lang="ar-EG" sz="2000" b="1" kern="1200" dirty="0" smtClean="0">
              <a:latin typeface="Janna LT" pitchFamily="2" charset="-78"/>
              <a:cs typeface="Janna LT" pitchFamily="2" charset="-78"/>
            </a:rPr>
            <a:t> </a:t>
          </a:r>
          <a:endParaRPr lang="en-US" sz="2000" b="1" kern="1200" dirty="0">
            <a:latin typeface="Janna LT" pitchFamily="2" charset="-78"/>
            <a:cs typeface="Janna LT" pitchFamily="2" charset="-78"/>
          </a:endParaRPr>
        </a:p>
      </dsp:txBody>
      <dsp:txXfrm>
        <a:off x="16890" y="7433709"/>
        <a:ext cx="6482236" cy="542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8CCEB-72CB-4F28-83DF-A866519FF4CC}">
      <dsp:nvSpPr>
        <dsp:cNvPr id="0" name=""/>
        <dsp:cNvSpPr/>
      </dsp:nvSpPr>
      <dsp:spPr>
        <a:xfrm>
          <a:off x="254544" y="1022055"/>
          <a:ext cx="4497265" cy="224863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latin typeface="Janna LT" pitchFamily="2" charset="-78"/>
            <a:cs typeface="Janna LT" pitchFamily="2" charset="-78"/>
          </a:endParaRPr>
        </a:p>
      </dsp:txBody>
      <dsp:txXfrm>
        <a:off x="320404" y="1087915"/>
        <a:ext cx="4365545" cy="2116912"/>
      </dsp:txXfrm>
    </dsp:sp>
    <dsp:sp modelId="{28D5ED55-A780-498C-9071-28D601F29B04}">
      <dsp:nvSpPr>
        <dsp:cNvPr id="0" name=""/>
        <dsp:cNvSpPr/>
      </dsp:nvSpPr>
      <dsp:spPr>
        <a:xfrm>
          <a:off x="3761727" y="3270688"/>
          <a:ext cx="540355" cy="743308"/>
        </a:xfrm>
        <a:custGeom>
          <a:avLst/>
          <a:gdLst/>
          <a:ahLst/>
          <a:cxnLst/>
          <a:rect l="0" t="0" r="0" b="0"/>
          <a:pathLst>
            <a:path>
              <a:moveTo>
                <a:pt x="540355" y="0"/>
              </a:moveTo>
              <a:lnTo>
                <a:pt x="540355" y="743308"/>
              </a:lnTo>
              <a:lnTo>
                <a:pt x="0" y="743308"/>
              </a:lnTo>
            </a:path>
          </a:pathLst>
        </a:custGeom>
        <a:noFill/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F7D74-E18F-4DBE-8934-4D99938D2308}">
      <dsp:nvSpPr>
        <dsp:cNvPr id="0" name=""/>
        <dsp:cNvSpPr/>
      </dsp:nvSpPr>
      <dsp:spPr>
        <a:xfrm>
          <a:off x="718" y="3671507"/>
          <a:ext cx="3761008" cy="684978"/>
        </a:xfrm>
        <a:prstGeom prst="roundRect">
          <a:avLst>
            <a:gd name="adj" fmla="val 10000"/>
          </a:avLst>
        </a:prstGeom>
        <a:solidFill>
          <a:srgbClr val="C898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رخصة مكتب توظيف </a:t>
          </a:r>
          <a:endParaRPr lang="en-US" sz="2200" b="1" kern="1200" dirty="0">
            <a:solidFill>
              <a:schemeClr val="bg1"/>
            </a:solidFill>
            <a:latin typeface="Janna LT" pitchFamily="2" charset="-78"/>
            <a:cs typeface="Janna LT" pitchFamily="2" charset="-78"/>
          </a:endParaRPr>
        </a:p>
      </dsp:txBody>
      <dsp:txXfrm>
        <a:off x="20780" y="3691569"/>
        <a:ext cx="3720884" cy="644854"/>
      </dsp:txXfrm>
    </dsp:sp>
    <dsp:sp modelId="{E531B1C1-5B24-41F8-9C44-35194683B1EF}">
      <dsp:nvSpPr>
        <dsp:cNvPr id="0" name=""/>
        <dsp:cNvSpPr/>
      </dsp:nvSpPr>
      <dsp:spPr>
        <a:xfrm>
          <a:off x="3851780" y="3270688"/>
          <a:ext cx="450302" cy="2876675"/>
        </a:xfrm>
        <a:custGeom>
          <a:avLst/>
          <a:gdLst/>
          <a:ahLst/>
          <a:cxnLst/>
          <a:rect l="0" t="0" r="0" b="0"/>
          <a:pathLst>
            <a:path>
              <a:moveTo>
                <a:pt x="450302" y="0"/>
              </a:moveTo>
              <a:lnTo>
                <a:pt x="450302" y="2876675"/>
              </a:lnTo>
              <a:lnTo>
                <a:pt x="0" y="2876675"/>
              </a:lnTo>
            </a:path>
          </a:pathLst>
        </a:custGeom>
        <a:noFill/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4B21-AA9C-4E3B-B06C-A9E854C03F7A}">
      <dsp:nvSpPr>
        <dsp:cNvPr id="0" name=""/>
        <dsp:cNvSpPr/>
      </dsp:nvSpPr>
      <dsp:spPr>
        <a:xfrm>
          <a:off x="142" y="5778003"/>
          <a:ext cx="3851637" cy="738720"/>
        </a:xfrm>
        <a:prstGeom prst="roundRect">
          <a:avLst>
            <a:gd name="adj" fmla="val 10000"/>
          </a:avLst>
        </a:prstGeom>
        <a:solidFill>
          <a:srgbClr val="C898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إتفاقية برنامج طاقات </a:t>
          </a:r>
          <a:endParaRPr lang="en-US" sz="2200" b="1" kern="1200" dirty="0">
            <a:latin typeface="Janna LT" pitchFamily="2" charset="-78"/>
            <a:cs typeface="Janna LT" pitchFamily="2" charset="-78"/>
          </a:endParaRPr>
        </a:p>
      </dsp:txBody>
      <dsp:txXfrm>
        <a:off x="21778" y="5799639"/>
        <a:ext cx="3808365" cy="695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8CCEB-72CB-4F28-83DF-A866519FF4CC}">
      <dsp:nvSpPr>
        <dsp:cNvPr id="0" name=""/>
        <dsp:cNvSpPr/>
      </dsp:nvSpPr>
      <dsp:spPr>
        <a:xfrm>
          <a:off x="166738" y="1638223"/>
          <a:ext cx="4585446" cy="229272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latin typeface="Janna LT" pitchFamily="2" charset="-78"/>
            <a:cs typeface="Janna LT" pitchFamily="2" charset="-78"/>
          </a:endParaRPr>
        </a:p>
      </dsp:txBody>
      <dsp:txXfrm>
        <a:off x="233890" y="1705375"/>
        <a:ext cx="4451142" cy="2158419"/>
      </dsp:txXfrm>
    </dsp:sp>
    <dsp:sp modelId="{28D5ED55-A780-498C-9071-28D601F29B04}">
      <dsp:nvSpPr>
        <dsp:cNvPr id="0" name=""/>
        <dsp:cNvSpPr/>
      </dsp:nvSpPr>
      <dsp:spPr>
        <a:xfrm>
          <a:off x="3835096" y="3930946"/>
          <a:ext cx="458544" cy="688275"/>
        </a:xfrm>
        <a:custGeom>
          <a:avLst/>
          <a:gdLst/>
          <a:ahLst/>
          <a:cxnLst/>
          <a:rect l="0" t="0" r="0" b="0"/>
          <a:pathLst>
            <a:path>
              <a:moveTo>
                <a:pt x="458544" y="0"/>
              </a:moveTo>
              <a:lnTo>
                <a:pt x="458544" y="688275"/>
              </a:lnTo>
              <a:lnTo>
                <a:pt x="0" y="688275"/>
              </a:lnTo>
            </a:path>
          </a:pathLst>
        </a:custGeom>
        <a:noFill/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F7D74-E18F-4DBE-8934-4D99938D2308}">
      <dsp:nvSpPr>
        <dsp:cNvPr id="0" name=""/>
        <dsp:cNvSpPr/>
      </dsp:nvSpPr>
      <dsp:spPr>
        <a:xfrm>
          <a:off x="342" y="4270017"/>
          <a:ext cx="3834754" cy="698409"/>
        </a:xfrm>
        <a:prstGeom prst="roundRect">
          <a:avLst>
            <a:gd name="adj" fmla="val 10000"/>
          </a:avLst>
        </a:prstGeom>
        <a:solidFill>
          <a:srgbClr val="C898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مزود خدمة العمل عن بعد</a:t>
          </a:r>
          <a:endParaRPr lang="en-US" sz="2200" b="1" kern="1200" dirty="0">
            <a:solidFill>
              <a:schemeClr val="bg1"/>
            </a:solidFill>
            <a:latin typeface="Janna LT" pitchFamily="2" charset="-78"/>
            <a:cs typeface="Janna LT" pitchFamily="2" charset="-78"/>
          </a:endParaRPr>
        </a:p>
      </dsp:txBody>
      <dsp:txXfrm>
        <a:off x="20798" y="4290473"/>
        <a:ext cx="3793842" cy="657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8CCEB-72CB-4F28-83DF-A866519FF4CC}">
      <dsp:nvSpPr>
        <dsp:cNvPr id="0" name=""/>
        <dsp:cNvSpPr/>
      </dsp:nvSpPr>
      <dsp:spPr>
        <a:xfrm>
          <a:off x="254544" y="1090902"/>
          <a:ext cx="4497265" cy="224863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latin typeface="Janna LT" pitchFamily="2" charset="-78"/>
            <a:cs typeface="Janna LT" pitchFamily="2" charset="-78"/>
          </a:endParaRPr>
        </a:p>
      </dsp:txBody>
      <dsp:txXfrm>
        <a:off x="320404" y="1156762"/>
        <a:ext cx="4365545" cy="2116912"/>
      </dsp:txXfrm>
    </dsp:sp>
    <dsp:sp modelId="{E531B1C1-5B24-41F8-9C44-35194683B1EF}">
      <dsp:nvSpPr>
        <dsp:cNvPr id="0" name=""/>
        <dsp:cNvSpPr/>
      </dsp:nvSpPr>
      <dsp:spPr>
        <a:xfrm>
          <a:off x="3923629" y="3339534"/>
          <a:ext cx="378453" cy="2022420"/>
        </a:xfrm>
        <a:custGeom>
          <a:avLst/>
          <a:gdLst/>
          <a:ahLst/>
          <a:cxnLst/>
          <a:rect l="0" t="0" r="0" b="0"/>
          <a:pathLst>
            <a:path>
              <a:moveTo>
                <a:pt x="378453" y="0"/>
              </a:moveTo>
              <a:lnTo>
                <a:pt x="378453" y="2022420"/>
              </a:lnTo>
              <a:lnTo>
                <a:pt x="0" y="2022420"/>
              </a:lnTo>
            </a:path>
          </a:pathLst>
        </a:custGeom>
        <a:noFill/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4B21-AA9C-4E3B-B06C-A9E854C03F7A}">
      <dsp:nvSpPr>
        <dsp:cNvPr id="0" name=""/>
        <dsp:cNvSpPr/>
      </dsp:nvSpPr>
      <dsp:spPr>
        <a:xfrm>
          <a:off x="71991" y="4992595"/>
          <a:ext cx="3851637" cy="738720"/>
        </a:xfrm>
        <a:prstGeom prst="roundRect">
          <a:avLst>
            <a:gd name="adj" fmla="val 10000"/>
          </a:avLst>
        </a:prstGeom>
        <a:solidFill>
          <a:srgbClr val="C89800">
            <a:alpha val="90000"/>
          </a:srgb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b="1" kern="1200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rPr>
            <a:t>برنامج توافق</a:t>
          </a:r>
          <a:endParaRPr lang="en-US" sz="2200" b="1" kern="1200" dirty="0">
            <a:latin typeface="Janna LT" pitchFamily="2" charset="-78"/>
            <a:cs typeface="Janna LT" pitchFamily="2" charset="-78"/>
          </a:endParaRPr>
        </a:p>
      </dsp:txBody>
      <dsp:txXfrm>
        <a:off x="93627" y="5014231"/>
        <a:ext cx="3808365" cy="695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594742-C8FE-4293-908E-0433917F4E66}" type="datetimeFigureOut">
              <a:rPr lang="ar-EG" smtClean="0"/>
              <a:t>10/07/1436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AB63BB-63AC-4AD4-B96D-5F2C2DFB2E8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988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504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355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397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F86F-4A6C-4A09-B5E5-85A6B2E77E6C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7864" y="5949280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008080"/>
                </a:solidFill>
                <a:latin typeface="Janna LT" pitchFamily="2" charset="-78"/>
                <a:cs typeface="Janna LT" pitchFamily="2" charset="-78"/>
              </a:defRPr>
            </a:lvl1pPr>
          </a:lstStyle>
          <a:p>
            <a:fld id="{60415A41-4FDF-410A-82B6-9C15AE0A446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67105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6B0B-E613-41CA-8B8E-010C25BBD26A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33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81D9-30FD-472F-B78D-BF46DD19411F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88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618-BEFD-4A5E-95AC-EF7C68203158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58239" y="5970766"/>
            <a:ext cx="199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1200" dirty="0" smtClean="0">
                <a:solidFill>
                  <a:srgbClr val="009592"/>
                </a:solidFill>
                <a:latin typeface="Janna LT" pitchFamily="2" charset="-78"/>
                <a:ea typeface="+mn-ea"/>
                <a:cs typeface="Janna LT" pitchFamily="2" charset="-78"/>
              </a:rPr>
              <a:t>www.edawam.com</a:t>
            </a:r>
            <a:endParaRPr lang="en-US" sz="1600" b="1" kern="1200" dirty="0">
              <a:solidFill>
                <a:srgbClr val="009592"/>
              </a:solidFill>
              <a:latin typeface="Janna LT" pitchFamily="2" charset="-78"/>
              <a:ea typeface="+mn-ea"/>
              <a:cs typeface="Janna LT" pitchFamily="2" charset="-7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37047" y="5970766"/>
            <a:ext cx="2255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9592"/>
                </a:solidFill>
                <a:latin typeface="Janna LT" pitchFamily="2" charset="-78"/>
                <a:cs typeface="Janna LT" pitchFamily="2" charset="-78"/>
              </a:rPr>
              <a:t>official@edawam.com</a:t>
            </a:r>
            <a:endParaRPr lang="en-US" sz="1600" b="1" dirty="0">
              <a:solidFill>
                <a:srgbClr val="009592"/>
              </a:solidFill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5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FBBF-5706-415B-8144-7B4D9F7694F0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831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A9F4-1510-4CB5-828F-651CA9DF0CB9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5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EB74-A3B9-45D8-8E00-CB81BE4D6431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97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1EBA-3536-44C4-AA7B-832CC17818BE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35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9CC0-EF92-40B5-9683-7744012916CA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89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FC7-53F2-41E5-B827-DEE63053E011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2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FF85-D4C5-4D1E-AB8B-51DB07605D05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73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A0C0-8641-4F5F-AA04-EFB9E140314B}" type="datetime8">
              <a:rPr lang="ar-EG" smtClean="0"/>
              <a:t>28 نيسان،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80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3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D:\HUDA\EDawam\برزنتيشن\2\1.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88" y="172559"/>
            <a:ext cx="1426520" cy="14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UDA\EDawam\برزنتيشن\2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74592"/>
            <a:ext cx="6171881" cy="47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025" y="5517232"/>
            <a:ext cx="7883134" cy="11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HUDA\EDawam\برزنتيشن\2\1.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561"/>
            <a:ext cx="1426520" cy="14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HUDA\EDawam\برزنتيشن\2\1.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28" y="172560"/>
            <a:ext cx="514193" cy="13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HUDA\EDawam\برزنتيشن\2\1.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1" y="260647"/>
            <a:ext cx="423047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924" y="293435"/>
            <a:ext cx="698833" cy="14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HUDA\EDawam\برزنتيشن\2\1.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040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HUDA\EDawam\برزنتيشن\2\1.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453741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491880" y="3060249"/>
            <a:ext cx="45131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008080"/>
                </a:solidFill>
                <a:latin typeface="Janna LT" pitchFamily="2" charset="-78"/>
                <a:cs typeface="Janna LT" pitchFamily="2" charset="-78"/>
              </a:rPr>
              <a:t>معاً للقضاء على البطالة</a:t>
            </a:r>
            <a:endParaRPr lang="ar-EG" sz="3200" b="1" dirty="0">
              <a:solidFill>
                <a:srgbClr val="008080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254" y="2413918"/>
            <a:ext cx="4320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89800"/>
                </a:solidFill>
                <a:latin typeface="Janna LT" pitchFamily="2" charset="-78"/>
                <a:cs typeface="Janna LT" pitchFamily="2" charset="-78"/>
              </a:rPr>
              <a:t>مشـــــروع «إي-دوام»</a:t>
            </a:r>
            <a:endParaRPr lang="ar-EG" sz="3600" b="1" dirty="0">
              <a:solidFill>
                <a:srgbClr val="C89800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7" name="Picture 5" descr="D:\HUDA\kafel\E_dawam_logo_1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459918"/>
            <a:ext cx="1835696" cy="13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5471101"/>
              </p:ext>
            </p:extLst>
          </p:nvPr>
        </p:nvGraphicFramePr>
        <p:xfrm>
          <a:off x="3275856" y="-2259632"/>
          <a:ext cx="4752528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322408" y="2132856"/>
            <a:ext cx="4841880" cy="115212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Low">
              <a:lnSpc>
                <a:spcPct val="150000"/>
              </a:lnSpc>
            </a:pP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حص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ل مشروع </a:t>
            </a:r>
            <a:r>
              <a:rPr lang="ar-EG" sz="1600" b="1" dirty="0" smtClean="0">
                <a:solidFill>
                  <a:srgbClr val="008080"/>
                </a:solidFill>
                <a:latin typeface="Janna LT" pitchFamily="2" charset="-78"/>
                <a:cs typeface="Janna LT" pitchFamily="2" charset="-78"/>
              </a:rPr>
              <a:t>إي – دوام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على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على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رخصة وزارة العمل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بإسم  «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مكتب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حركية للتوظيف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الأهلي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»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رقم 388 لعام 1434هـ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.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/ 2012 م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.</a:t>
            </a:r>
            <a:endParaRPr lang="en-US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22408" y="4293096"/>
            <a:ext cx="4985896" cy="129614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Low">
              <a:lnSpc>
                <a:spcPct val="150000"/>
              </a:lnSpc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وقع المشروع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إتفاقية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برنامج طاقات مع صندوق تنمية الموارد البشرية "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هدف" بتاريخ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20- 10- 1435هـ /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 17-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8-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2014م</a:t>
            </a:r>
            <a:r>
              <a:rPr lang="ar-SA" sz="1600" dirty="0">
                <a:latin typeface="Janna LT" pitchFamily="2" charset="-78"/>
                <a:cs typeface="Janna LT" pitchFamily="2" charset="-78"/>
              </a:rPr>
              <a:t>.</a:t>
            </a:r>
            <a:endParaRPr lang="en-US" sz="16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الاعتمادات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028" name="Picture 4" descr="D:\HUDA\EDawam\برزنتيشن\2\l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7" y="4149080"/>
            <a:ext cx="15545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UDA\EDawam\برزنتيشن\2\MOL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8" y="2060848"/>
            <a:ext cx="17188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58CCEB-72CB-4F28-83DF-A866519FF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858CCEB-72CB-4F28-83DF-A866519FF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D5ED55-A780-498C-9071-28D601F29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8D5ED55-A780-498C-9071-28D601F29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BF7D74-E18F-4DBE-8934-4D99938D2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02BF7D74-E18F-4DBE-8934-4D99938D2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31B1C1-5B24-41F8-9C44-35194683B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E531B1C1-5B24-41F8-9C44-35194683B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644B21-AA9C-4E3B-B06C-A9E854C0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69644B21-AA9C-4E3B-B06C-A9E854C03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9" grpId="0"/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2962" y="2060848"/>
            <a:ext cx="4104454" cy="13388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Low" defTabSz="914400" rtl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EG" sz="1800" b="0" i="0" u="none" strike="noStrike" kern="1200" cap="none" spc="0" baseline="0" dirty="0">
                <a:solidFill>
                  <a:srgbClr val="000000"/>
                </a:solidFill>
                <a:uFillTx/>
                <a:latin typeface="Janna LT" pitchFamily="2"/>
                <a:ea typeface=""/>
                <a:cs typeface="Janna LT" pitchFamily="2"/>
              </a:rPr>
              <a:t>تم اعتماد مشروع إي -دوام كمزود لخدمة العمل عن بعد م</a:t>
            </a:r>
            <a:r>
              <a:rPr lang="ar-EG" sz="1800" b="0" i="0" u="none" strike="noStrike" kern="0" cap="none" spc="0" baseline="0" dirty="0">
                <a:solidFill>
                  <a:srgbClr val="000000"/>
                </a:solidFill>
                <a:uFillTx/>
                <a:latin typeface="Janna LT" pitchFamily="2"/>
                <a:ea typeface=""/>
                <a:cs typeface="Janna LT" pitchFamily="2"/>
              </a:rPr>
              <a:t>ن خلال </a:t>
            </a:r>
            <a:r>
              <a:rPr lang="ar-EG" sz="1800" b="0" i="0" u="none" strike="noStrike" kern="1200" cap="none" spc="0" baseline="0" dirty="0">
                <a:solidFill>
                  <a:srgbClr val="000000"/>
                </a:solidFill>
                <a:uFillTx/>
                <a:latin typeface="Janna LT" pitchFamily="2"/>
                <a:ea typeface=""/>
                <a:cs typeface="Janna LT" pitchFamily="2"/>
              </a:rPr>
              <a:t>شركة تكامل لخدمات الأعمال القابضة.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الاعتمادات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1555096"/>
              </p:ext>
            </p:extLst>
          </p:nvPr>
        </p:nvGraphicFramePr>
        <p:xfrm>
          <a:off x="3347860" y="-2907704"/>
          <a:ext cx="4752528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640" y="2320628"/>
            <a:ext cx="2656176" cy="1469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88041019"/>
              </p:ext>
            </p:extLst>
          </p:nvPr>
        </p:nvGraphicFramePr>
        <p:xfrm>
          <a:off x="3347864" y="-1611560"/>
          <a:ext cx="4752528" cy="573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9"/>
          <p:cNvSpPr/>
          <p:nvPr/>
        </p:nvSpPr>
        <p:spPr>
          <a:xfrm>
            <a:off x="2771800" y="4293096"/>
            <a:ext cx="4536502" cy="13388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Low" defTabSz="914400" rtl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EG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Janna LT" pitchFamily="2"/>
                <a:ea typeface=""/>
                <a:cs typeface="Janna LT" pitchFamily="2"/>
              </a:rPr>
              <a:t>حصل مشروع </a:t>
            </a:r>
            <a:r>
              <a:rPr lang="ar-EG" sz="1800" b="0" i="0" u="none" strike="noStrike" kern="1200" cap="none" spc="0" baseline="0" dirty="0">
                <a:solidFill>
                  <a:srgbClr val="000000"/>
                </a:solidFill>
                <a:uFillTx/>
                <a:latin typeface="Janna LT" pitchFamily="2"/>
                <a:ea typeface=""/>
                <a:cs typeface="Janna LT" pitchFamily="2"/>
              </a:rPr>
              <a:t>إي -دوام </a:t>
            </a:r>
            <a:r>
              <a:rPr lang="ar-EG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Janna LT" pitchFamily="2"/>
                <a:ea typeface=""/>
                <a:cs typeface="Janna LT" pitchFamily="2"/>
              </a:rPr>
              <a:t>على عضوية المجلس التوجيهي لبرنامج توافق المساند فى استخراج التشريعات</a:t>
            </a:r>
            <a:r>
              <a:rPr lang="ar-EG" sz="1800" b="0" i="0" u="none" strike="noStrike" kern="1200" cap="none" spc="0" dirty="0" smtClean="0">
                <a:solidFill>
                  <a:srgbClr val="000000"/>
                </a:solidFill>
                <a:uFillTx/>
                <a:latin typeface="Janna LT" pitchFamily="2"/>
                <a:ea typeface=""/>
                <a:cs typeface="Janna LT" pitchFamily="2"/>
              </a:rPr>
              <a:t> الخاصة بذوي الإعاقة.</a:t>
            </a:r>
            <a:endParaRPr lang="ar-EG" sz="1800" b="0" i="0" u="none" strike="noStrike" kern="1200" cap="none" spc="0" baseline="0" dirty="0">
              <a:solidFill>
                <a:srgbClr val="000000"/>
              </a:solidFill>
              <a:uFillTx/>
              <a:latin typeface="Janna LT" pitchFamily="2"/>
              <a:ea typeface=""/>
              <a:cs typeface="Janna LT" pitchFamily="2"/>
            </a:endParaRPr>
          </a:p>
        </p:txBody>
      </p:sp>
      <p:pic>
        <p:nvPicPr>
          <p:cNvPr id="1026" name="Picture 2" descr="C:\Users\NOTE-BOOK\Desktop\imag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0" y="3985366"/>
            <a:ext cx="2494637" cy="189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58CCEB-72CB-4F28-83DF-A866519FF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0858CCEB-72CB-4F28-83DF-A866519FF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31B1C1-5B24-41F8-9C44-35194683B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E531B1C1-5B24-41F8-9C44-35194683B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644B21-AA9C-4E3B-B06C-A9E854C0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9644B21-AA9C-4E3B-B06C-A9E854C03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Graphic spid="9" grpId="0">
        <p:bldSub>
          <a:bldDgm bld="lvlOne"/>
        </p:bldSub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331640" y="824678"/>
            <a:ext cx="6696743" cy="303637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200000"/>
              </a:lnSpc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تم وضع بعض الخطط الاستراتيجية لتناسب متطلبات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الانتقال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من البث التجريبي بالمشروع إلى مرحلة التشغيل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والتفاعل ثم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الوصول إلى خطوات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التطوير.</a:t>
            </a:r>
          </a:p>
          <a:p>
            <a:pPr lvl="0">
              <a:lnSpc>
                <a:spcPct val="200000"/>
              </a:lnSpc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وبناءً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على تلك الخطط، يتضمن هذا المسار المراحل الآتية:</a:t>
            </a:r>
            <a:endParaRPr lang="ar-EG" sz="1600" b="1" dirty="0" smtClean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5122" name="Picture 2" descr="C:\Users\NOTE-BOOK\Desktop\مراحل  التشغيل\icon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7"/>
            <a:ext cx="2716374" cy="15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TE-BOOK\Desktop\مراحل  التشغيل\icon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88" y="1628800"/>
            <a:ext cx="3256323" cy="26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OTE-BOOK\Desktop\مراحل  التشغيل\icon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1800200" cy="14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OTE-BOOK\Desktop\مراحل  التشغيل\icon-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002148" cy="15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OTE-BOOK\Desktop\مراحل  التشغيل\ico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1" y="784960"/>
            <a:ext cx="1879551" cy="202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NOTE-BOOK\Desktop\مراحل  التشغيل\icon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953030" cy="22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NOTE-BOOK\Desktop\مراحل  التشغيل\icon-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75" y="1988840"/>
            <a:ext cx="2985913" cy="18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OTE-BOOK\Desktop\مراحل  التشغيل\icon-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384376" cy="19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2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المرحلة الأولى</a:t>
            </a:r>
            <a:endParaRPr lang="en-US" sz="2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تشغيل مكتب توظيف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2448" y="3573016"/>
            <a:ext cx="2715696" cy="499632"/>
            <a:chOff x="3203847" y="3584495"/>
            <a:chExt cx="2499673" cy="499632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3203847" y="3584495"/>
              <a:ext cx="2227729" cy="499632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ar-EG" sz="15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مرحلة التوفيق الإداري</a:t>
              </a:r>
              <a:endParaRPr lang="en-US" sz="15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220072" y="3624127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Janna LT" pitchFamily="2" charset="-78"/>
                  <a:cs typeface="Janna LT" pitchFamily="2" charset="-78"/>
                </a:rPr>
                <a:t>1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52447" y="4513543"/>
            <a:ext cx="2715696" cy="499633"/>
            <a:chOff x="2987824" y="4639668"/>
            <a:chExt cx="2715696" cy="499633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987824" y="4639668"/>
              <a:ext cx="2443753" cy="499633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ar-EG" sz="15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مرحلة التفاعل الإلكتروني</a:t>
              </a:r>
              <a:endParaRPr lang="en-US" sz="15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220072" y="4679300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Janna LT" pitchFamily="2" charset="-78"/>
                  <a:cs typeface="Janna LT" pitchFamily="2" charset="-78"/>
                </a:rPr>
                <a:t>2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1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5" grpId="1" uiExpand="1" build="allAtOnce"/>
      <p:bldP spid="21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E-BOOK\Desktop\مراحل  التشغيل\icon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7" y="1121655"/>
            <a:ext cx="2966986" cy="17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OTE-BOOK\Desktop\مراحل  التشغيل\icon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93" y="2492896"/>
            <a:ext cx="2500830" cy="18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OTE-BOOK\Desktop\مراحل  التشغيل\icon-1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0"/>
          <a:stretch/>
        </p:blipFill>
        <p:spPr bwMode="auto">
          <a:xfrm>
            <a:off x="3167547" y="871029"/>
            <a:ext cx="2495280" cy="15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OTE-BOOK\Desktop\مراحل  التشغيل\icon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87" y="1196752"/>
            <a:ext cx="2149475" cy="19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OTE-BOOK\Desktop\مراحل  التشغيل\icon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63" y="4190618"/>
            <a:ext cx="2541865" cy="18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NOTE-BOOK\Desktop\مراحل  التشغيل\icon-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04" y="4225403"/>
            <a:ext cx="2340451" cy="17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NOTE-BOOK\Desktop\مراحل  التشغيل\icon-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77" y="1987294"/>
            <a:ext cx="2653042" cy="29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NOTE-BOOK\Desktop\مراحل  التشغيل\icon-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6990"/>
            <a:ext cx="2602995" cy="15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NOTE-BOOK\Desktop\مراحل  التشغيل\icon-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87" y="4461504"/>
            <a:ext cx="2994564" cy="15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22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المرحلة </a:t>
            </a:r>
            <a:r>
              <a:rPr lang="ar-EG" sz="2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الثانية</a:t>
            </a:r>
            <a:endParaRPr lang="en-US" sz="2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تشغيل مكتب توظيف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085" y="1194070"/>
            <a:ext cx="5727387" cy="650754"/>
          </a:xfrm>
        </p:spPr>
        <p:txBody>
          <a:bodyPr>
            <a:normAutofit/>
          </a:bodyPr>
          <a:lstStyle/>
          <a:p>
            <a:pPr lvl="0"/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يحتوي فريق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عمل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المشروع على مجموعة من مختلف الخبرات: </a:t>
            </a:r>
            <a:endParaRPr lang="ar-EG" sz="1800" b="1" dirty="0"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73726" y="2175701"/>
            <a:ext cx="3967135" cy="389049"/>
            <a:chOff x="3113820" y="1412776"/>
            <a:chExt cx="3967135" cy="389049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3422926" y="1412776"/>
              <a:ext cx="3658029" cy="389049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المبرمجين ومحللين نظم معلومات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113820" y="1412776"/>
              <a:ext cx="351655" cy="389049"/>
            </a:xfrm>
            <a:prstGeom prst="rect">
              <a:avLst/>
            </a:prstGeom>
            <a:solidFill>
              <a:srgbClr val="00808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9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73726" y="2607749"/>
            <a:ext cx="3969750" cy="389049"/>
            <a:chOff x="3108151" y="1412776"/>
            <a:chExt cx="3969750" cy="389049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3419872" y="1412776"/>
              <a:ext cx="3658029" cy="389049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المصممين الجرافيك والملتيميديا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3108151" y="1412776"/>
              <a:ext cx="343270" cy="389049"/>
            </a:xfrm>
            <a:prstGeom prst="rect">
              <a:avLst/>
            </a:prstGeom>
            <a:solidFill>
              <a:srgbClr val="00808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3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73726" y="3039797"/>
            <a:ext cx="3966822" cy="389049"/>
            <a:chOff x="3125846" y="1412776"/>
            <a:chExt cx="3966822" cy="389049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3477501" y="1412776"/>
              <a:ext cx="3615167" cy="389049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إدارة الحملة التسويقية</a:t>
              </a: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125846" y="1412776"/>
              <a:ext cx="351655" cy="389049"/>
            </a:xfrm>
            <a:prstGeom prst="rect">
              <a:avLst/>
            </a:prstGeom>
            <a:solidFill>
              <a:srgbClr val="00808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2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73726" y="3470161"/>
            <a:ext cx="3966823" cy="390733"/>
            <a:chOff x="3099766" y="1412776"/>
            <a:chExt cx="3966823" cy="390733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3419873" y="1412776"/>
              <a:ext cx="3646716" cy="389049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إدارة البوابة</a:t>
              </a: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3099766" y="1414460"/>
              <a:ext cx="351655" cy="389049"/>
            </a:xfrm>
            <a:prstGeom prst="rect">
              <a:avLst/>
            </a:prstGeom>
            <a:solidFill>
              <a:srgbClr val="00808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4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73726" y="3903893"/>
            <a:ext cx="3966822" cy="389049"/>
            <a:chOff x="3076602" y="1412776"/>
            <a:chExt cx="3966822" cy="389049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385395" y="1412776"/>
              <a:ext cx="3658029" cy="389049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اختبار الجودة 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3076602" y="1412776"/>
              <a:ext cx="343270" cy="389049"/>
            </a:xfrm>
            <a:prstGeom prst="rect">
              <a:avLst/>
            </a:prstGeom>
            <a:solidFill>
              <a:srgbClr val="00808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2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73726" y="4335941"/>
            <a:ext cx="3966822" cy="605073"/>
            <a:chOff x="3094097" y="1412776"/>
            <a:chExt cx="3966822" cy="389049"/>
          </a:xfrm>
        </p:grpSpPr>
        <p:sp>
          <p:nvSpPr>
            <p:cNvPr id="32" name="Title 1"/>
            <p:cNvSpPr txBox="1">
              <a:spLocks/>
            </p:cNvSpPr>
            <p:nvPr/>
          </p:nvSpPr>
          <p:spPr>
            <a:xfrm>
              <a:off x="3419872" y="1412776"/>
              <a:ext cx="3641047" cy="389049"/>
            </a:xfrm>
            <a:prstGeom prst="rect">
              <a:avLst/>
            </a:prstGeom>
            <a:solidFill>
              <a:srgbClr val="C89800"/>
            </a:solidFill>
          </p:spPr>
          <p:txBody>
            <a:bodyPr vert="horz" lIns="91440" tIns="45720" rIns="91440" bIns="45720" rtlCol="1" anchor="ctr">
              <a:no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منسقي التوظيف والشركات (بجمعية حركية)</a:t>
              </a: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3094097" y="1412776"/>
              <a:ext cx="351655" cy="389049"/>
            </a:xfrm>
            <a:prstGeom prst="rect">
              <a:avLst/>
            </a:prstGeom>
            <a:solidFill>
              <a:srgbClr val="008080"/>
            </a:solidFill>
          </p:spPr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3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ثالثاً: </a:t>
            </a:r>
            <a:r>
              <a:rPr lang="ar-EG" sz="32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فريق عمل المشروع</a:t>
            </a:r>
          </a:p>
        </p:txBody>
      </p:sp>
    </p:spTree>
    <p:extLst>
      <p:ext uri="{BB962C8B-B14F-4D97-AF65-F5344CB8AC3E}">
        <p14:creationId xmlns:p14="http://schemas.microsoft.com/office/powerpoint/2010/main" val="2161049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t\Desktop\ملتقي لوج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8" y="2276872"/>
            <a:ext cx="195334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79912" y="1670007"/>
            <a:ext cx="5040560" cy="226304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Low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الاستعانة بشركة </a:t>
            </a:r>
            <a:r>
              <a:rPr lang="ar-EG" sz="1600" b="1" dirty="0" smtClean="0">
                <a:solidFill>
                  <a:srgbClr val="C89800"/>
                </a:solidFill>
                <a:latin typeface="Janna LT" pitchFamily="2" charset="-78"/>
                <a:cs typeface="Janna LT" pitchFamily="2" charset="-78"/>
              </a:rPr>
              <a:t>ملتقى المعلومات والبرمجة (</a:t>
            </a:r>
            <a:r>
              <a:rPr lang="ar-EG" sz="1600" b="1" dirty="0" err="1" smtClean="0">
                <a:solidFill>
                  <a:srgbClr val="C89800"/>
                </a:solidFill>
                <a:latin typeface="Janna LT" pitchFamily="2" charset="-78"/>
                <a:cs typeface="Janna LT" pitchFamily="2" charset="-78"/>
              </a:rPr>
              <a:t>كيوفيجن</a:t>
            </a:r>
            <a:r>
              <a:rPr lang="ar-EG" sz="1600" b="1" dirty="0" smtClean="0">
                <a:solidFill>
                  <a:srgbClr val="C89800"/>
                </a:solidFill>
                <a:latin typeface="Janna LT" pitchFamily="2" charset="-78"/>
                <a:cs typeface="Janna LT" pitchFamily="2" charset="-78"/>
              </a:rPr>
              <a:t>)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كمنفذ للجانب التقني للمشروع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و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إدارة العملية التوظيفية.</a:t>
            </a:r>
            <a:endParaRPr lang="en-US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91880" y="3068960"/>
            <a:ext cx="5377904" cy="156357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Low">
              <a:lnSpc>
                <a:spcPct val="200000"/>
              </a:lnSpc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استخراج الاعتمادات الرسمية الخاصة بالمشروع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.</a:t>
            </a:r>
            <a:endParaRPr lang="ar-EG" sz="1600" b="1" dirty="0" smtClean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3501008"/>
            <a:ext cx="8424937" cy="208823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Low">
              <a:lnSpc>
                <a:spcPct val="200000"/>
              </a:lnSpc>
              <a:buFont typeface="Wingdings" pitchFamily="2" charset="2"/>
              <a:buChar char="ü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تنفيذ خطوات فعلية بتوظيف عدد من المعاقين أثناء السعي لتوقيع اتفاقية هدف (طاقات)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96144"/>
          </a:xfrm>
          <a:solidFill>
            <a:srgbClr val="00808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رابعاً: </a:t>
            </a:r>
            <a:r>
              <a:rPr lang="ar-EG" sz="32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مجهودات الداعم </a:t>
            </a:r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المؤسس (حركية)</a:t>
            </a:r>
            <a:b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</a:br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 في المشروع</a:t>
            </a:r>
            <a:endParaRPr lang="ar-EG" sz="3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3923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uiExpand="1" build="p"/>
      <p:bldP spid="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2915816" y="3661035"/>
            <a:ext cx="3024336" cy="17496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ar-EG"/>
            </a:defPPr>
            <a:lvl1pPr algn="ctr">
              <a:defRPr sz="1600" b="0">
                <a:solidFill>
                  <a:schemeClr val="tx1"/>
                </a:solidFill>
                <a:latin typeface="Janna LT" pitchFamily="2" charset="-78"/>
                <a:ea typeface="+mj-ea"/>
                <a:cs typeface="Janna LT" pitchFamily="2" charset="-78"/>
              </a:defRPr>
            </a:lvl1pPr>
          </a:lstStyle>
          <a:p>
            <a:r>
              <a:rPr lang="ar-EG" dirty="0">
                <a:solidFill>
                  <a:srgbClr val="008080"/>
                </a:solidFill>
              </a:rPr>
              <a:t>إدراج ملفات توظيف الفترة السابقة ضمن «</a:t>
            </a:r>
            <a:r>
              <a:rPr lang="ar-EG" dirty="0" err="1">
                <a:solidFill>
                  <a:srgbClr val="008080"/>
                </a:solidFill>
              </a:rPr>
              <a:t>إتفاقية</a:t>
            </a:r>
            <a:r>
              <a:rPr lang="ar-EG" dirty="0">
                <a:solidFill>
                  <a:srgbClr val="008080"/>
                </a:solidFill>
              </a:rPr>
              <a:t> برنامج طاقات» التي تم توقيعها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3779912" y="2761846"/>
            <a:ext cx="1222041" cy="837931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8080"/>
                </a:solidFill>
                <a:latin typeface="Janna LT" pitchFamily="2" charset="-78"/>
                <a:ea typeface="+mj-ea"/>
                <a:cs typeface="Janna LT" pitchFamily="2" charset="-78"/>
              </a:rPr>
              <a:t>من خلال</a:t>
            </a:r>
            <a:endParaRPr lang="en-US" sz="1400" b="1" dirty="0">
              <a:solidFill>
                <a:srgbClr val="008080"/>
              </a:solidFill>
              <a:latin typeface="Janna LT" pitchFamily="2" charset="-78"/>
              <a:ea typeface="+mj-ea"/>
              <a:cs typeface="Janna LT" pitchFamily="2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31840" y="1234263"/>
            <a:ext cx="2619357" cy="1490668"/>
            <a:chOff x="1403648" y="1196752"/>
            <a:chExt cx="2619357" cy="1490668"/>
          </a:xfrm>
        </p:grpSpPr>
        <p:sp>
          <p:nvSpPr>
            <p:cNvPr id="45" name="Title 1"/>
            <p:cNvSpPr txBox="1">
              <a:spLocks/>
            </p:cNvSpPr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ar-EG"/>
              </a:defPPr>
              <a:lvl1pPr algn="ctr">
                <a:defRPr b="1">
                  <a:solidFill>
                    <a:srgbClr val="008080"/>
                  </a:solidFill>
                  <a:latin typeface="Janna LT" pitchFamily="2" charset="-78"/>
                  <a:ea typeface="+mj-ea"/>
                  <a:cs typeface="Janna LT" pitchFamily="2" charset="-78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ar-EG" dirty="0"/>
                <a:t>دعم الخطوات الفعلية بمجال التوظيف بالجمعية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D8AB48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latin typeface="Janna LT" pitchFamily="2" charset="-78"/>
                  <a:cs typeface="Janna LT" pitchFamily="2" charset="-78"/>
                </a:rPr>
                <a:t>1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19672" y="1197938"/>
            <a:ext cx="5760642" cy="1008110"/>
            <a:chOff x="627134" y="974075"/>
            <a:chExt cx="3872946" cy="1605333"/>
          </a:xfrm>
        </p:grpSpPr>
        <p:sp>
          <p:nvSpPr>
            <p:cNvPr id="48" name="Title 1"/>
            <p:cNvSpPr txBox="1">
              <a:spLocks/>
            </p:cNvSpPr>
            <p:nvPr/>
          </p:nvSpPr>
          <p:spPr>
            <a:xfrm>
              <a:off x="627134" y="1304764"/>
              <a:ext cx="3672407" cy="127464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ar-EG"/>
              </a:defPPr>
              <a:lvl1pPr algn="ctr">
                <a:defRPr sz="1600" b="0">
                  <a:solidFill>
                    <a:srgbClr val="008080"/>
                  </a:solidFill>
                  <a:latin typeface="Janna LT" pitchFamily="2" charset="-78"/>
                  <a:ea typeface="+mj-ea"/>
                  <a:cs typeface="Janna LT" pitchFamily="2" charset="-78"/>
                </a:defRPr>
              </a:lvl1pPr>
            </a:lstStyle>
            <a:p>
              <a:r>
                <a:rPr lang="ar-EG" sz="1800" b="1" dirty="0"/>
                <a:t>تقديم الدعم المالي للمشروع للمساندة في تطويره واستحداث نظم جديدة له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119828" y="974075"/>
              <a:ext cx="380252" cy="802668"/>
            </a:xfrm>
            <a:prstGeom prst="ellipse">
              <a:avLst/>
            </a:prstGeom>
            <a:solidFill>
              <a:srgbClr val="D8AB48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2</a:t>
              </a:r>
              <a:endParaRPr lang="en-US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</p:grpSp>
      <p:sp>
        <p:nvSpPr>
          <p:cNvPr id="50" name="Down Arrow 49"/>
          <p:cNvSpPr/>
          <p:nvPr/>
        </p:nvSpPr>
        <p:spPr>
          <a:xfrm>
            <a:off x="3707904" y="2267351"/>
            <a:ext cx="2023926" cy="837931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400" b="1" dirty="0" smtClean="0">
                <a:solidFill>
                  <a:srgbClr val="008080"/>
                </a:solidFill>
                <a:latin typeface="Janna LT" pitchFamily="2" charset="-78"/>
                <a:ea typeface="+mj-ea"/>
                <a:cs typeface="Janna LT" pitchFamily="2" charset="-78"/>
              </a:rPr>
              <a:t>للمشاركة في</a:t>
            </a:r>
            <a:endParaRPr lang="en-US" sz="1400" b="1" dirty="0">
              <a:solidFill>
                <a:srgbClr val="008080"/>
              </a:solidFill>
              <a:latin typeface="Janna LT" pitchFamily="2" charset="-78"/>
              <a:ea typeface="+mj-ea"/>
              <a:cs typeface="Janna LT" pitchFamily="2" charset="-78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225614" y="3250487"/>
            <a:ext cx="1586746" cy="144016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ar-EG"/>
            </a:defPPr>
            <a:lvl1pPr algn="ctr">
              <a:defRPr sz="1400" b="1">
                <a:solidFill>
                  <a:srgbClr val="008080"/>
                </a:solidFill>
                <a:latin typeface="Janna LT" pitchFamily="2" charset="-78"/>
                <a:ea typeface="+mj-ea"/>
                <a:cs typeface="Janna LT" pitchFamily="2" charset="-78"/>
              </a:defRPr>
            </a:lvl1pPr>
          </a:lstStyle>
          <a:p>
            <a:r>
              <a:rPr lang="ar-EG" sz="1600" b="0" dirty="0"/>
              <a:t>دعم رواتب العاملين</a:t>
            </a:r>
          </a:p>
        </p:txBody>
      </p:sp>
      <p:sp>
        <p:nvSpPr>
          <p:cNvPr id="52" name="Right Bracket 51"/>
          <p:cNvSpPr/>
          <p:nvPr/>
        </p:nvSpPr>
        <p:spPr>
          <a:xfrm rot="16200000">
            <a:off x="4522913" y="-84802"/>
            <a:ext cx="242189" cy="6624736"/>
          </a:xfrm>
          <a:prstGeom prst="rightBracket">
            <a:avLst/>
          </a:prstGeom>
          <a:ln w="28575">
            <a:solidFill>
              <a:srgbClr val="00808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779912" y="3250487"/>
            <a:ext cx="1539236" cy="144016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ar-EG"/>
            </a:defPPr>
            <a:lvl1pPr algn="ctr">
              <a:defRPr sz="1600" b="1">
                <a:solidFill>
                  <a:srgbClr val="008080"/>
                </a:solidFill>
                <a:latin typeface="Janna LT" pitchFamily="2" charset="-78"/>
                <a:ea typeface="+mj-ea"/>
                <a:cs typeface="Janna LT" pitchFamily="2" charset="-78"/>
              </a:defRPr>
            </a:lvl1pPr>
          </a:lstStyle>
          <a:p>
            <a:r>
              <a:rPr lang="ar-EG" b="0" dirty="0"/>
              <a:t>دعم الخطوات التطويرية بالمشروع 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475656" y="3250487"/>
            <a:ext cx="1557107" cy="144016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ar-EG"/>
            </a:defPPr>
            <a:lvl1pPr algn="ctr">
              <a:defRPr sz="1600" b="0">
                <a:solidFill>
                  <a:schemeClr val="tx1"/>
                </a:solidFill>
                <a:latin typeface="Janna LT" pitchFamily="2" charset="-78"/>
                <a:ea typeface="+mj-ea"/>
                <a:cs typeface="Janna LT" pitchFamily="2" charset="-78"/>
              </a:defRPr>
            </a:lvl1pPr>
          </a:lstStyle>
          <a:p>
            <a:r>
              <a:rPr lang="ar-EG" dirty="0">
                <a:solidFill>
                  <a:srgbClr val="008080"/>
                </a:solidFill>
              </a:rPr>
              <a:t>دعم نظم التدريب لراغبي التوظيف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619672" y="2506240"/>
            <a:ext cx="5688632" cy="1068185"/>
            <a:chOff x="627134" y="878411"/>
            <a:chExt cx="3824535" cy="1700997"/>
          </a:xfrm>
        </p:grpSpPr>
        <p:sp>
          <p:nvSpPr>
            <p:cNvPr id="56" name="Title 1"/>
            <p:cNvSpPr txBox="1">
              <a:spLocks/>
            </p:cNvSpPr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ar-EG"/>
              </a:defPPr>
              <a:lvl1pPr algn="ctr">
                <a:defRPr b="1">
                  <a:solidFill>
                    <a:srgbClr val="008080"/>
                  </a:solidFill>
                  <a:latin typeface="Janna LT" pitchFamily="2" charset="-78"/>
                  <a:ea typeface="+mj-ea"/>
                  <a:cs typeface="Janna LT" pitchFamily="2" charset="-78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ar-EG" dirty="0"/>
                <a:t>منح المشروع حساب خاص بمكاتب وزارة العمل السعودية للاستفادة من الخدمات المقدمة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latin typeface="Janna LT" pitchFamily="2" charset="-78"/>
                  <a:cs typeface="Janna LT" pitchFamily="2" charset="-78"/>
                </a:rPr>
                <a:t>3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0" y="10127"/>
            <a:ext cx="9144000" cy="720080"/>
          </a:xfrm>
          <a:prstGeom prst="rect">
            <a:avLst/>
          </a:prstGeom>
          <a:solidFill>
            <a:srgbClr val="008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خامساً: </a:t>
            </a:r>
            <a:r>
              <a:rPr lang="ar-EG" sz="32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متطلبات </a:t>
            </a:r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مساندة وزارة </a:t>
            </a:r>
            <a:r>
              <a:rPr lang="ar-EG" sz="32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العمل </a:t>
            </a:r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للمشروع</a:t>
            </a:r>
            <a:endParaRPr lang="ar-EG" sz="3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619674" y="3800975"/>
            <a:ext cx="5688632" cy="1068185"/>
            <a:chOff x="627134" y="878411"/>
            <a:chExt cx="3824535" cy="1700997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ar-EG"/>
              </a:defPPr>
              <a:lvl1pPr algn="ctr">
                <a:defRPr b="1">
                  <a:solidFill>
                    <a:srgbClr val="008080"/>
                  </a:solidFill>
                  <a:latin typeface="Janna LT" pitchFamily="2" charset="-78"/>
                  <a:ea typeface="+mj-ea"/>
                  <a:cs typeface="Janna LT" pitchFamily="2" charset="-78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ar-EG" dirty="0" smtClean="0"/>
                <a:t>مساندة المشروع إعلامياً</a:t>
              </a:r>
              <a:endParaRPr lang="ar-EG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latin typeface="Janna LT" pitchFamily="2" charset="-78"/>
                  <a:cs typeface="Janna LT" pitchFamily="2" charset="-78"/>
                </a:rPr>
                <a:t>4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78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0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aar\Desktop\Powerpoint_E-dawam_Cover\Cover_Powerpoi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78856" r="-3385" b="-11151"/>
          <a:stretch/>
        </p:blipFill>
        <p:spPr bwMode="auto">
          <a:xfrm>
            <a:off x="-19049" y="5410199"/>
            <a:ext cx="9467850" cy="22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naar\Desktop\Powerpoint_E-dawam_Cover\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12507" r="25586" b="15414"/>
          <a:stretch/>
        </p:blipFill>
        <p:spPr bwMode="auto">
          <a:xfrm>
            <a:off x="2483768" y="1194137"/>
            <a:ext cx="4011934" cy="44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inaar\Desktop\Powerpoint_E-dawam_Cover\Cover_Powerpoi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b="92448"/>
          <a:stretch/>
        </p:blipFill>
        <p:spPr bwMode="auto">
          <a:xfrm>
            <a:off x="0" y="274439"/>
            <a:ext cx="9144000" cy="2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836712"/>
            <a:ext cx="6768752" cy="12241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200" b="1" dirty="0" smtClean="0">
                <a:solidFill>
                  <a:srgbClr val="C89800"/>
                </a:solidFill>
                <a:latin typeface="Janna LT" pitchFamily="2" charset="-78"/>
                <a:cs typeface="Janna LT" pitchFamily="2" charset="-78"/>
              </a:rPr>
              <a:t>مع </a:t>
            </a:r>
            <a:r>
              <a:rPr lang="ar-EG" sz="3200" b="1" smtClean="0">
                <a:solidFill>
                  <a:srgbClr val="C89800"/>
                </a:solidFill>
                <a:latin typeface="Janna LT" pitchFamily="2" charset="-78"/>
                <a:cs typeface="Janna LT" pitchFamily="2" charset="-78"/>
              </a:rPr>
              <a:t>خالص الشكر والتقدير</a:t>
            </a:r>
            <a:endParaRPr lang="en-US" sz="3200" b="1" dirty="0">
              <a:solidFill>
                <a:srgbClr val="C89800"/>
              </a:solidFill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3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456384" cy="504056"/>
          </a:xfrm>
          <a:solidFill>
            <a:srgbClr val="C89800"/>
          </a:solidFill>
        </p:spPr>
        <p:txBody>
          <a:bodyPr>
            <a:normAutofit fontScale="90000"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شـكــر واجـــــب</a:t>
            </a:r>
            <a:endParaRPr lang="ar-EG" sz="3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47864" y="1812030"/>
            <a:ext cx="5472608" cy="30922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>
              <a:lnSpc>
                <a:spcPct val="200000"/>
              </a:lnSpc>
            </a:pPr>
            <a:r>
              <a:rPr lang="ar-EG" sz="1800" b="1" dirty="0">
                <a:latin typeface="Janna LT" pitchFamily="2" charset="-78"/>
                <a:cs typeface="Janna LT" pitchFamily="2" charset="-78"/>
              </a:rPr>
              <a:t>نتقدم بجزيل الشكر والامتنان لـوزارة العمل تقديراً لما تبذله من مجهودات، ومنحها الثقة لمشروع إي - دوام كمكتب توظيف ومساندتها له سعياً لتحقيق التطبيق الأمثل للسعودة.</a:t>
            </a:r>
            <a:endParaRPr lang="ar-EG" sz="1800" b="1" dirty="0" smtClean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6" name="Picture 3" descr="D:\HUDA\EDawam\برزنتيشن\2\MOL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2216"/>
            <a:ext cx="2631463" cy="1807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07904" y="1848880"/>
            <a:ext cx="5112568" cy="30922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>
              <a:lnSpc>
                <a:spcPct val="200000"/>
              </a:lnSpc>
            </a:pPr>
            <a:r>
              <a:rPr lang="ar-EG" sz="1800" b="1" dirty="0">
                <a:latin typeface="Janna LT" pitchFamily="2" charset="-78"/>
                <a:cs typeface="Janna LT" pitchFamily="2" charset="-78"/>
              </a:rPr>
              <a:t>نتقدم أيضاً بشكر خاص لصندوق تنمية الموارد البشرية «هدف» لتوقيعه معنا اتفاقية التعاون المشترك في إطار برنامج طاقات، ولتقديمه الاهتمام والمتابعة الدائمة لمشروع إي - دوام بهدف توفير فرص وظيفية لطالبي العمل.</a:t>
            </a:r>
            <a:endParaRPr lang="ar-EG" sz="1800" b="1" dirty="0" smtClean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026" name="Picture 2" descr="D:\HUDA\EDawam\برزنتيشن\2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4329"/>
            <a:ext cx="2631463" cy="16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96" y="1163958"/>
            <a:ext cx="6408712" cy="377721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>
                <a:latin typeface="Janna LT" pitchFamily="2" charset="-78"/>
                <a:cs typeface="Janna LT" pitchFamily="2" charset="-78"/>
              </a:rPr>
              <a:t>حول إي – دوام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>
                <a:latin typeface="Janna LT" pitchFamily="2" charset="-78"/>
                <a:cs typeface="Janna LT" pitchFamily="2" charset="-78"/>
              </a:rPr>
              <a:t>أين وصلنا؟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>
                <a:latin typeface="Janna LT" pitchFamily="2" charset="-78"/>
                <a:cs typeface="Janna LT" pitchFamily="2" charset="-78"/>
              </a:rPr>
              <a:t>فريق عمل المشروع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>
                <a:latin typeface="Janna LT" pitchFamily="2" charset="-78"/>
                <a:cs typeface="Janna LT" pitchFamily="2" charset="-78"/>
              </a:rPr>
              <a:t>مجهودات الداعم المؤسس (</a:t>
            </a:r>
            <a:r>
              <a:rPr lang="ar-EG" sz="2400" b="1" dirty="0" smtClean="0">
                <a:latin typeface="Janna LT" pitchFamily="2" charset="-78"/>
                <a:cs typeface="Janna LT" pitchFamily="2" charset="-78"/>
              </a:rPr>
              <a:t>حركية) في المشروع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 smtClean="0">
                <a:latin typeface="Janna LT" pitchFamily="2" charset="-78"/>
                <a:cs typeface="Janna LT" pitchFamily="2" charset="-78"/>
              </a:rPr>
              <a:t>متطلبات </a:t>
            </a:r>
            <a:r>
              <a:rPr lang="ar-EG" sz="2400" b="1" dirty="0">
                <a:latin typeface="Janna LT" pitchFamily="2" charset="-78"/>
                <a:cs typeface="Janna LT" pitchFamily="2" charset="-78"/>
              </a:rPr>
              <a:t>مساندة وزارة العمل للمشروع</a:t>
            </a:r>
          </a:p>
        </p:txBody>
      </p:sp>
      <p:sp>
        <p:nvSpPr>
          <p:cNvPr id="2" name="Oval 1"/>
          <p:cNvSpPr/>
          <p:nvPr/>
        </p:nvSpPr>
        <p:spPr>
          <a:xfrm>
            <a:off x="6588224" y="1753209"/>
            <a:ext cx="2304256" cy="2395871"/>
          </a:xfrm>
          <a:prstGeom prst="ellipse">
            <a:avLst/>
          </a:prstGeom>
          <a:solidFill>
            <a:srgbClr val="C89800"/>
          </a:solidFill>
          <a:ln w="5715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ea typeface="+mj-ea"/>
                <a:cs typeface="Janna LT" pitchFamily="2" charset="-78"/>
              </a:rPr>
              <a:t>المحتويات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ea typeface="+mj-ea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4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7624" y="1196752"/>
            <a:ext cx="6552728" cy="223224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يهدف المشروع إلى توظيف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ذوي الاحتياجات الخاصة وأسرهم وتوفير فرص عمل حقيقية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لهم. فهو مكتب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توظيف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حاصل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على رخصة وزارة العمل رقم 388 لعام  1434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هـــ متخصص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في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،،،</a:t>
            </a:r>
            <a:endParaRPr lang="ar-EG" sz="18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7"/>
          </a:xfrm>
          <a:solidFill>
            <a:srgbClr val="00808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32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أولاً: حول إي – دوام</a:t>
            </a:r>
            <a:endParaRPr lang="en-US" sz="3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10162"/>
            <a:ext cx="936104" cy="10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34" y="4675941"/>
            <a:ext cx="967414" cy="10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39" y="4705069"/>
            <a:ext cx="1006648" cy="110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051435" y="4105332"/>
            <a:ext cx="1832933" cy="6198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التوظيف </a:t>
            </a:r>
          </a:p>
          <a:p>
            <a:pPr>
              <a:lnSpc>
                <a:spcPct val="160000"/>
              </a:lnSpc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المباشر</a:t>
            </a:r>
            <a:endParaRPr lang="en-US" sz="18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563888" y="4045686"/>
            <a:ext cx="1832933" cy="67945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ar-EG" sz="1800" dirty="0">
                <a:latin typeface="Janna LT" pitchFamily="2" charset="-78"/>
                <a:cs typeface="Janna LT" pitchFamily="2" charset="-78"/>
              </a:rPr>
              <a:t>التوظيف </a:t>
            </a:r>
            <a:endParaRPr lang="ar-EG" sz="1800" dirty="0" smtClean="0">
              <a:latin typeface="Janna LT" pitchFamily="2" charset="-78"/>
              <a:cs typeface="Janna LT" pitchFamily="2" charset="-78"/>
            </a:endParaRPr>
          </a:p>
          <a:p>
            <a:pPr>
              <a:lnSpc>
                <a:spcPct val="160000"/>
              </a:lnSpc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عن 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بعد </a:t>
            </a:r>
            <a:endParaRPr lang="en-US" sz="18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67544" y="4105332"/>
            <a:ext cx="2952328" cy="6198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ar-EG" sz="1800" dirty="0">
                <a:latin typeface="Janna LT" pitchFamily="2" charset="-78"/>
                <a:cs typeface="Janna LT" pitchFamily="2" charset="-78"/>
              </a:rPr>
              <a:t>نظام لإدارة العمل </a:t>
            </a:r>
            <a:endParaRPr lang="ar-EG" sz="1800" dirty="0" smtClean="0">
              <a:latin typeface="Janna LT" pitchFamily="2" charset="-78"/>
              <a:cs typeface="Janna LT" pitchFamily="2" charset="-78"/>
            </a:endParaRPr>
          </a:p>
          <a:p>
            <a:pPr>
              <a:lnSpc>
                <a:spcPct val="160000"/>
              </a:lnSpc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عن 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بعد إلكترونياً </a:t>
            </a:r>
            <a:endParaRPr lang="en-US" sz="1800" dirty="0">
              <a:latin typeface="Janna LT" pitchFamily="2" charset="-78"/>
              <a:cs typeface="Janna LT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36730" y="3573016"/>
            <a:ext cx="5031171" cy="2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/>
          <p:nvPr/>
        </p:nvCxnSpPr>
        <p:spPr>
          <a:xfrm>
            <a:off x="6944862" y="3582097"/>
            <a:ext cx="3402" cy="395359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52315" y="3140968"/>
            <a:ext cx="11674" cy="908496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36730" y="3573016"/>
            <a:ext cx="1" cy="467367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8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11960" y="980729"/>
            <a:ext cx="4752528" cy="15841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جاءت فكرة مشروع إي – دوام مساندةً ل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وزارة العمل و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صندوق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تنمية الموارد البشرية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في تحقيق الأهداف المرجوة ومحاربة البطالة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والسعودة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الوهمية.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7504" y="3572820"/>
            <a:ext cx="5112568" cy="208823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جمعية خيرية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تهتم بذوي الاعاقة الحركية من الكبار، ل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لمحافظة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على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حقوقهم التي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كفلتها الدولة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لتحقيق </a:t>
            </a:r>
            <a:r>
              <a:rPr lang="ar-EG" sz="1800" b="1" dirty="0">
                <a:latin typeface="Janna LT" pitchFamily="2" charset="-78"/>
                <a:cs typeface="Janna LT" pitchFamily="2" charset="-78"/>
              </a:rPr>
              <a:t>عملية الدمج مع المجتمع لكي ينال الوطن نصيبه من خدمة ابنه </a:t>
            </a:r>
            <a:r>
              <a:rPr lang="ar-EG" sz="1800" b="1" dirty="0" smtClean="0">
                <a:latin typeface="Janna LT" pitchFamily="2" charset="-78"/>
                <a:cs typeface="Janna LT" pitchFamily="2" charset="-78"/>
              </a:rPr>
              <a:t>المعاق.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23982" y="404861"/>
            <a:ext cx="5328592" cy="503859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فكرته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6512" y="3284984"/>
            <a:ext cx="5328592" cy="503859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الداعم المؤسس له (جمعية حركية)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23157" r="22504" b="25198"/>
          <a:stretch/>
        </p:blipFill>
        <p:spPr bwMode="auto">
          <a:xfrm>
            <a:off x="1026865" y="764704"/>
            <a:ext cx="2393007" cy="19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harak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87330"/>
            <a:ext cx="2391218" cy="19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build="p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326485606"/>
              </p:ext>
            </p:extLst>
          </p:nvPr>
        </p:nvGraphicFramePr>
        <p:xfrm>
          <a:off x="1547664" y="2204863"/>
          <a:ext cx="5904656" cy="55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235580380"/>
              </p:ext>
            </p:extLst>
          </p:nvPr>
        </p:nvGraphicFramePr>
        <p:xfrm>
          <a:off x="2051721" y="3095483"/>
          <a:ext cx="5184576" cy="49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4062390265"/>
              </p:ext>
            </p:extLst>
          </p:nvPr>
        </p:nvGraphicFramePr>
        <p:xfrm>
          <a:off x="1763689" y="4077070"/>
          <a:ext cx="5256583" cy="50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251789871"/>
              </p:ext>
            </p:extLst>
          </p:nvPr>
        </p:nvGraphicFramePr>
        <p:xfrm>
          <a:off x="1619672" y="5013176"/>
          <a:ext cx="579278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3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ثانياً</a:t>
            </a:r>
            <a:r>
              <a:rPr lang="ar-EG" sz="3200" b="1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: أين وصلنا؟</a:t>
            </a:r>
            <a:endParaRPr lang="en-US" sz="3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920119"/>
            <a:ext cx="734481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ar-EG" b="1" dirty="0" smtClean="0">
                <a:latin typeface="Janna LT" pitchFamily="2" charset="-78"/>
                <a:cs typeface="Janna LT" pitchFamily="2" charset="-78"/>
              </a:rPr>
              <a:t>بحمد الله تعالى منذ الإطلاق حتى الآن يسير </a:t>
            </a:r>
            <a:r>
              <a:rPr lang="ar-EG" b="1" dirty="0">
                <a:latin typeface="Janna LT" pitchFamily="2" charset="-78"/>
                <a:cs typeface="Janna LT" pitchFamily="2" charset="-78"/>
              </a:rPr>
              <a:t>مشروع إي – دوام </a:t>
            </a:r>
            <a:r>
              <a:rPr lang="ar-EG" b="1" dirty="0" smtClean="0">
                <a:latin typeface="Janna LT" pitchFamily="2" charset="-78"/>
                <a:cs typeface="Janna LT" pitchFamily="2" charset="-78"/>
              </a:rPr>
              <a:t>بخطى جيدة في الأربعة مسارات الآتية:</a:t>
            </a:r>
            <a:endParaRPr lang="en-US" b="1" dirty="0"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787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9" grpId="0">
        <p:bldAsOne/>
      </p:bldGraphic>
      <p:bldGraphic spid="30" grpId="0">
        <p:bldAsOne/>
      </p:bldGraphic>
      <p:bldGraphic spid="31" grpId="0">
        <p:bldAsOne/>
      </p:bldGraphic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المسار التقني 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5549863"/>
              </p:ext>
            </p:extLst>
          </p:nvPr>
        </p:nvGraphicFramePr>
        <p:xfrm>
          <a:off x="1331640" y="-3051720"/>
          <a:ext cx="7560840" cy="806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107920" y="1957860"/>
            <a:ext cx="4680520" cy="208823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>
              <a:lnSpc>
                <a:spcPct val="150000"/>
              </a:lnSpc>
            </a:pPr>
            <a:r>
              <a:rPr lang="ar-SA" sz="1600" b="1" dirty="0">
                <a:latin typeface="Janna LT" pitchFamily="2" charset="-78"/>
                <a:cs typeface="Janna LT" pitchFamily="2" charset="-78"/>
              </a:rPr>
              <a:t>تعد الواجهة الرئيسية للمشروع والنظام البرمجي المخصص لإدارة العملية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الوظيفية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وتحتوي على:</a:t>
            </a:r>
          </a:p>
          <a:p>
            <a:pPr marL="285750" indent="-285750" algn="justLow">
              <a:lnSpc>
                <a:spcPct val="150000"/>
              </a:lnSpc>
              <a:buFont typeface="Arial" charset="0"/>
              <a:buChar char="•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واجهة للمستخدمين</a:t>
            </a:r>
          </a:p>
          <a:p>
            <a:pPr marL="285750" indent="-285750" algn="justLow">
              <a:lnSpc>
                <a:spcPct val="150000"/>
              </a:lnSpc>
              <a:buFont typeface="Arial" charset="0"/>
              <a:buChar char="•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لوحة تحكم لإدارة البوابة</a:t>
            </a:r>
          </a:p>
          <a:p>
            <a:pPr marL="285750" indent="-285750" algn="justLow">
              <a:lnSpc>
                <a:spcPct val="150000"/>
              </a:lnSpc>
              <a:buFont typeface="Arial" charset="0"/>
              <a:buChar char="•"/>
            </a:pP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نسخة جوال متوافقة مع الهواتف الذكية لتسهيل التسجيل على البوابة</a:t>
            </a:r>
          </a:p>
          <a:p>
            <a:pPr marL="285750" indent="-285750" algn="justLow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 smtClean="0">
                <a:latin typeface="Janna LT" pitchFamily="2" charset="-78"/>
                <a:cs typeface="Janna LT" pitchFamily="2" charset="-78"/>
              </a:rPr>
              <a:t>Blog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لنشر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موضوعات خاصة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بمشروع إي – دوام </a:t>
            </a:r>
            <a:endParaRPr lang="en-US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4869160"/>
            <a:ext cx="7200800" cy="100811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>
              <a:lnSpc>
                <a:spcPct val="160000"/>
              </a:lnSpc>
            </a:pPr>
            <a:r>
              <a:rPr lang="ar-SA" sz="1600" b="1" dirty="0">
                <a:latin typeface="Janna LT" pitchFamily="2" charset="-78"/>
                <a:cs typeface="Janna LT" pitchFamily="2" charset="-78"/>
              </a:rPr>
              <a:t>البرنامج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المط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ِّ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ور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للخدمات التقنية بالمشروع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والداعم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التقني ل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بوابة إي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-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دوام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من خلال </a:t>
            </a:r>
            <a:r>
              <a:rPr lang="ar-SA" sz="1600" b="1" dirty="0" smtClean="0">
                <a:latin typeface="Janna LT" pitchFamily="2" charset="-78"/>
                <a:cs typeface="Janna LT" pitchFamily="2" charset="-78"/>
              </a:rPr>
              <a:t>تقديم خدمات </a:t>
            </a:r>
            <a:r>
              <a:rPr lang="ar-SA" sz="1600" b="1" dirty="0">
                <a:latin typeface="Janna LT" pitchFamily="2" charset="-78"/>
                <a:cs typeface="Janna LT" pitchFamily="2" charset="-78"/>
              </a:rPr>
              <a:t>إدارة المهام عن بعد للشركات والموظفين.</a:t>
            </a:r>
            <a:endParaRPr lang="en-US" sz="1600" b="1" dirty="0"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2043899"/>
            <a:ext cx="2157734" cy="958076"/>
            <a:chOff x="467544" y="2043899"/>
            <a:chExt cx="2157734" cy="958076"/>
          </a:xfrm>
          <a:solidFill>
            <a:srgbClr val="008080"/>
          </a:solidFill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2043899"/>
              <a:ext cx="2157734" cy="576064"/>
            </a:xfrm>
            <a:prstGeom prst="rect">
              <a:avLst/>
            </a:prstGeom>
            <a:solidFill>
              <a:srgbClr val="C898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1" anchor="ctr">
              <a:normAutofit lnSpcReduction="1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عدد المسجلين بالبوابة حتى </a:t>
              </a:r>
              <a:r>
                <a:rPr lang="en-US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9</a:t>
              </a:r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 </a:t>
              </a:r>
              <a:r>
                <a:rPr lang="ar-EG" sz="1600" b="1" dirty="0" smtClean="0">
                  <a:solidFill>
                    <a:schemeClr val="bg1"/>
                  </a:solidFill>
                  <a:latin typeface="Janna LT" pitchFamily="2" charset="-78"/>
                  <a:cs typeface="Janna LT" pitchFamily="2" charset="-78"/>
                </a:rPr>
                <a:t>رجب 1436هـ</a:t>
              </a:r>
              <a:endParaRPr lang="ar-EG" sz="1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13" name="Right Bracket 12"/>
            <p:cNvSpPr/>
            <p:nvPr/>
          </p:nvSpPr>
          <p:spPr>
            <a:xfrm rot="16200000">
              <a:off x="1321115" y="1839323"/>
              <a:ext cx="437071" cy="1888234"/>
            </a:xfrm>
            <a:prstGeom prst="rightBracket">
              <a:avLst/>
            </a:prstGeom>
            <a:noFill/>
            <a:ln>
              <a:solidFill>
                <a:srgbClr val="C898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795248" y="2941931"/>
            <a:ext cx="1264584" cy="641988"/>
          </a:xfrm>
          <a:prstGeom prst="rect">
            <a:avLst/>
          </a:prstGeom>
          <a:solidFill>
            <a:srgbClr val="008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112</a:t>
            </a:r>
            <a:endParaRPr lang="ar-EG" sz="14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  <a:p>
            <a:r>
              <a:rPr lang="ar-EG" sz="14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ش</a:t>
            </a:r>
            <a:r>
              <a:rPr lang="ar-EG" sz="14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ركة</a:t>
            </a:r>
            <a:endParaRPr lang="ar-EG" sz="14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0440" y="2941931"/>
            <a:ext cx="1211200" cy="641988"/>
          </a:xfrm>
          <a:prstGeom prst="rect">
            <a:avLst/>
          </a:prstGeom>
          <a:solidFill>
            <a:srgbClr val="008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1273</a:t>
            </a:r>
            <a:endParaRPr lang="ar-EG" sz="1400" b="1" dirty="0" smtClean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  <a:p>
            <a:r>
              <a:rPr lang="ar-EG" sz="14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باحث عن عمل</a:t>
            </a:r>
            <a:endParaRPr lang="ar-EG" sz="14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0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58CCEB-72CB-4F28-83DF-A866519FF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858CCEB-72CB-4F28-83DF-A866519FF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D5ED55-A780-498C-9071-28D601F29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28D5ED55-A780-498C-9071-28D601F29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BF7D74-E18F-4DBE-8934-4D99938D2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02BF7D74-E18F-4DBE-8934-4D99938D2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31B1C1-5B24-41F8-9C44-35194683B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E531B1C1-5B24-41F8-9C44-35194683B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644B21-AA9C-4E3B-B06C-A9E854C0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69644B21-AA9C-4E3B-B06C-A9E854C03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 uiExpand="1">
        <p:bldSub>
          <a:bldDgm bld="lvlOne"/>
        </p:bldSub>
      </p:bldGraphic>
      <p:bldP spid="10" grpId="0" uiExpand="1" build="p"/>
      <p:bldP spid="11" grpId="0" build="p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المسار التقني 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22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بوابة إي - دوام</a:t>
            </a:r>
            <a:endParaRPr lang="en-US" sz="2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026" name="Picture 2" descr="D:\HUDA\EDawam\برزنتيشن\2\edawam 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43" y="1286032"/>
            <a:ext cx="6320217" cy="41591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UDA\EDawam\برزنتيشن\2\etask 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6032"/>
            <a:ext cx="6320217" cy="418985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36512" y="584683"/>
            <a:ext cx="3492388" cy="4680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</a:pPr>
            <a:r>
              <a:rPr lang="ar-EG" sz="19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برنامج إدارة المهام</a:t>
            </a:r>
            <a:r>
              <a:rPr lang="en-US" sz="19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 </a:t>
            </a:r>
            <a:r>
              <a:rPr lang="ar-EG" sz="19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إي– </a:t>
            </a:r>
            <a:r>
              <a:rPr lang="ar-EG" sz="1900" b="1" dirty="0" err="1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تاسك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608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15616" y="112474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1600" b="1" dirty="0">
                <a:latin typeface="Janna LT" pitchFamily="2" charset="-78"/>
                <a:cs typeface="Janna LT" pitchFamily="2" charset="-78"/>
              </a:rPr>
              <a:t>الإحصاءات الموضحة أدناه تشير إلى مدى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تفاعل صفحات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التواصل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الإجتماعي </a:t>
            </a:r>
            <a:r>
              <a:rPr lang="ar-EG" sz="1600" b="1" dirty="0">
                <a:latin typeface="Janna LT" pitchFamily="2" charset="-78"/>
                <a:cs typeface="Janna LT" pitchFamily="2" charset="-78"/>
              </a:rPr>
              <a:t>منذ إطلاق المشروع من 12 رجب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1435هـ. إلى </a:t>
            </a:r>
            <a:r>
              <a:rPr lang="en-US" sz="1600" b="1" dirty="0" smtClean="0">
                <a:latin typeface="Janna LT" pitchFamily="2" charset="-78"/>
                <a:cs typeface="Janna LT" pitchFamily="2" charset="-78"/>
              </a:rPr>
              <a:t>9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 رجب </a:t>
            </a:r>
            <a:r>
              <a:rPr lang="ar-EG" sz="1600" b="1" dirty="0" smtClean="0">
                <a:latin typeface="Janna LT" pitchFamily="2" charset="-78"/>
                <a:cs typeface="Janna LT" pitchFamily="2" charset="-78"/>
              </a:rPr>
              <a:t>1436هــ</a:t>
            </a:r>
            <a:endParaRPr lang="ar-EG" sz="16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56" name="AutoShape 4" descr="data:image/jpeg;base64,/9j/4AAQSkZJRgABAQAAAQABAAD/2wCEAAkGBw4NEA8QEBQVEBUQFRAXFBUWFBQWFBgWFRQWFxQVGRUYHCggGRwmHBQXIjUtJSorLzouFx8zODMsOygwLisBCgoKDg0OGxAQGywlHyY0LC8wNywsLCwsLC03LCwsLCwsLDQsLCwsNCwsLCwsLDQsLCw0LywsLCwsLCwsLCwsLP/AABEIAJwAnAMBEQACEQEDEQH/xAAcAAEAAQUBAQAAAAAAAAAAAAAABwEDBAUGAgj/xABDEAABAwIDBAcDCQYFBQAAAAABAAIDBBEFBjESIUGBBxMiUWFxkTJSoRQjQmKCkqKxwQgVM0Ny0XOTwtLhJDRTY4P/xAAaAQEAAgMBAAAAAAAAAAAAAAAABAUBAgMG/8QAMhEBAAIBAgMFBwMEAwAAAAAAAAECAwQREiExBSIyQVETYXGRobHRFSNCgeHw8RQzwf/aAAwDAQACEQMRAD8AnFAQEBAQEBAQEBAQEBAQEBAQEBAQEBAQEBAQEBAQEBAQEBAQEBAQEBAQEBAQEBAQEBAQEBAQEBAQEBAQEBAQEBAQEFEFUBBy2fMyuw6JgiAMs20Gk6NDbbTrcdR6qXpNPGW3PpCFrdTOGsRXrKJqjG62Rxc6eUk/+xwHoDYK5jDjiNorHyUs58lp3m0/NssJzviFKR84Zm+7L2vxahccmjxX8tvgk4tXlp57/FKGVs10+JNs35uVou6Mm582n6QVTn01sM8+i2waiuWOXV0CjpAgogqgICCiCqAgogICDV45mCmoADK7tH2WN3vPLgPNdsOC+We6j6jVY8Ed6efp5uQn6SnX+bpxb60hv6Bu71U6Ozo87fRWz2tO/dp9f7L1H0lMJtNAWD3mPD/wkD81rbs6f42dKdqRPjr8p3/DsMKxenrG7cDw8DUaOHm3UKDkxXxztaFjizUyRvSd3A9L8Dtukk+iRK3yN2keov6Kx7NtG1o+Cs7UrO9bfFHRVoq4eVh0qu0lTJA9ksbix7DdrhqCtbVi0bT0d6TNZ3hOuU8cbiNMyYWDh2ZG9zxryOvNef1GGcV+FeYcsZKbtZU9IeGRSuiL3HZJBe1hLLjXeNeS610OWa77Oc6vHE7buloqyKoY2SJ7ZGO0c03CjWrNZ2mEitotG8L61ZEBAQUQVQUQYtbiMFOLyyNj8yAfTVb0x2v4Y3c8mbHj8cxDTSZwhcHGnilqAwEuc1tmCwubvduUiNHaPHMQhz2hSYn2dZtt6Ry+aLMQrJKmV8shu55ufDuA8ArmlIpWKw89fJbJab26yxStmYeCjd6pauSB4kjcWubx/QjiEtWLRtLat5pPFXqlCDqMfw97QGxSDWw9iRou0/0n8iVTzxaXNv1j/wAXdeHV4JjpP2lE1ZSyQSPikaWPYbOB4FXNbRaN46KWazW3Dbqx1ltVRYdod90P1DhPVRX7L42u8i11r+j/AIBV3aMRw1lP0M960OArKV9PI+F4s6Jxa7zabKxraLRxR5ok1ms7T5Nvk7M8mFzh1yYXkCVnC3vge8P+FH1OCMtff5O+HLOOfcnyN4cA5puHAEEaEHQqgnkt1UBAQVQafHMxU9ELPO0/gxu93Pu5qRh018vToharX4tPytO8+kOTbjmJYo8x09oWj2i0+yDptPtf0sp04MGnjivz/wA9FVXWarWW4cXdj3eXxlvsJyZTQnbm/wCokO8uf7N/6ePO6i5dbe3KvKFhp+zMWPvX71ve39RTNfE+IWaHMc3cNwBFtOai1tMWiyfakTWaoLqIXROdG8Wcwlrh4jcV6SLRaN4ePms1nhnrCyUbw8FG605ZHZ9FE7m1czBo+K582u3H8R9VB7RrE44n3rHsy0xkmPc7bNWVIMSbd3zcrRZsgFz5OH0gq/T6m2GeXOFnqNLXNHPlPqiXMOWarDiOuALXGzXtIIPLX4K4w6imXwqfLp74vE0q7MQkXoofRwmVzpmiebZaIz2bNBJ3E7nEk8O4Kt18XttERyhY6LgjeZnnLYdImS31h+VUwvKBaRnvgaEH3h8eW/lo9XFO5fp9nXU6eb96vVENRG5hLXgtI3EOBBHgQdFbbxPOFd8X0Hkva/d9HtEEiJl7EHhuFx4WXn9Rt7S23qucPgjduVxdFUFEHLZyzIaUdTD/ABHC5d7g4cyp2k0vtO9bp91N2p2jOD9vH4p+iOQHSOA3uc9wFybkuceJ8yridoj3PM1ibW98pjwjDo6SJkTBuA3ni53FxXncuScluKXudPgrgxxSrMXN2VQcfnTKXyv5+CwlA7TdA8DTfwcp2l1fs+7bp9lZrtD7Xv06/dGNRC+JxY9pY5urXCxHJW8TExvCjms1naY2lZKy2WnrIlLo1y7JSsfUzDZfMAGNOrWa3PiTb0VRrtRF5ilekLvs/TTjib26z9nYVtUyCOSV5s2NrnHyAuoNazaYrCwtaK1m0oEx7GZq+Z00p19lt9zG8GheixYq4q8NXnsmW2W3Fb/TWrdmHh4ujLuskZ9kpnNgq3F8RsGyE3dH3XPFv5KBqdHF+9Tr907T6qa92/RzufaOohrZTO7b64l8bx7Loyezs+AFgu2mtW2OOHy+7nnraLzxMLLWZqnC5duE3aT24iew/wDsfFYz4a5I2lnFkmk7wn3BMVhroI6iE3bIOYPFp8QVS3pNLcMrStotG8M5aNhBDeMzOkqJ3u1Mj/gSAPQL0eGsVx1iPR4LU3m+a9p9ZYTHlpDhuLSCPMbwt5jflLWszE7wmPBcUjrIWysOvtN4tdxBXns2KcduGXt9NqK58cXr/pnrkkCAg4jPmP0sfzHVMqJeO0N0fmdb+A5qw0eC897faPuq9dqcde5wxafsjJytlMtOWRl4ZjtXRG8ErmgfRvdh82nctMmGmTxQ64s+TF4Z/CT+kCqcMKLjrL1AdbTtEFyqNHWPb/Ddday0/wDH39dkNq7UtVFh2h5cjK0Vls7TBT+96CWifvnox1lM7iWaOj+AHMdygZY9jljJHSeU/lMx/u45pPWOjgHG6k2cKu86IMwfJql1I89ipsWX0EoH+obvshQNZj4q8UeSZpr7Tt6pqVYnMCHF4JHStjO31LzG8t3gPDWuLb94DgtprMdWN4lH+dsJdTTukA7ExLgeAcd7m/qrnR5ovTh84eQ7V0k4c03jw25/184c2VMV8MrC8TmpH9ZC7ZPEfRcO4jiuWTFXJG1kvT574bcVJd7g+eKeazZx1Du/Vh8jw5qry6G9edecfV6HT9q48nLJ3Z+jqYpWvAcwhwOhBBHqFCmJjlKzi0WjeGqzXi/yGmfIPbPZZ/UePLeeS7abF7XJEeSNrM/scU28/JC73FxJJJJJJJ1JOpJV+8zC2UbrTlkWn8VswlnMo+V4I17d9ooH/cttfkVS4O5qtp9ZX+f9zS7x6RKIVcqaqiw7Q8uRlbKy2ZeBYs+gqYqhu/q3doe807nN5j9FyzY4yUmsuuO80tFobHpFwllNVdbFvhrG9dERpvsXgcyD9oKLp8k2ptPWOTvmpFbbx0nm5MPc0hzSWuaQWkagg3BHiCuktYdzjfSbX1zI6amZ1LpA1jnMO1I953EMsBsAnzPioVdNWs7ykzntblCUMjZeGGUUVO6xfvfIRptu3uHLcOSh5b8dt0nHThrs3dZSxzsdHI0Oa7UFa0vNJ3r1Yy4q5KzS8bxKOseybPBd8F5mdw9tvL6XJW+DW1vyvyn6PNarsnJi72PvR9Y/LlSpqth5KOkPdLWTU52onujP1SRfzGh5rW1K3ja0bumPJbHO9J2+C/i2O1NY2Nk7tsRkkbgDc2G+2unxK0x4KY5max1dsupyZoiLzvs1ZXVpDwUbrTlkWnLLCTujrGIJKKSlqHsZ1Zc2z3Bu1HIDpf7Q9FU63FaMsXrHX7rrQZq2xTS09PsjOupuolki2g/q3OaHAghwB3OBHeN6tK24qxZWzXhtNfRjrLpDy5GVsrLZaesS2hercVqJoYYHv2o4L9W2w7N9d9rqPwViZtHWXXimYiJ8lcEy/V4i/Ypoy+xs52jG/wBT9B5arlkyVp4nSlJt0TNkfIMGFfOvImqCPbtZrBxDB+uvkqzNnm/KOidjxRT4uyXB2EBBrMUwGlq98sY2veHZd6jVdseoyY/DKNn0eHN468/q5LEOj54uYJQ4e68WP3huPoFOp2hH84+SrydjzH/Xb5/n+zm6/LNdDfahc4d7O2PhvUumpxW6WQcmiz061+XNpZAWmzuyRwO4+hUiOfRG6TtLwVh0h4KN1pyyLTllh4IWWzysOlVFh2h4eQFlndk0WE1VT/Bhkl8WsOz97T4rS+SlPFMQ6Upa3hjd0mHdGWIzWMmxTj6x2nfdb/dRMmvxR05pVNJeevJmVGGZbwXfXVIqpR/LG/f/AITL2+0SoOTW3t05JVNLSvXmleibEI2dSGiMtBZsABuyRcEW4KJMzPVJiNl9YBAQEBAQEGozVXR0lJPUvhFQIGl5ZuuQNbXB4LMWmOktbVrbrCMIOkrK9T/GppID3mIEcurcV2jU5Y6WlwtpMNutYZcWM5Qn3ifq/Mys+BC6Rrs0ef0c57PwT5fWVzqMrSezXtH/ANm/q1bx2hl9znPZuH3q/uXLh0xEf50P+1bfqOT0j6/lr+mYvWfp+Hl2E5Zb7WID/Oi/RqfqOT0htHZmKPOf8/o3dJkvBXwfKmPfNDsuftiQlpa25JGzroVpOvze75OkaDDHr83NPzTk6DQGYj6kz/idy5zrM0/ydY0uKPJiTdMODU3/AGmHueRoXCKIfeG074LlbLe3WZdYx0jpDTYn07YjJup4IYO4kulPxsPgubZxOOZ4xbELieqkLTe7GnYZY8C1trjzugyej7ItTjk2yz5uCMjrprbm8dlvvPI4cNT4h9UYVh8dHBFTxXDIWNY25LjZosLk6oyy0BAQEBAQEGPX0raiKWF3sysew+TmkH80HxdVUz4ZJInizonOY4dzmktI9QjC0gWQLIFkE/fs7Y511LU0L9adwezxjlvtC3g4H74RlEGfMBOF4jVUtrMa8ui/w39pnoDbkjDQICCVsgdDlTW7E+IbVNDuIi0meO4/+MfHy1QT9huHw0kTIYGNijjFmtaLAIyykBAQEBAQEBAQfK3TFhfyTGKsDcJi2Zv2x2vxAnmjDikBAQSDkvomxHE9mSUfI4DY7cjT1jh9SPceZtzQT9lLJ9Dg8fV0sdi4Dbkdvkfb3nfoLBGUZftE5fc80VbG0uJJgeGgkku7UW4a79oc2ow5DK3Q/itfsvmAoozxlBMlvCIEH1IQTZk7o5w3CLPiZ1sw/nSWc+/1RozkjLr0BAQEBAQEFEBBVAQQX+0jhpElBVAbnNliefFpD2eoL/uowhiGJ0jmsY0vc42DWglxPcAN5QSJljobxWts6e1FGeMg2pLeEYI+JCCZMo9GmF4VZ7I+vlH82WznX72jRvJGXZoCAgICAgICAgICAgICAgINLmrLFJi8LIKtpcxj2vADi07QBGo3jc46ILuB5cocObs0sEcPeWtG0fN2pQbV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6692900" y="5884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28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الحملة التسويقية</a:t>
            </a:r>
            <a:endParaRPr lang="en-US" sz="28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86" y="2060848"/>
            <a:ext cx="1115446" cy="954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55731"/>
              </p:ext>
            </p:extLst>
          </p:nvPr>
        </p:nvGraphicFramePr>
        <p:xfrm>
          <a:off x="6940501" y="2983241"/>
          <a:ext cx="1951979" cy="1074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477"/>
                <a:gridCol w="862502"/>
              </a:tblGrid>
              <a:tr h="360040">
                <a:tc rowSpan="2">
                  <a:txBody>
                    <a:bodyPr/>
                    <a:lstStyle/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EG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إعجاب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1416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EG" sz="3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281</a:t>
                      </a:r>
                      <a:endParaRPr lang="ar-EG" sz="3000" b="1" i="0" u="none" strike="noStrike" dirty="0">
                        <a:solidFill>
                          <a:srgbClr val="4F81BD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36052"/>
              </p:ext>
            </p:extLst>
          </p:nvPr>
        </p:nvGraphicFramePr>
        <p:xfrm>
          <a:off x="4716016" y="2955384"/>
          <a:ext cx="2081936" cy="28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67"/>
                <a:gridCol w="1142069"/>
              </a:tblGrid>
              <a:tr h="360040">
                <a:tc rowSpan="2">
                  <a:txBody>
                    <a:bodyPr/>
                    <a:lstStyle/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EG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تويت</a:t>
                      </a:r>
                      <a:endParaRPr lang="en-US" sz="1200" b="1" i="1" u="none" strike="noStrike" dirty="0">
                        <a:solidFill>
                          <a:schemeClr val="bg1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>
                    <a:solidFill>
                      <a:srgbClr val="00BBFE"/>
                    </a:solid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pPr algn="l" fontAlgn="b"/>
                      <a:endParaRPr lang="ar-EG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EG" sz="3000" u="none" strike="noStrike" dirty="0" smtClean="0">
                          <a:solidFill>
                            <a:schemeClr val="tx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759</a:t>
                      </a:r>
                      <a:endParaRPr lang="ar-EG" sz="3000" b="1" i="0" u="none" strike="noStrike" dirty="0">
                        <a:solidFill>
                          <a:schemeClr val="tx1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 anchor="ctr"/>
                </a:tc>
              </a:tr>
              <a:tr h="145209">
                <a:tc gridSpan="2">
                  <a:txBody>
                    <a:bodyPr/>
                    <a:lstStyle/>
                    <a:p>
                      <a:pPr algn="l" fontAlgn="b"/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81392">
                <a:tc rowSpan="2">
                  <a:txBody>
                    <a:bodyPr/>
                    <a:lstStyle/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EG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متابعين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778846">
                <a:tc vMerge="1">
                  <a:txBody>
                    <a:bodyPr/>
                    <a:lstStyle/>
                    <a:p>
                      <a:pPr algn="l" fontAlgn="b"/>
                      <a:endParaRPr lang="ar-EG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EG" sz="3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1345</a:t>
                      </a:r>
                      <a:endParaRPr lang="ar-EG" sz="3000" b="1" i="0" u="none" strike="noStrike" dirty="0">
                        <a:solidFill>
                          <a:srgbClr val="4BACC6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9" name="Picture 28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48074"/>
            <a:ext cx="1008112" cy="8947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82" y="2048074"/>
            <a:ext cx="1056214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50198"/>
              </p:ext>
            </p:extLst>
          </p:nvPr>
        </p:nvGraphicFramePr>
        <p:xfrm>
          <a:off x="2339752" y="2996952"/>
          <a:ext cx="2160240" cy="146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047"/>
                <a:gridCol w="1207193"/>
              </a:tblGrid>
              <a:tr h="162014">
                <a:tc gridSpan="2">
                  <a:txBody>
                    <a:bodyPr/>
                    <a:lstStyle/>
                    <a:p>
                      <a:pPr algn="l" fontAlgn="b"/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25126">
                <a:tc rowSpan="2">
                  <a:txBody>
                    <a:bodyPr/>
                    <a:lstStyle/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r-EG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مشاهدين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968822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EG" sz="3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24.386</a:t>
                      </a:r>
                      <a:endParaRPr lang="ar-EG" sz="3000" b="0" i="0" u="none" strike="noStrike" kern="1200" dirty="0">
                        <a:solidFill>
                          <a:schemeClr val="dk1"/>
                        </a:solidFill>
                        <a:effectLst/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64" name="Picture 16" descr="https://lh4.googleusercontent.com/9Difi9bypu9-FoUsfFWpX6odYLLjXQk_q0aPxZBSFynecMOSLoKRKWRWIfZdXRGOdXMZCahrLBG6vWrwIeT-A26iDjTucgFVCP0Fuzr79BHW5kLJ3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4" y="2118933"/>
            <a:ext cx="971984" cy="8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96498"/>
              </p:ext>
            </p:extLst>
          </p:nvPr>
        </p:nvGraphicFramePr>
        <p:xfrm>
          <a:off x="251520" y="2996952"/>
          <a:ext cx="1938073" cy="1051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969"/>
                <a:gridCol w="936104"/>
              </a:tblGrid>
              <a:tr h="337222">
                <a:tc rowSpan="2">
                  <a:txBody>
                    <a:bodyPr/>
                    <a:lstStyle/>
                    <a:p>
                      <a:pPr algn="l" fontAlgn="b"/>
                      <a:r>
                        <a:rPr lang="ar-EG" sz="1100" u="none" strike="noStrike" dirty="0">
                          <a:effectLst/>
                        </a:rPr>
                        <a:t> </a:t>
                      </a:r>
                      <a:endParaRPr lang="ar-EG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EG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Janna LT" pitchFamily="2" charset="-78"/>
                          <a:cs typeface="Janna LT" pitchFamily="2" charset="-78"/>
                        </a:rPr>
                        <a:t>مشاهدين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</a:tr>
              <a:tr h="714169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EG" sz="3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1647</a:t>
                      </a:r>
                      <a:endParaRPr lang="ar-EG" sz="3000" u="none" strike="noStrike" kern="1200" dirty="0">
                        <a:solidFill>
                          <a:schemeClr val="tx1"/>
                        </a:solidFill>
                        <a:effectLst/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4" name="Picture 14" descr="https://encrypted-tbn1.gstatic.com/images?q=tbn:ANd9GcQCbGJ-N7-uBVYqUK1y4jgnsm0-nTWNEShLCsYSbA-9DDJIn9L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8" y="3052884"/>
            <a:ext cx="770278" cy="7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049" y="3466265"/>
            <a:ext cx="698147" cy="6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1.gstatic.com/images?q=tbn:ANd9GcQCbGJ-N7-uBVYqUK1y4jgnsm0-nTWNEShLCsYSbA-9DDJIn9L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48" y="4972180"/>
            <a:ext cx="698147" cy="6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wixstatic.com/media/5dbb66_c455b11f84d38412dd9744255531cf8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23" y="4878453"/>
            <a:ext cx="725189" cy="7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wikia.nocookie.net/__cb20111228065136/simpsons/images/1/11/Twitter_bird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6412"/>
            <a:ext cx="773388" cy="7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93" y="3212977"/>
            <a:ext cx="1034920" cy="6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6832</TotalTime>
  <Words>706</Words>
  <Application>Microsoft Office PowerPoint</Application>
  <PresentationFormat>On-screen Show (4:3)</PresentationFormat>
  <Paragraphs>133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Janna LT</vt:lpstr>
      <vt:lpstr>Times New Roman</vt:lpstr>
      <vt:lpstr>Wingdings</vt:lpstr>
      <vt:lpstr>Office Theme</vt:lpstr>
      <vt:lpstr>PowerPoint Presentation</vt:lpstr>
      <vt:lpstr>شـكــر واجـــــب</vt:lpstr>
      <vt:lpstr>PowerPoint Presentation</vt:lpstr>
      <vt:lpstr>أولاً: حول إي – دوام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يحتوي فريق عمل المشروع على مجموعة من مختلف الخبرات: </vt:lpstr>
      <vt:lpstr>رابعاً: مجهودات الداعم المؤسس (حركية)  في المشروع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NOTE-BOOK</cp:lastModifiedBy>
  <cp:revision>539</cp:revision>
  <dcterms:created xsi:type="dcterms:W3CDTF">2013-01-14T08:43:58Z</dcterms:created>
  <dcterms:modified xsi:type="dcterms:W3CDTF">2015-04-28T08:33:38Z</dcterms:modified>
</cp:coreProperties>
</file>