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A9D1D1-410C-4BC0-B0D2-8F2CE3FE7D46}">
  <a:tblStyle styleId="{15A9D1D1-410C-4BC0-B0D2-8F2CE3FE7D4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0EB"/>
          </a:solidFill>
        </a:fill>
      </a:tcStyle>
    </a:wholeTbl>
    <a:band1H>
      <a:tcTxStyle/>
      <a:tcStyle>
        <a:fill>
          <a:solidFill>
            <a:srgbClr val="D4E0D5"/>
          </a:solidFill>
        </a:fill>
      </a:tcStyle>
    </a:band1H>
    <a:band2H>
      <a:tcTxStyle/>
    </a:band2H>
    <a:band1V>
      <a:tcTxStyle/>
      <a:tcStyle>
        <a:fill>
          <a:solidFill>
            <a:srgbClr val="D4E0D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04" name="Google Shape;104;p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59" name="Google Shape;159;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4"/>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899592" y="4005064"/>
            <a:ext cx="4886257" cy="136815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D:\logo3d.png" id="199" name="Google Shape;199;p2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00" name="Google Shape;200;p22"/>
          <p:cNvSpPr/>
          <p:nvPr/>
        </p:nvSpPr>
        <p:spPr>
          <a:xfrm>
            <a:off x="1619672" y="332656"/>
            <a:ext cx="6696744" cy="106567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2200" u="none" cap="none" strike="noStrike">
                <a:solidFill>
                  <a:srgbClr val="D06800"/>
                </a:solidFill>
                <a:latin typeface="Arial"/>
                <a:ea typeface="Arial"/>
                <a:cs typeface="Arial"/>
                <a:sym typeface="Arial"/>
              </a:rPr>
              <a:t>ومن هنا يأتي دور </a:t>
            </a:r>
            <a:r>
              <a:rPr b="1" i="0" lang="ar-EG" sz="2200" u="none" cap="none" strike="noStrike">
                <a:solidFill>
                  <a:srgbClr val="298424"/>
                </a:solidFill>
                <a:latin typeface="Arial"/>
                <a:ea typeface="Arial"/>
                <a:cs typeface="Arial"/>
                <a:sym typeface="Arial"/>
              </a:rPr>
              <a:t>إي-دوام</a:t>
            </a:r>
            <a:r>
              <a:rPr b="1" i="0" lang="ar-EG" sz="2200" u="none" cap="none" strike="noStrike">
                <a:solidFill>
                  <a:srgbClr val="D06800"/>
                </a:solidFill>
                <a:latin typeface="Arial"/>
                <a:ea typeface="Arial"/>
                <a:cs typeface="Arial"/>
                <a:sym typeface="Arial"/>
              </a:rPr>
              <a:t> في حل العقبات التي تواجه ذوي الاحتياجات الخاصة من خلال ،،،</a:t>
            </a:r>
            <a:endParaRPr/>
          </a:p>
        </p:txBody>
      </p:sp>
      <p:sp>
        <p:nvSpPr>
          <p:cNvPr id="201" name="Google Shape;201;p22"/>
          <p:cNvSpPr/>
          <p:nvPr/>
        </p:nvSpPr>
        <p:spPr>
          <a:xfrm>
            <a:off x="251520" y="3284984"/>
            <a:ext cx="7776864" cy="92333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نموذج عقد إلكتروني بين طرفي العمل " الشركة والموظف" وذلك بعد قبول الموظف وإجراء المقابلات.</a:t>
            </a:r>
            <a:endParaRPr/>
          </a:p>
        </p:txBody>
      </p:sp>
      <p:sp>
        <p:nvSpPr>
          <p:cNvPr id="202" name="Google Shape;202;p22"/>
          <p:cNvSpPr/>
          <p:nvPr/>
        </p:nvSpPr>
        <p:spPr>
          <a:xfrm>
            <a:off x="305324" y="5013176"/>
            <a:ext cx="7776864" cy="88870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صفحات تسهل على المستخدم التصفح والتسجيل والحصول على المعلومات وفرصة عمل مميزة  في أقل وقت وجهد.</a:t>
            </a:r>
            <a:endParaRPr/>
          </a:p>
        </p:txBody>
      </p:sp>
      <p:sp>
        <p:nvSpPr>
          <p:cNvPr id="203" name="Google Shape;203;p22"/>
          <p:cNvSpPr/>
          <p:nvPr/>
        </p:nvSpPr>
        <p:spPr>
          <a:xfrm>
            <a:off x="539552" y="1412776"/>
            <a:ext cx="7776864" cy="88870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rgbClr val="298424"/>
                </a:solidFill>
                <a:latin typeface="Arial"/>
                <a:ea typeface="Arial"/>
                <a:cs typeface="Arial"/>
                <a:sym typeface="Arial"/>
              </a:rPr>
              <a:t>موقع إلكتروني يعد أكبر ملتقى توظيفي يوفر فرص للعمل عن بعد مناسبة لذوي الاحتياجات الخاصة يحتوي على ،،،</a:t>
            </a:r>
            <a:endParaRPr/>
          </a:p>
        </p:txBody>
      </p:sp>
      <p:sp>
        <p:nvSpPr>
          <p:cNvPr id="204" name="Google Shape;204;p22"/>
          <p:cNvSpPr/>
          <p:nvPr/>
        </p:nvSpPr>
        <p:spPr>
          <a:xfrm>
            <a:off x="251520" y="2276872"/>
            <a:ext cx="7776864"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فيديو تعريفي يوضح كيفية إنشاء سيرة ذاتية متميزة</a:t>
            </a:r>
            <a:endParaRPr b="1" i="0" sz="1800" u="none" cap="none" strike="noStrike">
              <a:solidFill>
                <a:schemeClr val="dk1"/>
              </a:solidFill>
              <a:latin typeface="Arial"/>
              <a:ea typeface="Arial"/>
              <a:cs typeface="Arial"/>
              <a:sym typeface="Arial"/>
            </a:endParaRPr>
          </a:p>
        </p:txBody>
      </p:sp>
      <p:sp>
        <p:nvSpPr>
          <p:cNvPr id="205" name="Google Shape;205;p22"/>
          <p:cNvSpPr/>
          <p:nvPr/>
        </p:nvSpPr>
        <p:spPr>
          <a:xfrm>
            <a:off x="276600" y="4149080"/>
            <a:ext cx="7776864" cy="92333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تصنيفات للبحث من خلال الوظيفة/ عدد الشواغر/ المدينة / نوع العمل "ثابت أو بالقطعة» / التخصص </a:t>
            </a:r>
            <a:endParaRPr b="1" i="0" sz="1800" u="none" cap="none" strike="noStrike">
              <a:solidFill>
                <a:schemeClr val="dk1"/>
              </a:solidFill>
              <a:latin typeface="Arial"/>
              <a:ea typeface="Arial"/>
              <a:cs typeface="Arial"/>
              <a:sym typeface="Arial"/>
            </a:endParaRPr>
          </a:p>
        </p:txBody>
      </p:sp>
      <p:sp>
        <p:nvSpPr>
          <p:cNvPr id="206" name="Google Shape;206;p22"/>
          <p:cNvSpPr/>
          <p:nvPr/>
        </p:nvSpPr>
        <p:spPr>
          <a:xfrm>
            <a:off x="266721" y="2780928"/>
            <a:ext cx="7776864"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التدريب على مهارات العمل عن بعد من خلال أحدث الوسائل التقنية </a:t>
            </a:r>
            <a:endParaRPr/>
          </a:p>
        </p:txBody>
      </p:sp>
      <p:sp>
        <p:nvSpPr>
          <p:cNvPr id="207" name="Google Shape;207;p22"/>
          <p:cNvSpPr/>
          <p:nvPr/>
        </p:nvSpPr>
        <p:spPr>
          <a:xfrm>
            <a:off x="323528" y="5877272"/>
            <a:ext cx="7776864" cy="88870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يوفر الموقع للموظف والشركة التي تم التعاقد معها .. نظم مخصصة لمتابعة العمل عن بعد </a:t>
            </a:r>
            <a:endParaRPr b="1"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childTnLst>
                          </p:cTn>
                        </p:par>
                        <p:par>
                          <p:cTn fill="hold">
                            <p:stCondLst>
                              <p:cond delay="2500"/>
                            </p:stCondLst>
                            <p:childTnLst>
                              <p:par>
                                <p:cTn fill="hold" nodeType="after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750"/>
                                        <p:tgtEl>
                                          <p:spTgt spid="204"/>
                                        </p:tgtEl>
                                        <p:attrNameLst>
                                          <p:attrName>ppt_y</p:attrName>
                                        </p:attrNameLst>
                                      </p:cBhvr>
                                      <p:tavLst>
                                        <p:tav fmla="" tm="0">
                                          <p:val>
                                            <p:strVal val="#ppt_y+1"/>
                                          </p:val>
                                        </p:tav>
                                        <p:tav fmla="" tm="100000">
                                          <p:val>
                                            <p:strVal val="#ppt_y"/>
                                          </p:val>
                                        </p:tav>
                                      </p:tavLst>
                                    </p:anim>
                                  </p:childTnLst>
                                </p:cTn>
                              </p:par>
                            </p:childTnLst>
                          </p:cTn>
                        </p:par>
                        <p:par>
                          <p:cTn fill="hold">
                            <p:stCondLst>
                              <p:cond delay="3250"/>
                            </p:stCondLst>
                            <p:childTnLst>
                              <p:par>
                                <p:cTn fill="hold" nodeType="afterEffect" presetClass="entr" presetID="2" presetSubtype="4">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75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750"/>
                                        <p:tgtEl>
                                          <p:spTgt spid="201"/>
                                        </p:tgtEl>
                                        <p:attrNameLst>
                                          <p:attrName>ppt_y</p:attrName>
                                        </p:attrNameLst>
                                      </p:cBhvr>
                                      <p:tavLst>
                                        <p:tav fmla="" tm="0">
                                          <p:val>
                                            <p:strVal val="#ppt_y+1"/>
                                          </p:val>
                                        </p:tav>
                                        <p:tav fmla="" tm="100000">
                                          <p:val>
                                            <p:strVal val="#ppt_y"/>
                                          </p:val>
                                        </p:tav>
                                      </p:tavLst>
                                    </p:anim>
                                  </p:childTnLst>
                                </p:cTn>
                              </p:par>
                            </p:childTnLst>
                          </p:cTn>
                        </p:par>
                        <p:par>
                          <p:cTn fill="hold">
                            <p:stCondLst>
                              <p:cond delay="4750"/>
                            </p:stCondLst>
                            <p:childTnLst>
                              <p:par>
                                <p:cTn fill="hold" nodeType="after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750"/>
                                        <p:tgtEl>
                                          <p:spTgt spid="205"/>
                                        </p:tgtEl>
                                        <p:attrNameLst>
                                          <p:attrName>ppt_y</p:attrName>
                                        </p:attrNameLst>
                                      </p:cBhvr>
                                      <p:tavLst>
                                        <p:tav fmla="" tm="0">
                                          <p:val>
                                            <p:strVal val="#ppt_y+1"/>
                                          </p:val>
                                        </p:tav>
                                        <p:tav fmla="" tm="100000">
                                          <p:val>
                                            <p:strVal val="#ppt_y"/>
                                          </p:val>
                                        </p:tav>
                                      </p:tavLst>
                                    </p:anim>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750"/>
                                        <p:tgtEl>
                                          <p:spTgt spid="202"/>
                                        </p:tgtEl>
                                        <p:attrNameLst>
                                          <p:attrName>ppt_y</p:attrName>
                                        </p:attrNameLst>
                                      </p:cBhvr>
                                      <p:tavLst>
                                        <p:tav fmla="" tm="0">
                                          <p:val>
                                            <p:strVal val="#ppt_y+1"/>
                                          </p:val>
                                        </p:tav>
                                        <p:tav fmla="" tm="100000">
                                          <p:val>
                                            <p:strVal val="#ppt_y"/>
                                          </p:val>
                                        </p:tav>
                                      </p:tavLst>
                                    </p:anim>
                                  </p:childTnLst>
                                </p:cTn>
                              </p:par>
                            </p:childTnLst>
                          </p:cTn>
                        </p:par>
                        <p:par>
                          <p:cTn fill="hold">
                            <p:stCondLst>
                              <p:cond delay="6250"/>
                            </p:stCondLst>
                            <p:childTnLst>
                              <p:par>
                                <p:cTn fill="hold" nodeType="after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750"/>
                                        <p:tgtEl>
                                          <p:spTgt spid="2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D:\logo3d.png" id="212" name="Google Shape;212;p2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13" name="Google Shape;213;p23"/>
          <p:cNvSpPr/>
          <p:nvPr/>
        </p:nvSpPr>
        <p:spPr>
          <a:xfrm>
            <a:off x="1331640" y="109081"/>
            <a:ext cx="6984776" cy="1015663"/>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ثانياً: إدارة نظم العمل عن بعد</a:t>
            </a:r>
            <a:endParaRPr b="1" i="0" sz="4000" u="none" cap="none" strike="noStrike">
              <a:solidFill>
                <a:srgbClr val="298424"/>
              </a:solidFill>
              <a:latin typeface="Arial"/>
              <a:ea typeface="Arial"/>
              <a:cs typeface="Arial"/>
              <a:sym typeface="Arial"/>
            </a:endParaRPr>
          </a:p>
        </p:txBody>
      </p:sp>
      <p:sp>
        <p:nvSpPr>
          <p:cNvPr id="214" name="Google Shape;214;p23"/>
          <p:cNvSpPr/>
          <p:nvPr/>
        </p:nvSpPr>
        <p:spPr>
          <a:xfrm>
            <a:off x="284532" y="1124744"/>
            <a:ext cx="8045263"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تضمن البوابة متابعة وإدارة العمل للموظف والشركة والتي سوف تحفز الشركات للإقبال على البوابة والتعامل معها بشكل قوي من خلال عدة خطوات،،،</a:t>
            </a:r>
            <a:endParaRPr b="1" i="0" sz="2000" u="none" cap="none" strike="noStrike">
              <a:solidFill>
                <a:srgbClr val="CC6600"/>
              </a:solidFill>
              <a:latin typeface="Arial"/>
              <a:ea typeface="Arial"/>
              <a:cs typeface="Arial"/>
              <a:sym typeface="Arial"/>
            </a:endParaRPr>
          </a:p>
        </p:txBody>
      </p:sp>
      <p:pic>
        <p:nvPicPr>
          <p:cNvPr id="215" name="Google Shape;215;p23"/>
          <p:cNvPicPr preferRelativeResize="0"/>
          <p:nvPr/>
        </p:nvPicPr>
        <p:blipFill rotWithShape="1">
          <a:blip r:embed="rId4">
            <a:alphaModFix/>
          </a:blip>
          <a:srcRect b="0" l="0" r="0" t="0"/>
          <a:stretch/>
        </p:blipFill>
        <p:spPr>
          <a:xfrm>
            <a:off x="2801127" y="3933056"/>
            <a:ext cx="2108847" cy="2897201"/>
          </a:xfrm>
          <a:prstGeom prst="rect">
            <a:avLst/>
          </a:prstGeom>
          <a:noFill/>
          <a:ln>
            <a:noFill/>
          </a:ln>
        </p:spPr>
      </p:pic>
      <p:sp>
        <p:nvSpPr>
          <p:cNvPr id="216" name="Google Shape;216;p23"/>
          <p:cNvSpPr/>
          <p:nvPr/>
        </p:nvSpPr>
        <p:spPr>
          <a:xfrm>
            <a:off x="4985605" y="4330447"/>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التعاقد</a:t>
            </a:r>
            <a:endParaRPr b="1" i="0" sz="1500" u="none" cap="none" strike="noStrike">
              <a:solidFill>
                <a:schemeClr val="lt1"/>
              </a:solidFill>
              <a:latin typeface="Arial"/>
              <a:ea typeface="Arial"/>
              <a:cs typeface="Arial"/>
              <a:sym typeface="Arial"/>
            </a:endParaRPr>
          </a:p>
        </p:txBody>
      </p:sp>
      <p:sp>
        <p:nvSpPr>
          <p:cNvPr id="217" name="Google Shape;217;p23"/>
          <p:cNvSpPr/>
          <p:nvPr/>
        </p:nvSpPr>
        <p:spPr>
          <a:xfrm>
            <a:off x="4985604" y="3178319"/>
            <a:ext cx="1162979" cy="826745"/>
          </a:xfrm>
          <a:prstGeom prst="ellipse">
            <a:avLst/>
          </a:prstGeom>
          <a:gradFill>
            <a:gsLst>
              <a:gs pos="0">
                <a:srgbClr val="8D6828"/>
              </a:gs>
              <a:gs pos="50000">
                <a:srgbClr val="CD973A"/>
              </a:gs>
              <a:gs pos="100000">
                <a:srgbClr val="F6B646"/>
              </a:gs>
            </a:gsLst>
            <a:lin ang="81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التقييم</a:t>
            </a:r>
            <a:endParaRPr/>
          </a:p>
        </p:txBody>
      </p:sp>
      <p:sp>
        <p:nvSpPr>
          <p:cNvPr id="218" name="Google Shape;218;p23"/>
          <p:cNvSpPr/>
          <p:nvPr/>
        </p:nvSpPr>
        <p:spPr>
          <a:xfrm>
            <a:off x="3822625" y="2314223"/>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الرواتب</a:t>
            </a:r>
            <a:endParaRPr/>
          </a:p>
        </p:txBody>
      </p:sp>
      <p:sp>
        <p:nvSpPr>
          <p:cNvPr id="219" name="Google Shape;219;p23"/>
          <p:cNvSpPr/>
          <p:nvPr/>
        </p:nvSpPr>
        <p:spPr>
          <a:xfrm>
            <a:off x="2339752" y="2673008"/>
            <a:ext cx="1263763" cy="828000"/>
          </a:xfrm>
          <a:prstGeom prst="ellipse">
            <a:avLst/>
          </a:prstGeom>
          <a:gradFill>
            <a:gsLst>
              <a:gs pos="0">
                <a:srgbClr val="8D6828"/>
              </a:gs>
              <a:gs pos="50000">
                <a:srgbClr val="CD973A"/>
              </a:gs>
              <a:gs pos="100000">
                <a:srgbClr val="F6B64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الشكاوي</a:t>
            </a:r>
            <a:endParaRPr b="1" i="0" sz="1500" u="none" cap="none" strike="noStrike">
              <a:solidFill>
                <a:schemeClr val="lt1"/>
              </a:solidFill>
              <a:latin typeface="Arial"/>
              <a:ea typeface="Arial"/>
              <a:cs typeface="Arial"/>
              <a:sym typeface="Arial"/>
            </a:endParaRPr>
          </a:p>
        </p:txBody>
      </p:sp>
      <p:sp>
        <p:nvSpPr>
          <p:cNvPr id="220" name="Google Shape;220;p23"/>
          <p:cNvSpPr/>
          <p:nvPr/>
        </p:nvSpPr>
        <p:spPr>
          <a:xfrm>
            <a:off x="2010798" y="3754383"/>
            <a:ext cx="1162979" cy="826745"/>
          </a:xfrm>
          <a:prstGeom prst="ellipse">
            <a:avLst/>
          </a:prstGeom>
          <a:gradFill>
            <a:gsLst>
              <a:gs pos="0">
                <a:srgbClr val="8D6828"/>
              </a:gs>
              <a:gs pos="50000">
                <a:srgbClr val="CD973A"/>
              </a:gs>
              <a:gs pos="100000">
                <a:srgbClr val="F6B646"/>
              </a:gs>
            </a:gsLst>
            <a:lin ang="27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إنهاء التعاقد</a:t>
            </a:r>
            <a:endParaRPr b="1" i="0" sz="1500" u="none" cap="none" strike="noStrike">
              <a:solidFill>
                <a:schemeClr val="lt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2500"/>
                            </p:stCondLst>
                            <p:childTnLst>
                              <p:par>
                                <p:cTn fill="hold" nodeType="afterEffect" presetClass="entr" presetID="10" presetSubtype="0">
                                  <p:stCondLst>
                                    <p:cond delay="25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3000"/>
                            </p:stCondLst>
                            <p:childTnLst>
                              <p:par>
                                <p:cTn fill="hold" nodeType="afterEffect" presetClass="entr" presetID="10" presetSubtype="0">
                                  <p:stCondLst>
                                    <p:cond delay="25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par>
                          <p:cTn fill="hold">
                            <p:stCondLst>
                              <p:cond delay="4000"/>
                            </p:stCondLst>
                            <p:childTnLst>
                              <p:par>
                                <p:cTn fill="hold" nodeType="afterEffect" presetClass="entr" presetID="10" presetSubtype="0">
                                  <p:stCondLst>
                                    <p:cond delay="75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4500"/>
                            </p:stCondLst>
                            <p:childTnLst>
                              <p:par>
                                <p:cTn fill="hold" nodeType="afterEffect" presetClass="entr" presetID="10" presetSubtype="0">
                                  <p:stCondLst>
                                    <p:cond delay="75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5500"/>
                            </p:stCondLst>
                            <p:childTnLst>
                              <p:par>
                                <p:cTn fill="hold" nodeType="afterEffect" presetClass="entr" presetID="10" presetSubtype="0">
                                  <p:stCondLst>
                                    <p:cond delay="750"/>
                                  </p:stCondLst>
                                  <p:childTnLst>
                                    <p:set>
                                      <p:cBhvr>
                                        <p:cTn dur="1" fill="hold">
                                          <p:stCondLst>
                                            <p:cond delay="0"/>
                                          </p:stCondLst>
                                        </p:cTn>
                                        <p:tgtEl>
                                          <p:spTgt spid="220"/>
                                        </p:tgtEl>
                                        <p:attrNameLst>
                                          <p:attrName>style.visibility</p:attrName>
                                        </p:attrNameLst>
                                      </p:cBhvr>
                                      <p:to>
                                        <p:strVal val="visible"/>
                                      </p:to>
                                    </p:set>
                                    <p:animEffect filter="fade" transition="in">
                                      <p:cBhvr>
                                        <p:cTn dur="75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24"/>
          <p:cNvGrpSpPr/>
          <p:nvPr/>
        </p:nvGrpSpPr>
        <p:grpSpPr>
          <a:xfrm>
            <a:off x="2751240" y="1916832"/>
            <a:ext cx="3404936" cy="4599159"/>
            <a:chOff x="0" y="0"/>
            <a:chExt cx="4171950" cy="6038850"/>
          </a:xfrm>
        </p:grpSpPr>
        <p:grpSp>
          <p:nvGrpSpPr>
            <p:cNvPr id="226" name="Google Shape;226;p24"/>
            <p:cNvGrpSpPr/>
            <p:nvPr/>
          </p:nvGrpSpPr>
          <p:grpSpPr>
            <a:xfrm>
              <a:off x="190500" y="3495675"/>
              <a:ext cx="1619250" cy="1158180"/>
              <a:chOff x="0" y="0"/>
              <a:chExt cx="1619250" cy="1158180"/>
            </a:xfrm>
          </p:grpSpPr>
          <p:pic>
            <p:nvPicPr>
              <p:cNvPr descr="http://icons.iconarchive.com/icons/visualpharm/must-have/256/User-icon.png" id="227" name="Google Shape;227;p24"/>
              <p:cNvPicPr preferRelativeResize="0"/>
              <p:nvPr/>
            </p:nvPicPr>
            <p:blipFill rotWithShape="1">
              <a:blip r:embed="rId3">
                <a:alphaModFix/>
              </a:blip>
              <a:srcRect b="0" l="0" r="0" t="0"/>
              <a:stretch/>
            </p:blipFill>
            <p:spPr>
              <a:xfrm>
                <a:off x="0" y="0"/>
                <a:ext cx="866775" cy="866775"/>
              </a:xfrm>
              <a:prstGeom prst="rect">
                <a:avLst/>
              </a:prstGeom>
              <a:noFill/>
              <a:ln>
                <a:noFill/>
              </a:ln>
            </p:spPr>
          </p:pic>
          <p:sp>
            <p:nvSpPr>
              <p:cNvPr id="228" name="Google Shape;228;p24"/>
              <p:cNvSpPr txBox="1"/>
              <p:nvPr/>
            </p:nvSpPr>
            <p:spPr>
              <a:xfrm>
                <a:off x="12998" y="824805"/>
                <a:ext cx="800100" cy="333375"/>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cxnSp>
            <p:nvCxnSpPr>
              <p:cNvPr id="229" name="Google Shape;229;p24"/>
              <p:cNvCxnSpPr/>
              <p:nvPr/>
            </p:nvCxnSpPr>
            <p:spPr>
              <a:xfrm rot="10800000">
                <a:off x="847725" y="542925"/>
                <a:ext cx="771525" cy="0"/>
              </a:xfrm>
              <a:prstGeom prst="straightConnector1">
                <a:avLst/>
              </a:prstGeom>
              <a:noFill/>
              <a:ln cap="flat" cmpd="sng" w="28575">
                <a:solidFill>
                  <a:srgbClr val="6DA071"/>
                </a:solidFill>
                <a:prstDash val="dash"/>
                <a:round/>
                <a:headEnd len="sm" w="sm" type="none"/>
                <a:tailEnd len="sm" w="sm" type="none"/>
              </a:ln>
            </p:spPr>
          </p:cxnSp>
        </p:grpSp>
        <p:grpSp>
          <p:nvGrpSpPr>
            <p:cNvPr id="230" name="Google Shape;230;p24"/>
            <p:cNvGrpSpPr/>
            <p:nvPr/>
          </p:nvGrpSpPr>
          <p:grpSpPr>
            <a:xfrm>
              <a:off x="0" y="0"/>
              <a:ext cx="4171950" cy="6038850"/>
              <a:chOff x="0" y="0"/>
              <a:chExt cx="4171950" cy="6038850"/>
            </a:xfrm>
          </p:grpSpPr>
          <p:cxnSp>
            <p:nvCxnSpPr>
              <p:cNvPr id="231" name="Google Shape;231;p24"/>
              <p:cNvCxnSpPr/>
              <p:nvPr/>
            </p:nvCxnSpPr>
            <p:spPr>
              <a:xfrm rot="10800000">
                <a:off x="914400" y="180975"/>
                <a:ext cx="771525" cy="0"/>
              </a:xfrm>
              <a:prstGeom prst="straightConnector1">
                <a:avLst/>
              </a:prstGeom>
              <a:noFill/>
              <a:ln cap="flat" cmpd="sng" w="28575">
                <a:solidFill>
                  <a:srgbClr val="6DA071"/>
                </a:solidFill>
                <a:prstDash val="dash"/>
                <a:round/>
                <a:headEnd len="sm" w="sm" type="none"/>
                <a:tailEnd len="sm" w="sm" type="none"/>
              </a:ln>
            </p:spPr>
          </p:cxnSp>
          <p:grpSp>
            <p:nvGrpSpPr>
              <p:cNvPr id="232" name="Google Shape;232;p24"/>
              <p:cNvGrpSpPr/>
              <p:nvPr/>
            </p:nvGrpSpPr>
            <p:grpSpPr>
              <a:xfrm>
                <a:off x="0" y="0"/>
                <a:ext cx="4171950" cy="6038850"/>
                <a:chOff x="0" y="0"/>
                <a:chExt cx="4171950" cy="6038850"/>
              </a:xfrm>
            </p:grpSpPr>
            <p:grpSp>
              <p:nvGrpSpPr>
                <p:cNvPr id="233" name="Google Shape;233;p24"/>
                <p:cNvGrpSpPr/>
                <p:nvPr/>
              </p:nvGrpSpPr>
              <p:grpSpPr>
                <a:xfrm>
                  <a:off x="55290" y="0"/>
                  <a:ext cx="906735" cy="1152128"/>
                  <a:chOff x="-39960" y="0"/>
                  <a:chExt cx="906735" cy="1152128"/>
                </a:xfrm>
              </p:grpSpPr>
              <p:pic>
                <p:nvPicPr>
                  <p:cNvPr descr="http://icons.iconarchive.com/icons/visualpharm/must-have/256/User-icon.png" id="234" name="Google Shape;234;p24"/>
                  <p:cNvPicPr preferRelativeResize="0"/>
                  <p:nvPr/>
                </p:nvPicPr>
                <p:blipFill rotWithShape="1">
                  <a:blip r:embed="rId3">
                    <a:alphaModFix/>
                  </a:blip>
                  <a:srcRect b="0" l="0" r="0" t="0"/>
                  <a:stretch/>
                </p:blipFill>
                <p:spPr>
                  <a:xfrm>
                    <a:off x="0" y="0"/>
                    <a:ext cx="866775" cy="866775"/>
                  </a:xfrm>
                  <a:prstGeom prst="rect">
                    <a:avLst/>
                  </a:prstGeom>
                  <a:noFill/>
                  <a:ln>
                    <a:noFill/>
                  </a:ln>
                </p:spPr>
              </p:pic>
              <p:sp>
                <p:nvSpPr>
                  <p:cNvPr id="235" name="Google Shape;235;p24"/>
                  <p:cNvSpPr txBox="1"/>
                  <p:nvPr/>
                </p:nvSpPr>
                <p:spPr>
                  <a:xfrm>
                    <a:off x="-39960" y="818753"/>
                    <a:ext cx="876300" cy="333375"/>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grpSp>
            <p:grpSp>
              <p:nvGrpSpPr>
                <p:cNvPr id="236" name="Google Shape;236;p24"/>
                <p:cNvGrpSpPr/>
                <p:nvPr/>
              </p:nvGrpSpPr>
              <p:grpSpPr>
                <a:xfrm>
                  <a:off x="0" y="0"/>
                  <a:ext cx="4171950" cy="6038850"/>
                  <a:chOff x="0" y="0"/>
                  <a:chExt cx="4171950" cy="6038850"/>
                </a:xfrm>
              </p:grpSpPr>
              <p:sp>
                <p:nvSpPr>
                  <p:cNvPr id="237" name="Google Shape;237;p24"/>
                  <p:cNvSpPr txBox="1"/>
                  <p:nvPr/>
                </p:nvSpPr>
                <p:spPr>
                  <a:xfrm>
                    <a:off x="41573" y="2369656"/>
                    <a:ext cx="962025" cy="294640"/>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موظف</a:t>
                    </a:r>
                    <a:endParaRPr b="1" i="0" sz="1500" u="none" cap="none" strike="noStrike">
                      <a:solidFill>
                        <a:schemeClr val="dk1"/>
                      </a:solidFill>
                      <a:latin typeface="Arial"/>
                      <a:ea typeface="Arial"/>
                      <a:cs typeface="Arial"/>
                      <a:sym typeface="Arial"/>
                    </a:endParaRPr>
                  </a:p>
                </p:txBody>
              </p:sp>
              <p:grpSp>
                <p:nvGrpSpPr>
                  <p:cNvPr id="238" name="Google Shape;238;p24"/>
                  <p:cNvGrpSpPr/>
                  <p:nvPr/>
                </p:nvGrpSpPr>
                <p:grpSpPr>
                  <a:xfrm>
                    <a:off x="0" y="0"/>
                    <a:ext cx="4171950" cy="6038850"/>
                    <a:chOff x="0" y="0"/>
                    <a:chExt cx="4171950" cy="6038850"/>
                  </a:xfrm>
                </p:grpSpPr>
                <p:pic>
                  <p:nvPicPr>
                    <p:cNvPr descr="http://public.ministrysync.com/_images/ae/features/host_manager_icon.jpg" id="239" name="Google Shape;239;p24"/>
                    <p:cNvPicPr preferRelativeResize="0"/>
                    <p:nvPr/>
                  </p:nvPicPr>
                  <p:blipFill rotWithShape="1">
                    <a:blip r:embed="rId4">
                      <a:alphaModFix/>
                    </a:blip>
                    <a:srcRect b="21593" l="0" r="0" t="0"/>
                    <a:stretch/>
                  </p:blipFill>
                  <p:spPr>
                    <a:xfrm>
                      <a:off x="0" y="1352550"/>
                      <a:ext cx="1057275" cy="981075"/>
                    </a:xfrm>
                    <a:prstGeom prst="rect">
                      <a:avLst/>
                    </a:prstGeom>
                    <a:noFill/>
                    <a:ln>
                      <a:noFill/>
                    </a:ln>
                  </p:spPr>
                </p:pic>
                <p:cxnSp>
                  <p:nvCxnSpPr>
                    <p:cNvPr id="240" name="Google Shape;240;p24"/>
                    <p:cNvCxnSpPr/>
                    <p:nvPr/>
                  </p:nvCxnSpPr>
                  <p:spPr>
                    <a:xfrm flipH="1">
                      <a:off x="1114425" y="1352550"/>
                      <a:ext cx="571500" cy="323850"/>
                    </a:xfrm>
                    <a:prstGeom prst="straightConnector1">
                      <a:avLst/>
                    </a:prstGeom>
                    <a:noFill/>
                    <a:ln cap="flat" cmpd="sng" w="28575">
                      <a:solidFill>
                        <a:srgbClr val="6DA071"/>
                      </a:solidFill>
                      <a:prstDash val="dash"/>
                      <a:round/>
                      <a:headEnd len="sm" w="sm" type="none"/>
                      <a:tailEnd len="sm" w="sm" type="none"/>
                    </a:ln>
                  </p:spPr>
                </p:cxnSp>
                <p:cxnSp>
                  <p:nvCxnSpPr>
                    <p:cNvPr id="241" name="Google Shape;241;p24"/>
                    <p:cNvCxnSpPr/>
                    <p:nvPr/>
                  </p:nvCxnSpPr>
                  <p:spPr>
                    <a:xfrm rot="10800000">
                      <a:off x="1085850" y="2133600"/>
                      <a:ext cx="599441" cy="209550"/>
                    </a:xfrm>
                    <a:prstGeom prst="straightConnector1">
                      <a:avLst/>
                    </a:prstGeom>
                    <a:noFill/>
                    <a:ln cap="flat" cmpd="sng" w="28575">
                      <a:solidFill>
                        <a:srgbClr val="6DA071"/>
                      </a:solidFill>
                      <a:prstDash val="dash"/>
                      <a:round/>
                      <a:headEnd len="sm" w="sm" type="none"/>
                      <a:tailEnd len="sm" w="sm" type="none"/>
                    </a:ln>
                  </p:spPr>
                </p:cxnSp>
                <p:grpSp>
                  <p:nvGrpSpPr>
                    <p:cNvPr id="242" name="Google Shape;242;p24"/>
                    <p:cNvGrpSpPr/>
                    <p:nvPr/>
                  </p:nvGrpSpPr>
                  <p:grpSpPr>
                    <a:xfrm>
                      <a:off x="1190625" y="0"/>
                      <a:ext cx="2981325" cy="6038850"/>
                      <a:chOff x="2162175" y="0"/>
                      <a:chExt cx="2981325" cy="6038850"/>
                    </a:xfrm>
                  </p:grpSpPr>
                  <p:grpSp>
                    <p:nvGrpSpPr>
                      <p:cNvPr id="243" name="Google Shape;243;p24"/>
                      <p:cNvGrpSpPr/>
                      <p:nvPr/>
                    </p:nvGrpSpPr>
                    <p:grpSpPr>
                      <a:xfrm>
                        <a:off x="2162175" y="2181225"/>
                        <a:ext cx="2981325" cy="3857625"/>
                        <a:chOff x="2162175" y="1590675"/>
                        <a:chExt cx="2981325" cy="3857625"/>
                      </a:xfrm>
                    </p:grpSpPr>
                    <p:grpSp>
                      <p:nvGrpSpPr>
                        <p:cNvPr id="244" name="Google Shape;244;p24"/>
                        <p:cNvGrpSpPr/>
                        <p:nvPr/>
                      </p:nvGrpSpPr>
                      <p:grpSpPr>
                        <a:xfrm>
                          <a:off x="2724150" y="1590675"/>
                          <a:ext cx="2019300" cy="3400425"/>
                          <a:chOff x="2286000" y="1590675"/>
                          <a:chExt cx="2019300" cy="3400425"/>
                        </a:xfrm>
                      </p:grpSpPr>
                      <p:grpSp>
                        <p:nvGrpSpPr>
                          <p:cNvPr id="245" name="Google Shape;245;p24"/>
                          <p:cNvGrpSpPr/>
                          <p:nvPr/>
                        </p:nvGrpSpPr>
                        <p:grpSpPr>
                          <a:xfrm>
                            <a:off x="2286000" y="1590675"/>
                            <a:ext cx="2019300" cy="2670491"/>
                            <a:chOff x="2286000" y="1590675"/>
                            <a:chExt cx="2019300" cy="2670491"/>
                          </a:xfrm>
                        </p:grpSpPr>
                        <p:grpSp>
                          <p:nvGrpSpPr>
                            <p:cNvPr id="246" name="Google Shape;246;p24"/>
                            <p:cNvGrpSpPr/>
                            <p:nvPr/>
                          </p:nvGrpSpPr>
                          <p:grpSpPr>
                            <a:xfrm>
                              <a:off x="2286000" y="1590675"/>
                              <a:ext cx="2019300" cy="1066165"/>
                              <a:chOff x="2286000" y="1590675"/>
                              <a:chExt cx="2019300" cy="1066165"/>
                            </a:xfrm>
                          </p:grpSpPr>
                          <p:sp>
                            <p:nvSpPr>
                              <p:cNvPr id="247" name="Google Shape;247;p24"/>
                              <p:cNvSpPr/>
                              <p:nvPr/>
                            </p:nvSpPr>
                            <p:spPr>
                              <a:xfrm>
                                <a:off x="2286000" y="1590675"/>
                                <a:ext cx="2019300" cy="3238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إرسال المهام المنجزة </a:t>
                                </a:r>
                                <a:endParaRPr b="1" i="0" sz="1200" u="none" cap="none" strike="noStrike">
                                  <a:solidFill>
                                    <a:schemeClr val="lt1"/>
                                  </a:solidFill>
                                  <a:latin typeface="Arial"/>
                                  <a:ea typeface="Arial"/>
                                  <a:cs typeface="Arial"/>
                                  <a:sym typeface="Arial"/>
                                </a:endParaRPr>
                              </a:p>
                            </p:txBody>
                          </p:sp>
                          <p:cxnSp>
                            <p:nvCxnSpPr>
                              <p:cNvPr id="248" name="Google Shape;248;p24"/>
                              <p:cNvCxnSpPr/>
                              <p:nvPr/>
                            </p:nvCxnSpPr>
                            <p:spPr>
                              <a:xfrm>
                                <a:off x="3276600" y="1980565"/>
                                <a:ext cx="0" cy="676275"/>
                              </a:xfrm>
                              <a:prstGeom prst="straightConnector1">
                                <a:avLst/>
                              </a:prstGeom>
                              <a:noFill/>
                              <a:ln cap="flat" cmpd="sng" w="28575">
                                <a:solidFill>
                                  <a:srgbClr val="6DA071"/>
                                </a:solidFill>
                                <a:prstDash val="dash"/>
                                <a:round/>
                                <a:headEnd len="sm" w="sm" type="none"/>
                                <a:tailEnd len="med" w="med" type="stealth"/>
                              </a:ln>
                            </p:spPr>
                          </p:cxnSp>
                        </p:grpSp>
                        <p:sp>
                          <p:nvSpPr>
                            <p:cNvPr id="249" name="Google Shape;249;p24"/>
                            <p:cNvSpPr/>
                            <p:nvPr/>
                          </p:nvSpPr>
                          <p:spPr>
                            <a:xfrm rot="5400000">
                              <a:off x="2462213" y="2642552"/>
                              <a:ext cx="1604326" cy="163290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txBox="1"/>
                            <p:nvPr/>
                          </p:nvSpPr>
                          <p:spPr>
                            <a:xfrm>
                              <a:off x="2856137" y="3057920"/>
                              <a:ext cx="816452" cy="80216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تقييم العمل </a:t>
                              </a:r>
                              <a:endParaRPr b="1" i="0" sz="1400" u="none" cap="none" strike="noStrike">
                                <a:solidFill>
                                  <a:schemeClr val="lt1"/>
                                </a:solidFill>
                                <a:latin typeface="Arial"/>
                                <a:ea typeface="Arial"/>
                                <a:cs typeface="Arial"/>
                                <a:sym typeface="Arial"/>
                              </a:endParaRPr>
                            </a:p>
                          </p:txBody>
                        </p:sp>
                      </p:grpSp>
                      <p:grpSp>
                        <p:nvGrpSpPr>
                          <p:cNvPr id="251" name="Google Shape;251;p24"/>
                          <p:cNvGrpSpPr/>
                          <p:nvPr/>
                        </p:nvGrpSpPr>
                        <p:grpSpPr>
                          <a:xfrm>
                            <a:off x="2342460" y="4314825"/>
                            <a:ext cx="1738314" cy="676275"/>
                            <a:chOff x="2113860" y="1476375"/>
                            <a:chExt cx="1738314" cy="676275"/>
                          </a:xfrm>
                        </p:grpSpPr>
                        <p:cxnSp>
                          <p:nvCxnSpPr>
                            <p:cNvPr id="252" name="Google Shape;252;p24"/>
                            <p:cNvCxnSpPr/>
                            <p:nvPr/>
                          </p:nvCxnSpPr>
                          <p:spPr>
                            <a:xfrm>
                              <a:off x="3852174" y="1476375"/>
                              <a:ext cx="0" cy="676275"/>
                            </a:xfrm>
                            <a:prstGeom prst="straightConnector1">
                              <a:avLst/>
                            </a:prstGeom>
                            <a:noFill/>
                            <a:ln cap="flat" cmpd="sng" w="28575">
                              <a:solidFill>
                                <a:srgbClr val="6DA071"/>
                              </a:solidFill>
                              <a:prstDash val="dash"/>
                              <a:round/>
                              <a:headEnd len="sm" w="sm" type="none"/>
                              <a:tailEnd len="med" w="med" type="stealth"/>
                            </a:ln>
                          </p:spPr>
                        </p:cxnSp>
                        <p:cxnSp>
                          <p:nvCxnSpPr>
                            <p:cNvPr id="253" name="Google Shape;253;p24"/>
                            <p:cNvCxnSpPr/>
                            <p:nvPr/>
                          </p:nvCxnSpPr>
                          <p:spPr>
                            <a:xfrm>
                              <a:off x="2113860" y="1476375"/>
                              <a:ext cx="0" cy="676275"/>
                            </a:xfrm>
                            <a:prstGeom prst="straightConnector1">
                              <a:avLst/>
                            </a:prstGeom>
                            <a:noFill/>
                            <a:ln cap="flat" cmpd="sng" w="28575">
                              <a:solidFill>
                                <a:srgbClr val="6DA071"/>
                              </a:solidFill>
                              <a:prstDash val="dash"/>
                              <a:round/>
                              <a:headEnd len="sm" w="sm" type="none"/>
                              <a:tailEnd len="med" w="med" type="stealth"/>
                            </a:ln>
                          </p:spPr>
                        </p:cxnSp>
                        <p:cxnSp>
                          <p:nvCxnSpPr>
                            <p:cNvPr id="254" name="Google Shape;254;p24"/>
                            <p:cNvCxnSpPr/>
                            <p:nvPr/>
                          </p:nvCxnSpPr>
                          <p:spPr>
                            <a:xfrm>
                              <a:off x="2128149" y="1476375"/>
                              <a:ext cx="1724025" cy="0"/>
                            </a:xfrm>
                            <a:prstGeom prst="straightConnector1">
                              <a:avLst/>
                            </a:prstGeom>
                            <a:noFill/>
                            <a:ln cap="flat" cmpd="sng" w="28575">
                              <a:solidFill>
                                <a:srgbClr val="6DA071"/>
                              </a:solidFill>
                              <a:prstDash val="dash"/>
                              <a:round/>
                              <a:headEnd len="sm" w="sm" type="none"/>
                              <a:tailEnd len="sm" w="sm" type="none"/>
                            </a:ln>
                          </p:spPr>
                        </p:cxnSp>
                      </p:grpSp>
                    </p:grpSp>
                    <p:sp>
                      <p:nvSpPr>
                        <p:cNvPr id="255" name="Google Shape;255;p24"/>
                        <p:cNvSpPr/>
                        <p:nvPr/>
                      </p:nvSpPr>
                      <p:spPr>
                        <a:xfrm>
                          <a:off x="3924300" y="5048250"/>
                          <a:ext cx="1219200" cy="4000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إنهاء المهمة </a:t>
                          </a:r>
                          <a:endParaRPr b="1" i="0" sz="1200" u="none" cap="none" strike="noStrike">
                            <a:solidFill>
                              <a:schemeClr val="lt1"/>
                            </a:solidFill>
                            <a:latin typeface="Arial"/>
                            <a:ea typeface="Arial"/>
                            <a:cs typeface="Arial"/>
                            <a:sym typeface="Arial"/>
                          </a:endParaRPr>
                        </a:p>
                      </p:txBody>
                    </p:sp>
                    <p:sp>
                      <p:nvSpPr>
                        <p:cNvPr id="256" name="Google Shape;256;p24"/>
                        <p:cNvSpPr/>
                        <p:nvPr/>
                      </p:nvSpPr>
                      <p:spPr>
                        <a:xfrm>
                          <a:off x="2162175" y="5038725"/>
                          <a:ext cx="1219200" cy="4000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الأرشيف </a:t>
                          </a:r>
                          <a:endParaRPr b="1" i="0" sz="1400" u="none" cap="none" strike="noStrike">
                            <a:solidFill>
                              <a:schemeClr val="lt1"/>
                            </a:solidFill>
                            <a:latin typeface="Arial"/>
                            <a:ea typeface="Arial"/>
                            <a:cs typeface="Arial"/>
                            <a:sym typeface="Arial"/>
                          </a:endParaRPr>
                        </a:p>
                      </p:txBody>
                    </p:sp>
                  </p:grpSp>
                  <p:grpSp>
                    <p:nvGrpSpPr>
                      <p:cNvPr id="257" name="Google Shape;257;p24"/>
                      <p:cNvGrpSpPr/>
                      <p:nvPr/>
                    </p:nvGrpSpPr>
                    <p:grpSpPr>
                      <a:xfrm>
                        <a:off x="2705100" y="0"/>
                        <a:ext cx="2019300" cy="2133600"/>
                        <a:chOff x="0" y="0"/>
                        <a:chExt cx="2019300" cy="2133600"/>
                      </a:xfrm>
                    </p:grpSpPr>
                    <p:grpSp>
                      <p:nvGrpSpPr>
                        <p:cNvPr id="258" name="Google Shape;258;p24"/>
                        <p:cNvGrpSpPr/>
                        <p:nvPr/>
                      </p:nvGrpSpPr>
                      <p:grpSpPr>
                        <a:xfrm>
                          <a:off x="0" y="0"/>
                          <a:ext cx="2019300" cy="1457325"/>
                          <a:chOff x="0" y="0"/>
                          <a:chExt cx="2019300" cy="1457325"/>
                        </a:xfrm>
                      </p:grpSpPr>
                      <p:grpSp>
                        <p:nvGrpSpPr>
                          <p:cNvPr id="259" name="Google Shape;259;p24"/>
                          <p:cNvGrpSpPr/>
                          <p:nvPr/>
                        </p:nvGrpSpPr>
                        <p:grpSpPr>
                          <a:xfrm>
                            <a:off x="0" y="0"/>
                            <a:ext cx="2019300" cy="1057275"/>
                            <a:chOff x="0" y="0"/>
                            <a:chExt cx="2019300" cy="1057275"/>
                          </a:xfrm>
                        </p:grpSpPr>
                        <p:sp>
                          <p:nvSpPr>
                            <p:cNvPr id="260" name="Google Shape;260;p24"/>
                            <p:cNvSpPr/>
                            <p:nvPr/>
                          </p:nvSpPr>
                          <p:spPr>
                            <a:xfrm>
                              <a:off x="0" y="0"/>
                              <a:ext cx="2019300" cy="3238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إرسال مهمة </a:t>
                              </a:r>
                              <a:endParaRPr b="1" i="0" sz="1400" u="none" cap="none" strike="noStrike">
                                <a:solidFill>
                                  <a:schemeClr val="lt1"/>
                                </a:solidFill>
                                <a:latin typeface="Arial"/>
                                <a:ea typeface="Arial"/>
                                <a:cs typeface="Arial"/>
                                <a:sym typeface="Arial"/>
                              </a:endParaRPr>
                            </a:p>
                          </p:txBody>
                        </p:sp>
                        <p:cxnSp>
                          <p:nvCxnSpPr>
                            <p:cNvPr id="261" name="Google Shape;261;p24"/>
                            <p:cNvCxnSpPr/>
                            <p:nvPr/>
                          </p:nvCxnSpPr>
                          <p:spPr>
                            <a:xfrm>
                              <a:off x="1009650" y="381000"/>
                              <a:ext cx="0" cy="676275"/>
                            </a:xfrm>
                            <a:prstGeom prst="straightConnector1">
                              <a:avLst/>
                            </a:prstGeom>
                            <a:noFill/>
                            <a:ln cap="flat" cmpd="sng" w="28575">
                              <a:solidFill>
                                <a:srgbClr val="6DA071"/>
                              </a:solidFill>
                              <a:prstDash val="dash"/>
                              <a:round/>
                              <a:headEnd len="sm" w="sm" type="none"/>
                              <a:tailEnd len="med" w="med" type="stealth"/>
                            </a:ln>
                          </p:spPr>
                        </p:cxnSp>
                      </p:grpSp>
                      <p:sp>
                        <p:nvSpPr>
                          <p:cNvPr id="262" name="Google Shape;262;p24"/>
                          <p:cNvSpPr/>
                          <p:nvPr/>
                        </p:nvSpPr>
                        <p:spPr>
                          <a:xfrm>
                            <a:off x="0" y="1133475"/>
                            <a:ext cx="2019300" cy="323850"/>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استلام مهمة </a:t>
                            </a:r>
                            <a:endParaRPr b="1" i="0" sz="1400" u="none" cap="none" strike="noStrike">
                              <a:solidFill>
                                <a:schemeClr val="lt1"/>
                              </a:solidFill>
                              <a:latin typeface="Arial"/>
                              <a:ea typeface="Arial"/>
                              <a:cs typeface="Arial"/>
                              <a:sym typeface="Arial"/>
                            </a:endParaRPr>
                          </a:p>
                        </p:txBody>
                      </p:sp>
                    </p:grpSp>
                    <p:cxnSp>
                      <p:nvCxnSpPr>
                        <p:cNvPr id="263" name="Google Shape;263;p24"/>
                        <p:cNvCxnSpPr/>
                        <p:nvPr/>
                      </p:nvCxnSpPr>
                      <p:spPr>
                        <a:xfrm>
                          <a:off x="1009650" y="1457325"/>
                          <a:ext cx="0" cy="676275"/>
                        </a:xfrm>
                        <a:prstGeom prst="straightConnector1">
                          <a:avLst/>
                        </a:prstGeom>
                        <a:noFill/>
                        <a:ln cap="flat" cmpd="sng" w="28575">
                          <a:solidFill>
                            <a:srgbClr val="6DA071"/>
                          </a:solidFill>
                          <a:prstDash val="dash"/>
                          <a:round/>
                          <a:headEnd len="sm" w="sm" type="none"/>
                          <a:tailEnd len="med" w="med" type="stealth"/>
                        </a:ln>
                      </p:spPr>
                    </p:cxnSp>
                  </p:grpSp>
                </p:grpSp>
              </p:grpSp>
            </p:grpSp>
          </p:grpSp>
        </p:grpSp>
      </p:grpSp>
      <p:sp>
        <p:nvSpPr>
          <p:cNvPr id="264" name="Google Shape;264;p24"/>
          <p:cNvSpPr txBox="1"/>
          <p:nvPr/>
        </p:nvSpPr>
        <p:spPr>
          <a:xfrm>
            <a:off x="675991" y="1124744"/>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آلية متابعة وإدارة الأعمال من خلال البوابة </a:t>
            </a:r>
            <a:endParaRPr b="1" i="0" sz="3000" u="none" cap="none" strike="noStrike">
              <a:solidFill>
                <a:srgbClr val="CC9900"/>
              </a:solidFill>
              <a:latin typeface="Arial"/>
              <a:ea typeface="Arial"/>
              <a:cs typeface="Arial"/>
              <a:sym typeface="Arial"/>
            </a:endParaRPr>
          </a:p>
        </p:txBody>
      </p:sp>
      <p:pic>
        <p:nvPicPr>
          <p:cNvPr descr="D:\logo3d.png" id="265" name="Google Shape;265;p24"/>
          <p:cNvPicPr preferRelativeResize="0"/>
          <p:nvPr/>
        </p:nvPicPr>
        <p:blipFill rotWithShape="1">
          <a:blip r:embed="rId5">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822"/>
                                        <p:tgtEl>
                                          <p:spTgt spid="264"/>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D:\logo3d.png" id="270" name="Google Shape;270;p25"/>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71" name="Google Shape;271;p25"/>
          <p:cNvSpPr txBox="1"/>
          <p:nvPr/>
        </p:nvSpPr>
        <p:spPr>
          <a:xfrm>
            <a:off x="520214" y="764704"/>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الرواتب</a:t>
            </a:r>
            <a:endParaRPr b="1" i="0" sz="3000" u="none" cap="none" strike="noStrike">
              <a:solidFill>
                <a:srgbClr val="CC9900"/>
              </a:solidFill>
              <a:latin typeface="Arial"/>
              <a:ea typeface="Arial"/>
              <a:cs typeface="Arial"/>
              <a:sym typeface="Arial"/>
            </a:endParaRPr>
          </a:p>
        </p:txBody>
      </p:sp>
      <p:sp>
        <p:nvSpPr>
          <p:cNvPr id="272" name="Google Shape;272;p25"/>
          <p:cNvSpPr/>
          <p:nvPr/>
        </p:nvSpPr>
        <p:spPr>
          <a:xfrm>
            <a:off x="179512" y="1486089"/>
            <a:ext cx="7837110"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حرصاً على ضمان حق الموظف سيتم دفع الراتب من خلال آليات مقننة، تتعهد بها الإدارة التنفيذية للبوابة حتى يصل الراتب كاملا للموظف، وذلك وفقاً لسياسة ضمان حقوق الموظف وصاحب العمل التي تتبعها البوابة.</a:t>
            </a:r>
            <a:endParaRPr/>
          </a:p>
        </p:txBody>
      </p:sp>
      <p:sp>
        <p:nvSpPr>
          <p:cNvPr id="273" name="Google Shape;273;p25"/>
          <p:cNvSpPr txBox="1"/>
          <p:nvPr/>
        </p:nvSpPr>
        <p:spPr>
          <a:xfrm>
            <a:off x="403020" y="3429000"/>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الشكاوي</a:t>
            </a:r>
            <a:endParaRPr b="1" i="0" sz="3000" u="none" cap="none" strike="noStrike">
              <a:solidFill>
                <a:srgbClr val="CC9900"/>
              </a:solidFill>
              <a:latin typeface="Arial"/>
              <a:ea typeface="Arial"/>
              <a:cs typeface="Arial"/>
              <a:sym typeface="Arial"/>
            </a:endParaRPr>
          </a:p>
        </p:txBody>
      </p:sp>
      <p:sp>
        <p:nvSpPr>
          <p:cNvPr id="274" name="Google Shape;274;p25"/>
          <p:cNvSpPr/>
          <p:nvPr/>
        </p:nvSpPr>
        <p:spPr>
          <a:xfrm>
            <a:off x="465445" y="4261445"/>
            <a:ext cx="7488832"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تضم البوابة صفحة مخصصة بها بيانات التواصل مع إدارة البوابة إلكترونياً لطرح أي مقترحات أو شكاوي من قبل أصحاب الأعمال أو المتقدمين بطلبات التوظيف.</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2000"/>
                                        <p:tgtEl>
                                          <p:spTgt spid="272"/>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D:\logo3d.png" id="279" name="Google Shape;279;p26"/>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80" name="Google Shape;280;p26"/>
          <p:cNvSpPr txBox="1"/>
          <p:nvPr/>
        </p:nvSpPr>
        <p:spPr>
          <a:xfrm>
            <a:off x="467544" y="3564305"/>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200"/>
              <a:buFont typeface="Noto Sans Symbols"/>
              <a:buChar char="❑"/>
            </a:pPr>
            <a:r>
              <a:rPr b="1" i="0" lang="ar-EG" sz="3200" u="none" cap="none" strike="noStrike">
                <a:solidFill>
                  <a:srgbClr val="CC9900"/>
                </a:solidFill>
                <a:latin typeface="Arial"/>
                <a:ea typeface="Arial"/>
                <a:cs typeface="Arial"/>
                <a:sym typeface="Arial"/>
              </a:rPr>
              <a:t>التقارير الإلكترونية</a:t>
            </a:r>
            <a:endParaRPr b="1" i="0" sz="3200" u="none" cap="none" strike="noStrike">
              <a:solidFill>
                <a:srgbClr val="CC9900"/>
              </a:solidFill>
              <a:latin typeface="Arial"/>
              <a:ea typeface="Arial"/>
              <a:cs typeface="Arial"/>
              <a:sym typeface="Arial"/>
            </a:endParaRPr>
          </a:p>
        </p:txBody>
      </p:sp>
      <p:sp>
        <p:nvSpPr>
          <p:cNvPr id="281" name="Google Shape;281;p26"/>
          <p:cNvSpPr/>
          <p:nvPr/>
        </p:nvSpPr>
        <p:spPr>
          <a:xfrm>
            <a:off x="531975" y="4241120"/>
            <a:ext cx="7496409"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يتم إصدارها بصفة "دورية ، اسبوعية" بالمهام التي تمت من قبل الموظف، ومدى التزامه بتنفيذ المهام ودقتها بالإضافة لمواعيد إنجاز المهام المخولة له.</a:t>
            </a:r>
            <a:endParaRPr b="1" i="0" sz="2000" u="none" cap="none" strike="noStrike">
              <a:solidFill>
                <a:schemeClr val="dk1"/>
              </a:solidFill>
              <a:latin typeface="Arial"/>
              <a:ea typeface="Arial"/>
              <a:cs typeface="Arial"/>
              <a:sym typeface="Arial"/>
            </a:endParaRPr>
          </a:p>
        </p:txBody>
      </p:sp>
      <p:sp>
        <p:nvSpPr>
          <p:cNvPr id="282" name="Google Shape;282;p26"/>
          <p:cNvSpPr txBox="1"/>
          <p:nvPr/>
        </p:nvSpPr>
        <p:spPr>
          <a:xfrm>
            <a:off x="631317" y="828001"/>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200"/>
              <a:buFont typeface="Noto Sans Symbols"/>
              <a:buChar char="❑"/>
            </a:pPr>
            <a:r>
              <a:rPr b="1" i="0" lang="ar-EG" sz="3200" u="none" cap="none" strike="noStrike">
                <a:solidFill>
                  <a:srgbClr val="CC9900"/>
                </a:solidFill>
                <a:latin typeface="Arial"/>
                <a:ea typeface="Arial"/>
                <a:cs typeface="Arial"/>
                <a:sym typeface="Arial"/>
              </a:rPr>
              <a:t>التعاقد</a:t>
            </a:r>
            <a:endParaRPr b="1" i="0" sz="3200" u="none" cap="none" strike="noStrike">
              <a:solidFill>
                <a:srgbClr val="CC9900"/>
              </a:solidFill>
              <a:latin typeface="Arial"/>
              <a:ea typeface="Arial"/>
              <a:cs typeface="Arial"/>
              <a:sym typeface="Arial"/>
            </a:endParaRPr>
          </a:p>
        </p:txBody>
      </p:sp>
      <p:sp>
        <p:nvSpPr>
          <p:cNvPr id="283" name="Google Shape;283;p26"/>
          <p:cNvSpPr/>
          <p:nvPr/>
        </p:nvSpPr>
        <p:spPr>
          <a:xfrm>
            <a:off x="525079" y="1556792"/>
            <a:ext cx="7496409" cy="14388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يتم التعاقد وفق عقد إلكتروني يوفره الموقع لضمان حقوق كلاً من الشركة والموظف ويضمن جميع الشروط الواجب توافرها لتأمين البنود الوظيفية للشركة والحقوق المالية للموظف بنفس الوقت</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7"/>
          <p:cNvSpPr txBox="1"/>
          <p:nvPr/>
        </p:nvSpPr>
        <p:spPr>
          <a:xfrm>
            <a:off x="603983" y="570746"/>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تنبيهات</a:t>
            </a:r>
            <a:endParaRPr b="1" i="0" sz="3000" u="none" cap="none" strike="noStrike">
              <a:solidFill>
                <a:srgbClr val="CC9900"/>
              </a:solidFill>
              <a:latin typeface="Arial"/>
              <a:ea typeface="Arial"/>
              <a:cs typeface="Arial"/>
              <a:sym typeface="Arial"/>
            </a:endParaRPr>
          </a:p>
        </p:txBody>
      </p:sp>
      <p:sp>
        <p:nvSpPr>
          <p:cNvPr id="289" name="Google Shape;289;p27"/>
          <p:cNvSpPr/>
          <p:nvPr/>
        </p:nvSpPr>
        <p:spPr>
          <a:xfrm>
            <a:off x="251520" y="1155665"/>
            <a:ext cx="7496409" cy="101566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"للشركات والموظف" بتأخر الاعمال أو الخصومات أو الإنذارات وكذلك تأخر موعد تسليم المرتبات" وغيرها.</a:t>
            </a:r>
            <a:endParaRPr b="1" i="0" sz="2000" u="none" cap="none" strike="noStrike">
              <a:solidFill>
                <a:schemeClr val="dk1"/>
              </a:solidFill>
              <a:latin typeface="Arial"/>
              <a:ea typeface="Arial"/>
              <a:cs typeface="Arial"/>
              <a:sym typeface="Arial"/>
            </a:endParaRPr>
          </a:p>
        </p:txBody>
      </p:sp>
      <p:sp>
        <p:nvSpPr>
          <p:cNvPr id="290" name="Google Shape;290;p27"/>
          <p:cNvSpPr txBox="1"/>
          <p:nvPr/>
        </p:nvSpPr>
        <p:spPr>
          <a:xfrm>
            <a:off x="611560" y="2311862"/>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200"/>
              <a:buFont typeface="Noto Sans Symbols"/>
              <a:buChar char="❑"/>
            </a:pPr>
            <a:r>
              <a:rPr b="1" i="0" lang="ar-EG" sz="3200" u="none" cap="none" strike="noStrike">
                <a:solidFill>
                  <a:srgbClr val="CC9900"/>
                </a:solidFill>
                <a:latin typeface="Arial"/>
                <a:ea typeface="Arial"/>
                <a:cs typeface="Arial"/>
                <a:sym typeface="Arial"/>
              </a:rPr>
              <a:t>التقييم</a:t>
            </a:r>
            <a:endParaRPr b="1" i="0" sz="3200" u="none" cap="none" strike="noStrike">
              <a:solidFill>
                <a:srgbClr val="CC9900"/>
              </a:solidFill>
              <a:latin typeface="Arial"/>
              <a:ea typeface="Arial"/>
              <a:cs typeface="Arial"/>
              <a:sym typeface="Arial"/>
            </a:endParaRPr>
          </a:p>
        </p:txBody>
      </p:sp>
      <p:sp>
        <p:nvSpPr>
          <p:cNvPr id="291" name="Google Shape;291;p27"/>
          <p:cNvSpPr/>
          <p:nvPr/>
        </p:nvSpPr>
        <p:spPr>
          <a:xfrm>
            <a:off x="179512" y="2780928"/>
            <a:ext cx="7496409" cy="5155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يظهر التقييم بالموقع في عدة أشكال منها ،،،</a:t>
            </a:r>
            <a:endParaRPr/>
          </a:p>
        </p:txBody>
      </p:sp>
      <p:sp>
        <p:nvSpPr>
          <p:cNvPr id="292" name="Google Shape;292;p27"/>
          <p:cNvSpPr/>
          <p:nvPr/>
        </p:nvSpPr>
        <p:spPr>
          <a:xfrm>
            <a:off x="4619909" y="3556628"/>
            <a:ext cx="3351600" cy="576000"/>
          </a:xfrm>
          <a:prstGeom prst="flowChartAlternateProcess">
            <a:avLst/>
          </a:prstGeom>
          <a:solidFill>
            <a:srgbClr val="CC66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ملف شخصي </a:t>
            </a:r>
            <a:endParaRPr/>
          </a:p>
        </p:txBody>
      </p:sp>
      <p:sp>
        <p:nvSpPr>
          <p:cNvPr id="293" name="Google Shape;293;p27"/>
          <p:cNvSpPr/>
          <p:nvPr/>
        </p:nvSpPr>
        <p:spPr>
          <a:xfrm>
            <a:off x="603981" y="3556628"/>
            <a:ext cx="3352162" cy="576000"/>
          </a:xfrm>
          <a:prstGeom prst="flowChartAlternateProcess">
            <a:avLst/>
          </a:prstGeom>
          <a:solidFill>
            <a:srgbClr val="CC66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القائمة السوداء</a:t>
            </a:r>
            <a:endParaRPr/>
          </a:p>
        </p:txBody>
      </p:sp>
      <p:sp>
        <p:nvSpPr>
          <p:cNvPr id="294" name="Google Shape;294;p27"/>
          <p:cNvSpPr/>
          <p:nvPr/>
        </p:nvSpPr>
        <p:spPr>
          <a:xfrm>
            <a:off x="4499992" y="4280201"/>
            <a:ext cx="3528000" cy="2278800"/>
          </a:xfrm>
          <a:prstGeom prst="flowChartAlternateProcess">
            <a:avLst/>
          </a:prstGeom>
          <a:gradFill>
            <a:gsLst>
              <a:gs pos="0">
                <a:srgbClr val="5F7461"/>
              </a:gs>
              <a:gs pos="50000">
                <a:srgbClr val="8BA78D"/>
              </a:gs>
              <a:gs pos="100000">
                <a:srgbClr val="A6C9AA"/>
              </a:gs>
            </a:gsLst>
            <a:lin ang="162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000" u="none" cap="none" strike="noStrike">
                <a:solidFill>
                  <a:srgbClr val="F4F3E9"/>
                </a:solidFill>
                <a:latin typeface="Arial"/>
                <a:ea typeface="Arial"/>
                <a:cs typeface="Arial"/>
                <a:sym typeface="Arial"/>
              </a:rPr>
              <a:t>للشركة والموظف ويضم "سابقة الاعمال والتقييم والمؤهلات" وغيرها</a:t>
            </a:r>
            <a:endParaRPr/>
          </a:p>
        </p:txBody>
      </p:sp>
      <p:sp>
        <p:nvSpPr>
          <p:cNvPr id="295" name="Google Shape;295;p27"/>
          <p:cNvSpPr/>
          <p:nvPr/>
        </p:nvSpPr>
        <p:spPr>
          <a:xfrm>
            <a:off x="478218" y="4280201"/>
            <a:ext cx="3528393" cy="2278800"/>
          </a:xfrm>
          <a:prstGeom prst="flowChartAlternateProcess">
            <a:avLst/>
          </a:prstGeom>
          <a:gradFill>
            <a:gsLst>
              <a:gs pos="0">
                <a:srgbClr val="5F7461"/>
              </a:gs>
              <a:gs pos="50000">
                <a:srgbClr val="8BA78D"/>
              </a:gs>
              <a:gs pos="100000">
                <a:srgbClr val="A6C9AA"/>
              </a:gs>
            </a:gsLst>
            <a:lin ang="162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000" u="none" cap="none" strike="noStrike">
                <a:solidFill>
                  <a:srgbClr val="F4F3E9"/>
                </a:solidFill>
                <a:latin typeface="Arial"/>
                <a:ea typeface="Arial"/>
                <a:cs typeface="Arial"/>
                <a:sym typeface="Arial"/>
              </a:rPr>
              <a:t>قائمة بالموظفين الذين تكرر تقيمهم من قبل الشركات بنفس العيوب والأخطاء.</a:t>
            </a:r>
            <a:endParaRPr/>
          </a:p>
        </p:txBody>
      </p:sp>
      <p:pic>
        <p:nvPicPr>
          <p:cNvPr descr="D:\logo3d.png" id="296" name="Google Shape;296;p27"/>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childTnLst>
                          </p:cTn>
                        </p:par>
                        <p:par>
                          <p:cTn fill="hold">
                            <p:stCondLst>
                              <p:cond delay="625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par>
                          <p:cTn fill="hold">
                            <p:stCondLst>
                              <p:cond delay="825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nvSpPr>
        <p:spPr>
          <a:xfrm>
            <a:off x="520214" y="611977"/>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إنهاء التعاقد</a:t>
            </a:r>
            <a:endParaRPr b="1" i="0" sz="3000" u="none" cap="none" strike="noStrike">
              <a:solidFill>
                <a:srgbClr val="CC9900"/>
              </a:solidFill>
              <a:latin typeface="Arial"/>
              <a:ea typeface="Arial"/>
              <a:cs typeface="Arial"/>
              <a:sym typeface="Arial"/>
            </a:endParaRPr>
          </a:p>
        </p:txBody>
      </p:sp>
      <p:sp>
        <p:nvSpPr>
          <p:cNvPr id="302" name="Google Shape;302;p28"/>
          <p:cNvSpPr/>
          <p:nvPr/>
        </p:nvSpPr>
        <p:spPr>
          <a:xfrm>
            <a:off x="179512" y="1282839"/>
            <a:ext cx="7488832" cy="240065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لأن التعاقد يتم بصورة مقننة وبشروط محددة فإن إنهاء التعاقد يضمن حقوق كلا طرفي التعاقد. بحيث تغطي الشركة كافة مستحقات الموظف في حالة إنهاء تعاقده، ومن الجانب الأخر يلتزم الموظف بتوفير كافة متطلبات إنهاء التعاقد من تسليم كافة الأعمال المطلوبة منه كاملة في فترة التعاقد.</a:t>
            </a:r>
            <a:endParaRPr/>
          </a:p>
        </p:txBody>
      </p:sp>
      <p:pic>
        <p:nvPicPr>
          <p:cNvPr descr="C:\Users\Mit\Desktop\26445-rs.jpg" id="303" name="Google Shape;303;p28"/>
          <p:cNvPicPr preferRelativeResize="0"/>
          <p:nvPr/>
        </p:nvPicPr>
        <p:blipFill rotWithShape="1">
          <a:blip r:embed="rId3">
            <a:alphaModFix/>
          </a:blip>
          <a:srcRect b="3798" l="0" r="0" t="5063"/>
          <a:stretch/>
        </p:blipFill>
        <p:spPr>
          <a:xfrm>
            <a:off x="-5722" y="4176200"/>
            <a:ext cx="4346147" cy="2707553"/>
          </a:xfrm>
          <a:prstGeom prst="rect">
            <a:avLst/>
          </a:prstGeom>
          <a:noFill/>
          <a:ln>
            <a:noFill/>
          </a:ln>
        </p:spPr>
      </p:pic>
      <p:pic>
        <p:nvPicPr>
          <p:cNvPr descr="D:\logo3d.png" id="304" name="Google Shape;304;p28"/>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75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D:\logo3d.png" id="309" name="Google Shape;309;p2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10" name="Google Shape;310;p29"/>
          <p:cNvSpPr/>
          <p:nvPr/>
        </p:nvSpPr>
        <p:spPr>
          <a:xfrm>
            <a:off x="1331640" y="476672"/>
            <a:ext cx="6984776" cy="938719"/>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ثالثاً: التوظيف المباشر للمعاق  </a:t>
            </a:r>
            <a:endParaRPr b="1" i="0" sz="4000" u="none" cap="none" strike="noStrike">
              <a:solidFill>
                <a:srgbClr val="298424"/>
              </a:solidFill>
              <a:latin typeface="Arial"/>
              <a:ea typeface="Arial"/>
              <a:cs typeface="Arial"/>
              <a:sym typeface="Arial"/>
            </a:endParaRPr>
          </a:p>
        </p:txBody>
      </p:sp>
      <p:sp>
        <p:nvSpPr>
          <p:cNvPr id="311" name="Google Shape;311;p29"/>
          <p:cNvSpPr/>
          <p:nvPr/>
        </p:nvSpPr>
        <p:spPr>
          <a:xfrm>
            <a:off x="395536" y="1556792"/>
            <a:ext cx="7776864" cy="5155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D06800"/>
                </a:solidFill>
                <a:latin typeface="Arial"/>
                <a:ea typeface="Arial"/>
                <a:cs typeface="Arial"/>
                <a:sym typeface="Arial"/>
              </a:rPr>
              <a:t>يقدم موقع إي – دوام مجموعة خدمات للمعاق بمجال التوظيف المباشر ،،،</a:t>
            </a:r>
            <a:endParaRPr/>
          </a:p>
        </p:txBody>
      </p:sp>
      <p:sp>
        <p:nvSpPr>
          <p:cNvPr id="312" name="Google Shape;312;p29"/>
          <p:cNvSpPr/>
          <p:nvPr/>
        </p:nvSpPr>
        <p:spPr>
          <a:xfrm>
            <a:off x="251520" y="5260121"/>
            <a:ext cx="7776864" cy="97719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تنفيذ نموذج عقد إلكتروني بين طرفي العمل " الشركة والموظف" وذلك بعد قبول الموظف وإجراء المقابلات.</a:t>
            </a:r>
            <a:endParaRPr/>
          </a:p>
        </p:txBody>
      </p:sp>
      <p:sp>
        <p:nvSpPr>
          <p:cNvPr id="313" name="Google Shape;313;p29"/>
          <p:cNvSpPr/>
          <p:nvPr/>
        </p:nvSpPr>
        <p:spPr>
          <a:xfrm>
            <a:off x="251520" y="2210088"/>
            <a:ext cx="7776864" cy="240065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أكبر ملتقى لتوافر فرص وظيفية مناسبة لذوي الاحتياجات الخاصة</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تصنيفات محددة للوظائف</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فيديو تعريفي عن كيفية إنشاء سيرة ذاتية</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بحث سريع عن بيانات الوظائف المتاحة</a:t>
            </a:r>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اختبر نفسك « أقسام تدريبية »</a:t>
            </a:r>
            <a:endParaRPr/>
          </a:p>
        </p:txBody>
      </p:sp>
      <p:sp>
        <p:nvSpPr>
          <p:cNvPr id="314" name="Google Shape;314;p29"/>
          <p:cNvSpPr/>
          <p:nvPr/>
        </p:nvSpPr>
        <p:spPr>
          <a:xfrm>
            <a:off x="323528" y="4713674"/>
            <a:ext cx="7776864" cy="5155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D06800"/>
                </a:solidFill>
                <a:latin typeface="Arial"/>
                <a:ea typeface="Arial"/>
                <a:cs typeface="Arial"/>
                <a:sym typeface="Arial"/>
              </a:rPr>
              <a:t>تسهيلات التعاقد بين الشركة والموظف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2000"/>
                                        <p:tgtEl>
                                          <p:spTgt spid="31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3500"/>
                            </p:stCondLst>
                            <p:childTnLst>
                              <p:par>
                                <p:cTn fill="hold" nodeType="after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0"/>
          <p:cNvSpPr txBox="1"/>
          <p:nvPr/>
        </p:nvSpPr>
        <p:spPr>
          <a:xfrm>
            <a:off x="251519" y="1432808"/>
            <a:ext cx="7920881" cy="240065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توفير كم هائل من العمالة الوطنية للشركات مما يدفعها للوصول إلى نسبة السعودة المرجوة مع تقديم مزيد من الخدمات موضحة فيما يلي ،،،</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مجموعة من الصفحات المميزة لخدمة صاحب العمل المشترك بالبوابة ليبدأ بالاستفادة من الخدمات التي توفرها له مثل </a:t>
            </a:r>
            <a:r>
              <a:rPr b="1" i="0" lang="ar-EG" sz="2000" u="none" cap="none" strike="noStrike">
                <a:solidFill>
                  <a:srgbClr val="298424"/>
                </a:solidFill>
                <a:latin typeface="Arial"/>
                <a:ea typeface="Arial"/>
                <a:cs typeface="Arial"/>
                <a:sym typeface="Arial"/>
              </a:rPr>
              <a:t>"اعلن عن وظيفة، ضع اختبارك، أرشف سجلاتك، تواصل مع موظفك"</a:t>
            </a:r>
            <a:endParaRPr b="1" i="0" sz="2000" u="none" cap="none" strike="noStrike">
              <a:solidFill>
                <a:srgbClr val="298424"/>
              </a:solidFill>
              <a:latin typeface="Arial"/>
              <a:ea typeface="Arial"/>
              <a:cs typeface="Arial"/>
              <a:sym typeface="Arial"/>
            </a:endParaRPr>
          </a:p>
        </p:txBody>
      </p:sp>
      <p:pic>
        <p:nvPicPr>
          <p:cNvPr descr="D:\logo3d.png" id="320" name="Google Shape;320;p3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21" name="Google Shape;321;p30"/>
          <p:cNvSpPr/>
          <p:nvPr/>
        </p:nvSpPr>
        <p:spPr>
          <a:xfrm>
            <a:off x="1142954" y="332656"/>
            <a:ext cx="6984776" cy="938719"/>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رابعاً: سعودة الشركات</a:t>
            </a:r>
            <a:endParaRPr b="1" i="0" sz="4000" u="none" cap="none" strike="noStrike">
              <a:solidFill>
                <a:srgbClr val="298424"/>
              </a:solidFill>
              <a:latin typeface="Arial"/>
              <a:ea typeface="Arial"/>
              <a:cs typeface="Arial"/>
              <a:sym typeface="Arial"/>
            </a:endParaRPr>
          </a:p>
        </p:txBody>
      </p:sp>
      <p:grpSp>
        <p:nvGrpSpPr>
          <p:cNvPr id="322" name="Google Shape;322;p30"/>
          <p:cNvGrpSpPr/>
          <p:nvPr/>
        </p:nvGrpSpPr>
        <p:grpSpPr>
          <a:xfrm>
            <a:off x="-4116" y="2642060"/>
            <a:ext cx="4936156" cy="4891396"/>
            <a:chOff x="-36512" y="1844824"/>
            <a:chExt cx="4936156" cy="4891396"/>
          </a:xfrm>
        </p:grpSpPr>
        <p:pic>
          <p:nvPicPr>
            <p:cNvPr descr="C:\Users\Mit\Desktop\business-card-printing.bmp" id="323" name="Google Shape;323;p30"/>
            <p:cNvPicPr preferRelativeResize="0"/>
            <p:nvPr/>
          </p:nvPicPr>
          <p:blipFill rotWithShape="1">
            <a:blip r:embed="rId4">
              <a:alphaModFix/>
            </a:blip>
            <a:srcRect b="0" l="10025" r="14206" t="0"/>
            <a:stretch/>
          </p:blipFill>
          <p:spPr>
            <a:xfrm>
              <a:off x="-36512" y="1844824"/>
              <a:ext cx="4936156" cy="4891396"/>
            </a:xfrm>
            <a:prstGeom prst="rect">
              <a:avLst/>
            </a:prstGeom>
            <a:noFill/>
            <a:ln>
              <a:noFill/>
            </a:ln>
          </p:spPr>
        </p:pic>
        <p:pic>
          <p:nvPicPr>
            <p:cNvPr id="324" name="Google Shape;324;p30"/>
            <p:cNvPicPr preferRelativeResize="0"/>
            <p:nvPr/>
          </p:nvPicPr>
          <p:blipFill rotWithShape="1">
            <a:blip r:embed="rId5">
              <a:alphaModFix/>
            </a:blip>
            <a:srcRect b="0" l="0" r="0" t="0"/>
            <a:stretch/>
          </p:blipFill>
          <p:spPr>
            <a:xfrm rot="3631346">
              <a:off x="2791713" y="4349834"/>
              <a:ext cx="1972785" cy="550958"/>
            </a:xfrm>
            <a:prstGeom prst="rect">
              <a:avLst/>
            </a:prstGeom>
            <a:noFill/>
            <a:ln>
              <a:noFill/>
            </a:ln>
          </p:spPr>
        </p:pic>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2000"/>
                                        <p:tgtEl>
                                          <p:spTgt spid="322"/>
                                        </p:tgtEl>
                                      </p:cBhvr>
                                    </p:animEffect>
                                    <p:set>
                                      <p:cBhvr>
                                        <p:cTn dur="1" fill="hold">
                                          <p:stCondLst>
                                            <p:cond delay="2000"/>
                                          </p:stCondLst>
                                        </p:cTn>
                                        <p:tgtEl>
                                          <p:spTgt spid="3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p:nvPr/>
        </p:nvSpPr>
        <p:spPr>
          <a:xfrm>
            <a:off x="539552" y="1408708"/>
            <a:ext cx="7496409" cy="193899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لضمان إتمام شروط السعودة للشركات يتم التأكد من بيانات طالبي الوظائف بصورة دقيقة من خلال سياسة تتبعها إدارة البوابة مخطط لها تقنياً تعتمد على التواصل إلكترونياً مع المتقدمين للعمل عبر البوابة والتأكد من صحة الأوراق المرفقة.</a:t>
            </a:r>
            <a:endParaRPr b="1" i="0" sz="2000" u="none" cap="none" strike="noStrike">
              <a:solidFill>
                <a:schemeClr val="dk1"/>
              </a:solidFill>
              <a:latin typeface="Arial"/>
              <a:ea typeface="Arial"/>
              <a:cs typeface="Arial"/>
              <a:sym typeface="Arial"/>
            </a:endParaRPr>
          </a:p>
        </p:txBody>
      </p:sp>
      <p:sp>
        <p:nvSpPr>
          <p:cNvPr id="330" name="Google Shape;330;p31"/>
          <p:cNvSpPr txBox="1"/>
          <p:nvPr/>
        </p:nvSpPr>
        <p:spPr>
          <a:xfrm>
            <a:off x="531975" y="755993"/>
            <a:ext cx="7640425" cy="55399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التحقق من البيانات</a:t>
            </a:r>
            <a:endParaRPr b="1" i="0" sz="3000" u="none" cap="none" strike="noStrike">
              <a:solidFill>
                <a:srgbClr val="CC9900"/>
              </a:solidFill>
              <a:latin typeface="Arial"/>
              <a:ea typeface="Arial"/>
              <a:cs typeface="Arial"/>
              <a:sym typeface="Arial"/>
            </a:endParaRPr>
          </a:p>
        </p:txBody>
      </p:sp>
      <p:pic>
        <p:nvPicPr>
          <p:cNvPr descr="http://bridge-outsourcing.com/wp-content/uploads/2012/05/right2.jpg" id="331" name="Google Shape;331;p31"/>
          <p:cNvPicPr preferRelativeResize="0"/>
          <p:nvPr/>
        </p:nvPicPr>
        <p:blipFill rotWithShape="1">
          <a:blip r:embed="rId3">
            <a:alphaModFix/>
          </a:blip>
          <a:srcRect b="0" l="0" r="0" t="0"/>
          <a:stretch/>
        </p:blipFill>
        <p:spPr>
          <a:xfrm rot="864132">
            <a:off x="569965" y="2869249"/>
            <a:ext cx="3701955" cy="359912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25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329"/>
                                        </p:tgtEl>
                                        <p:attrNameLst>
                                          <p:attrName>style.visibility</p:attrName>
                                        </p:attrNameLst>
                                      </p:cBhvr>
                                      <p:to>
                                        <p:strVal val="visible"/>
                                      </p:to>
                                    </p:set>
                                    <p:animEffect filter="fade" transition="in">
                                      <p:cBhvr>
                                        <p:cTn dur="2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p:nvPr/>
        </p:nvSpPr>
        <p:spPr>
          <a:xfrm>
            <a:off x="251520" y="3019599"/>
            <a:ext cx="8186790"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rgbClr val="669900"/>
                </a:solidFill>
                <a:latin typeface="Arial"/>
                <a:ea typeface="Arial"/>
                <a:cs typeface="Arial"/>
                <a:sym typeface="Arial"/>
              </a:rPr>
              <a:t>إي- دوام</a:t>
            </a:r>
            <a:endParaRPr b="1" i="0" sz="4400" u="none" cap="none" strike="noStrike">
              <a:solidFill>
                <a:srgbClr val="669900"/>
              </a:solidFill>
              <a:latin typeface="Arial"/>
              <a:ea typeface="Arial"/>
              <a:cs typeface="Arial"/>
              <a:sym typeface="Arial"/>
            </a:endParaRPr>
          </a:p>
        </p:txBody>
      </p:sp>
      <p:pic>
        <p:nvPicPr>
          <p:cNvPr descr="D:\logo3d.png" id="98" name="Google Shape;98;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descr="C:\Users\hadeer\Desktop\logo.png" id="99" name="Google Shape;99;p14"/>
          <p:cNvPicPr preferRelativeResize="0"/>
          <p:nvPr/>
        </p:nvPicPr>
        <p:blipFill rotWithShape="1">
          <a:blip r:embed="rId4">
            <a:alphaModFix/>
          </a:blip>
          <a:srcRect b="0" l="0" r="0" t="0"/>
          <a:stretch/>
        </p:blipFill>
        <p:spPr>
          <a:xfrm>
            <a:off x="2195736" y="4149080"/>
            <a:ext cx="4135317" cy="1157888"/>
          </a:xfrm>
          <a:prstGeom prst="rect">
            <a:avLst/>
          </a:prstGeom>
          <a:noFill/>
          <a:ln>
            <a:noFill/>
          </a:ln>
        </p:spPr>
      </p:pic>
      <p:sp>
        <p:nvSpPr>
          <p:cNvPr id="100" name="Google Shape;100;p14"/>
          <p:cNvSpPr txBox="1"/>
          <p:nvPr/>
        </p:nvSpPr>
        <p:spPr>
          <a:xfrm>
            <a:off x="179512" y="1457489"/>
            <a:ext cx="8208912" cy="132343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التوظيف وإدارة العمل</a:t>
            </a:r>
            <a:endParaRPr/>
          </a:p>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في بوابة إلكترونية واحدة </a:t>
            </a:r>
            <a:endParaRPr b="1" i="0" sz="4000" u="none" cap="none" strike="noStrike">
              <a:solidFill>
                <a:srgbClr val="D068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ppt_w</p:attrName>
                                        </p:attrNameLst>
                                      </p:cBhvr>
                                      <p:tavLst>
                                        <p:tav fmla="" tm="0">
                                          <p:val>
                                            <p:strVal val="0"/>
                                          </p:val>
                                        </p:tav>
                                        <p:tav fmla="" tm="100000">
                                          <p:val>
                                            <p:strVal val="#ppt_w"/>
                                          </p:val>
                                        </p:tav>
                                      </p:tavLst>
                                    </p:anim>
                                    <p:anim calcmode="lin" valueType="num">
                                      <p:cBhvr additive="base">
                                        <p:cTn dur="500"/>
                                        <p:tgtEl>
                                          <p:spTgt spid="9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2"/>
          <p:cNvSpPr txBox="1"/>
          <p:nvPr/>
        </p:nvSpPr>
        <p:spPr>
          <a:xfrm>
            <a:off x="323528" y="3068960"/>
            <a:ext cx="7798762" cy="97719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انتشار قيم التعامل والتوائم الوظيفي بين فئة ذوي الاحتياجات الخاصة وبين أصحاب الأعمال </a:t>
            </a:r>
            <a:endParaRPr/>
          </a:p>
        </p:txBody>
      </p:sp>
      <p:pic>
        <p:nvPicPr>
          <p:cNvPr descr="D:\logo3d.png" id="337" name="Google Shape;337;p3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38" name="Google Shape;338;p32"/>
          <p:cNvSpPr txBox="1"/>
          <p:nvPr/>
        </p:nvSpPr>
        <p:spPr>
          <a:xfrm>
            <a:off x="395536" y="992922"/>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النتائج المتوقعة بعد تنفيذ المشروع</a:t>
            </a:r>
            <a:endParaRPr b="1" i="0" sz="4000" u="none" cap="none" strike="noStrike">
              <a:solidFill>
                <a:srgbClr val="D06800"/>
              </a:solidFill>
              <a:latin typeface="Arial"/>
              <a:ea typeface="Arial"/>
              <a:cs typeface="Arial"/>
              <a:sym typeface="Arial"/>
            </a:endParaRPr>
          </a:p>
        </p:txBody>
      </p:sp>
      <p:sp>
        <p:nvSpPr>
          <p:cNvPr id="339" name="Google Shape;339;p32"/>
          <p:cNvSpPr txBox="1"/>
          <p:nvPr/>
        </p:nvSpPr>
        <p:spPr>
          <a:xfrm>
            <a:off x="373638" y="1700808"/>
            <a:ext cx="7776864" cy="143885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توظيف أكبر عدد ممكن من العمالة من ذوي الاحتياجات الخاصة</a:t>
            </a:r>
            <a:endParaRPr/>
          </a:p>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دخول العديد من الشركات في حيز نسبة السعودة المناسبة </a:t>
            </a:r>
            <a:endParaRPr/>
          </a:p>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الحد من نسبة البطالة المنتشرة بالمملكة العربية السعودية </a:t>
            </a:r>
            <a:endParaRPr/>
          </a:p>
        </p:txBody>
      </p:sp>
      <p:sp>
        <p:nvSpPr>
          <p:cNvPr id="340" name="Google Shape;340;p32"/>
          <p:cNvSpPr txBox="1"/>
          <p:nvPr/>
        </p:nvSpPr>
        <p:spPr>
          <a:xfrm>
            <a:off x="2771800" y="4079860"/>
            <a:ext cx="5378702" cy="1938992"/>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Arial"/>
              <a:buChar char="•"/>
            </a:pPr>
            <a:r>
              <a:rPr b="1" i="0" lang="ar-EG" sz="2000" u="none" cap="none" strike="noStrike">
                <a:solidFill>
                  <a:schemeClr val="dk1"/>
                </a:solidFill>
                <a:latin typeface="Arial"/>
                <a:ea typeface="Arial"/>
                <a:cs typeface="Arial"/>
                <a:sym typeface="Arial"/>
              </a:rPr>
              <a:t>تقليل نسبة البطالة بين فئات ذوي الاحتياجات الخاصة وذلك هدف سامي يهدف له كافة العاملين على شؤون الارتقاء بالمستوى المهني بالمملكة العربية السعودية</a:t>
            </a:r>
            <a:endParaRPr b="1" i="0" sz="2000" u="none" cap="none" strike="noStrike">
              <a:solidFill>
                <a:schemeClr val="dk1"/>
              </a:solidFill>
              <a:latin typeface="Arial"/>
              <a:ea typeface="Arial"/>
              <a:cs typeface="Arial"/>
              <a:sym typeface="Arial"/>
            </a:endParaRPr>
          </a:p>
        </p:txBody>
      </p:sp>
      <p:pic>
        <p:nvPicPr>
          <p:cNvPr id="341" name="Google Shape;341;p32"/>
          <p:cNvPicPr preferRelativeResize="0"/>
          <p:nvPr/>
        </p:nvPicPr>
        <p:blipFill rotWithShape="1">
          <a:blip r:embed="rId4">
            <a:alphaModFix/>
          </a:blip>
          <a:srcRect b="0" l="0" r="0" t="26590"/>
          <a:stretch/>
        </p:blipFill>
        <p:spPr>
          <a:xfrm>
            <a:off x="-85064" y="4046151"/>
            <a:ext cx="2856864" cy="2577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822"/>
                                        <p:tgtEl>
                                          <p:spTgt spid="338"/>
                                        </p:tgtEl>
                                      </p:cBhvr>
                                    </p:animEffect>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500"/>
                                        <p:tgtEl>
                                          <p:spTgt spid="339">
                                            <p:txEl>
                                              <p:pRg end="0" st="0"/>
                                            </p:txEl>
                                          </p:spTgt>
                                        </p:tgtEl>
                                      </p:cBhvr>
                                    </p:animEffect>
                                  </p:childTnLst>
                                </p:cTn>
                              </p:par>
                            </p:childTnLst>
                          </p:cTn>
                        </p:par>
                        <p:par>
                          <p:cTn fill="hold">
                            <p:stCondLst>
                              <p:cond delay="2322"/>
                            </p:stCondLst>
                            <p:childTnLst>
                              <p:par>
                                <p:cTn fill="hold" nodeType="after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500"/>
                                        <p:tgtEl>
                                          <p:spTgt spid="339">
                                            <p:txEl>
                                              <p:pRg end="1" st="1"/>
                                            </p:txEl>
                                          </p:spTgt>
                                        </p:tgtEl>
                                      </p:cBhvr>
                                    </p:animEffect>
                                  </p:childTnLst>
                                </p:cTn>
                              </p:par>
                            </p:childTnLst>
                          </p:cTn>
                        </p:par>
                        <p:par>
                          <p:cTn fill="hold">
                            <p:stCondLst>
                              <p:cond delay="2822"/>
                            </p:stCondLst>
                            <p:childTnLst>
                              <p:par>
                                <p:cTn fill="hold" nodeType="after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500"/>
                                        <p:tgtEl>
                                          <p:spTgt spid="339">
                                            <p:txEl>
                                              <p:pRg end="2" st="2"/>
                                            </p:txEl>
                                          </p:spTgt>
                                        </p:tgtEl>
                                      </p:cBhvr>
                                    </p:animEffect>
                                  </p:childTnLst>
                                </p:cTn>
                              </p:par>
                            </p:childTnLst>
                          </p:cTn>
                        </p:par>
                        <p:par>
                          <p:cTn fill="hold">
                            <p:stCondLst>
                              <p:cond delay="3322"/>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3822"/>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3"/>
          <p:cNvSpPr txBox="1"/>
          <p:nvPr/>
        </p:nvSpPr>
        <p:spPr>
          <a:xfrm>
            <a:off x="332695" y="3068960"/>
            <a:ext cx="7776864" cy="143885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سرعة الأداء واستيعاب البيانات مهما كان حجمها حيث تتمتع ببنية تحتية آمنة تضمن حماية حركة البيانات من المتطفلين وقراصنة المواقع الإلكترونية.</a:t>
            </a:r>
            <a:endParaRPr b="1" i="0" sz="2000" u="none" cap="none" strike="noStrike">
              <a:solidFill>
                <a:schemeClr val="dk1"/>
              </a:solidFill>
              <a:latin typeface="Arial"/>
              <a:ea typeface="Arial"/>
              <a:cs typeface="Arial"/>
              <a:sym typeface="Arial"/>
            </a:endParaRPr>
          </a:p>
        </p:txBody>
      </p:sp>
      <p:sp>
        <p:nvSpPr>
          <p:cNvPr id="347" name="Google Shape;347;p33"/>
          <p:cNvSpPr txBox="1"/>
          <p:nvPr/>
        </p:nvSpPr>
        <p:spPr>
          <a:xfrm>
            <a:off x="332695" y="1484784"/>
            <a:ext cx="7776864" cy="1477328"/>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تدعم البوابة عمليات البحث الحر والتي تعتمد على كلمات مفتاحية أو بحث حسب السؤال أو حسب حقول توصيف الخدمة وغيرها من وسائل وأساليب البحث.</a:t>
            </a:r>
            <a:endParaRPr b="1" i="0" sz="2000" u="none" cap="none" strike="noStrike">
              <a:solidFill>
                <a:srgbClr val="796E39"/>
              </a:solidFill>
              <a:latin typeface="Arial"/>
              <a:ea typeface="Arial"/>
              <a:cs typeface="Arial"/>
              <a:sym typeface="Arial"/>
            </a:endParaRPr>
          </a:p>
        </p:txBody>
      </p:sp>
      <p:sp>
        <p:nvSpPr>
          <p:cNvPr id="348" name="Google Shape;348;p33"/>
          <p:cNvSpPr txBox="1"/>
          <p:nvPr/>
        </p:nvSpPr>
        <p:spPr>
          <a:xfrm>
            <a:off x="332695" y="4725144"/>
            <a:ext cx="7776864" cy="138499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توافق البوابة مع الأجهزة اللوحية والهواتف الذكية مع مراعاة الشاشات الصغيرة.</a:t>
            </a:r>
            <a:endParaRPr b="1" i="0" sz="20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96E39"/>
              </a:solidFill>
              <a:latin typeface="Arial"/>
              <a:ea typeface="Arial"/>
              <a:cs typeface="Arial"/>
              <a:sym typeface="Arial"/>
            </a:endParaRPr>
          </a:p>
        </p:txBody>
      </p:sp>
      <p:pic>
        <p:nvPicPr>
          <p:cNvPr descr="D:\logo3d.png" id="349" name="Google Shape;349;p3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50" name="Google Shape;350;p33"/>
          <p:cNvSpPr/>
          <p:nvPr/>
        </p:nvSpPr>
        <p:spPr>
          <a:xfrm>
            <a:off x="755576" y="260648"/>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مميزات موقع إي – دوام</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1000"/>
                                        <p:tgtEl>
                                          <p:spTgt spid="347">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1000"/>
                                        <p:tgtEl>
                                          <p:spTgt spid="346">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D:\logo3d.png" id="355" name="Google Shape;355;p3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56" name="Google Shape;356;p34"/>
          <p:cNvPicPr preferRelativeResize="0"/>
          <p:nvPr/>
        </p:nvPicPr>
        <p:blipFill rotWithShape="1">
          <a:blip r:embed="rId4">
            <a:alphaModFix/>
          </a:blip>
          <a:srcRect b="0" l="0" r="0" t="0"/>
          <a:stretch/>
        </p:blipFill>
        <p:spPr>
          <a:xfrm>
            <a:off x="755576" y="2204864"/>
            <a:ext cx="6936615" cy="331236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57" name="Google Shape;357;p34"/>
          <p:cNvSpPr/>
          <p:nvPr/>
        </p:nvSpPr>
        <p:spPr>
          <a:xfrm>
            <a:off x="611560" y="834097"/>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شاشات من موقع إي – دوام</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D:\logo3d.png" id="362" name="Google Shape;362;p35"/>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63" name="Google Shape;363;p35"/>
          <p:cNvPicPr preferRelativeResize="0"/>
          <p:nvPr/>
        </p:nvPicPr>
        <p:blipFill rotWithShape="1">
          <a:blip r:embed="rId4">
            <a:alphaModFix/>
          </a:blip>
          <a:srcRect b="0" l="0" r="0" t="0"/>
          <a:stretch/>
        </p:blipFill>
        <p:spPr>
          <a:xfrm>
            <a:off x="725387" y="1412776"/>
            <a:ext cx="7086973" cy="4824536"/>
          </a:xfrm>
          <a:prstGeom prst="rect">
            <a:avLst/>
          </a:prstGeom>
          <a:noFill/>
          <a:ln>
            <a:noFill/>
          </a:ln>
          <a:effectLst>
            <a:outerShdw blurRad="190500" rotWithShape="0" algn="tl">
              <a:srgbClr val="000000">
                <a:alpha val="69803"/>
              </a:srgbClr>
            </a:outerShdw>
          </a:effectLst>
        </p:spPr>
      </p:pic>
      <p:sp>
        <p:nvSpPr>
          <p:cNvPr id="364" name="Google Shape;364;p35"/>
          <p:cNvSpPr/>
          <p:nvPr/>
        </p:nvSpPr>
        <p:spPr>
          <a:xfrm>
            <a:off x="1142954" y="332656"/>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سجل سيرتك الذاتية</a:t>
            </a:r>
            <a:endParaRPr b="1" i="0" sz="3000" u="none" cap="none" strike="noStrike">
              <a:solidFill>
                <a:srgbClr val="CC99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D:\logo3d.png" id="369" name="Google Shape;369;p36"/>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70" name="Google Shape;370;p36"/>
          <p:cNvPicPr preferRelativeResize="0"/>
          <p:nvPr/>
        </p:nvPicPr>
        <p:blipFill rotWithShape="1">
          <a:blip r:embed="rId4">
            <a:alphaModFix/>
          </a:blip>
          <a:srcRect b="0" l="0" r="0" t="0"/>
          <a:stretch/>
        </p:blipFill>
        <p:spPr>
          <a:xfrm>
            <a:off x="2483768" y="836712"/>
            <a:ext cx="2664296" cy="194698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71" name="Google Shape;371;p36"/>
          <p:cNvSpPr/>
          <p:nvPr/>
        </p:nvSpPr>
        <p:spPr>
          <a:xfrm>
            <a:off x="1142954" y="11663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الفيديو التعريفي</a:t>
            </a:r>
            <a:endParaRPr/>
          </a:p>
        </p:txBody>
      </p:sp>
      <p:pic>
        <p:nvPicPr>
          <p:cNvPr id="372" name="Google Shape;372;p36"/>
          <p:cNvPicPr preferRelativeResize="0"/>
          <p:nvPr/>
        </p:nvPicPr>
        <p:blipFill rotWithShape="1">
          <a:blip r:embed="rId5">
            <a:alphaModFix/>
          </a:blip>
          <a:srcRect b="0" l="0" r="0" t="0"/>
          <a:stretch/>
        </p:blipFill>
        <p:spPr>
          <a:xfrm>
            <a:off x="971600" y="3579300"/>
            <a:ext cx="6250657" cy="301805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373" name="Google Shape;373;p36"/>
          <p:cNvSpPr/>
          <p:nvPr/>
        </p:nvSpPr>
        <p:spPr>
          <a:xfrm>
            <a:off x="1043608" y="255786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بحث تفصيلي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7"/>
          <p:cNvPicPr preferRelativeResize="0"/>
          <p:nvPr/>
        </p:nvPicPr>
        <p:blipFill rotWithShape="1">
          <a:blip r:embed="rId3">
            <a:alphaModFix/>
          </a:blip>
          <a:srcRect b="20230" l="3012" r="3901" t="7945"/>
          <a:stretch/>
        </p:blipFill>
        <p:spPr>
          <a:xfrm>
            <a:off x="827584" y="1916832"/>
            <a:ext cx="6813606" cy="394306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379" name="Google Shape;379;p37"/>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
        <p:nvSpPr>
          <p:cNvPr id="380" name="Google Shape;380;p37"/>
          <p:cNvSpPr/>
          <p:nvPr/>
        </p:nvSpPr>
        <p:spPr>
          <a:xfrm>
            <a:off x="1115616" y="764704"/>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تصنيفات نتائج البحث</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38"/>
          <p:cNvPicPr preferRelativeResize="0"/>
          <p:nvPr/>
        </p:nvPicPr>
        <p:blipFill rotWithShape="1">
          <a:blip r:embed="rId3">
            <a:alphaModFix/>
          </a:blip>
          <a:srcRect b="17158" l="4767" r="3400" t="8240"/>
          <a:stretch/>
        </p:blipFill>
        <p:spPr>
          <a:xfrm>
            <a:off x="395536" y="1684784"/>
            <a:ext cx="7472084" cy="455252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86" name="Google Shape;386;p38"/>
          <p:cNvSpPr/>
          <p:nvPr/>
        </p:nvSpPr>
        <p:spPr>
          <a:xfrm>
            <a:off x="1259632" y="548680"/>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سجل شركتك</a:t>
            </a:r>
            <a:endParaRPr/>
          </a:p>
        </p:txBody>
      </p:sp>
      <p:pic>
        <p:nvPicPr>
          <p:cNvPr descr="D:\logo3d.png" id="387" name="Google Shape;387;p38"/>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D:\logo3d.png" id="392" name="Google Shape;392;p3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393" name="Google Shape;393;p39"/>
          <p:cNvPicPr preferRelativeResize="0"/>
          <p:nvPr/>
        </p:nvPicPr>
        <p:blipFill rotWithShape="1">
          <a:blip r:embed="rId4">
            <a:alphaModFix/>
          </a:blip>
          <a:srcRect b="34766" l="0" r="0" t="0"/>
          <a:stretch/>
        </p:blipFill>
        <p:spPr>
          <a:xfrm>
            <a:off x="899592" y="1386249"/>
            <a:ext cx="6840760" cy="470704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394" name="Google Shape;394;p39"/>
          <p:cNvSpPr/>
          <p:nvPr/>
        </p:nvSpPr>
        <p:spPr>
          <a:xfrm>
            <a:off x="1259632" y="253606"/>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الملف الشخصي للشركات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40"/>
          <p:cNvPicPr preferRelativeResize="0"/>
          <p:nvPr/>
        </p:nvPicPr>
        <p:blipFill rotWithShape="1">
          <a:blip r:embed="rId3">
            <a:alphaModFix/>
          </a:blip>
          <a:srcRect b="11373" l="2416" r="5334" t="7922"/>
          <a:stretch/>
        </p:blipFill>
        <p:spPr>
          <a:xfrm>
            <a:off x="683568" y="1484784"/>
            <a:ext cx="7443449" cy="488384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400" name="Google Shape;400;p4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
        <p:nvSpPr>
          <p:cNvPr id="401" name="Google Shape;401;p40"/>
          <p:cNvSpPr/>
          <p:nvPr/>
        </p:nvSpPr>
        <p:spPr>
          <a:xfrm>
            <a:off x="1259632" y="39762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صفحة إسناد مهمة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D:\logo3d.png" id="406" name="Google Shape;406;p4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id="407" name="Google Shape;407;p41"/>
          <p:cNvPicPr preferRelativeResize="0"/>
          <p:nvPr/>
        </p:nvPicPr>
        <p:blipFill rotWithShape="1">
          <a:blip r:embed="rId4">
            <a:alphaModFix/>
          </a:blip>
          <a:srcRect b="21720" l="3420" r="2582" t="8520"/>
          <a:stretch/>
        </p:blipFill>
        <p:spPr>
          <a:xfrm>
            <a:off x="251520" y="1628800"/>
            <a:ext cx="7891588" cy="439248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408" name="Google Shape;408;p41"/>
          <p:cNvSpPr/>
          <p:nvPr/>
        </p:nvSpPr>
        <p:spPr>
          <a:xfrm>
            <a:off x="1259632" y="397622"/>
            <a:ext cx="6984776" cy="727122"/>
          </a:xfrm>
          <a:prstGeom prst="rect">
            <a:avLst/>
          </a:prstGeom>
          <a:noFill/>
          <a:ln>
            <a:noFill/>
          </a:ln>
        </p:spPr>
        <p:txBody>
          <a:bodyPr anchorCtr="0" anchor="t" bIns="45700" lIns="91425" spcFirstLastPara="1" rIns="91425" wrap="square" tIns="45700">
            <a:noAutofit/>
          </a:bodyPr>
          <a:lstStyle/>
          <a:p>
            <a:pPr indent="-571500" lvl="0" marL="571500" marR="0" rtl="1" algn="r">
              <a:lnSpc>
                <a:spcPct val="150000"/>
              </a:lnSpc>
              <a:spcBef>
                <a:spcPts val="0"/>
              </a:spcBef>
              <a:spcAft>
                <a:spcPts val="0"/>
              </a:spcAft>
              <a:buClr>
                <a:srgbClr val="CC9900"/>
              </a:buClr>
              <a:buSzPts val="3000"/>
              <a:buFont typeface="Noto Sans Symbols"/>
              <a:buChar char="✔"/>
            </a:pPr>
            <a:r>
              <a:rPr b="1" i="0" lang="ar-EG" sz="3000" u="none" cap="none" strike="noStrike">
                <a:solidFill>
                  <a:srgbClr val="CC9900"/>
                </a:solidFill>
                <a:latin typeface="Arial"/>
                <a:ea typeface="Arial"/>
                <a:cs typeface="Arial"/>
                <a:sym typeface="Arial"/>
              </a:rPr>
              <a:t>متابعة وإدارة الأعمال للشركات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D:\logo3d.png" id="106" name="Google Shape;106;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7" name="Google Shape;107;p15"/>
          <p:cNvSpPr txBox="1"/>
          <p:nvPr/>
        </p:nvSpPr>
        <p:spPr>
          <a:xfrm>
            <a:off x="323528" y="1155516"/>
            <a:ext cx="7911714" cy="517064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نمت العديد من الدراسات لحل مشكلة البطالة بالمملكة العربية السعودية والتي شملت كافة الفئات الموجودة بالمجتمع من المواطنين السعوديين بشكل عام إلى عمل المعاق والمرأة بشكل خاص .. </a:t>
            </a:r>
            <a:endParaRPr b="1" i="0" sz="2000" u="none" cap="none" strike="noStrike">
              <a:solidFill>
                <a:schemeClr val="dk1"/>
              </a:solidFill>
              <a:latin typeface="Arial"/>
              <a:ea typeface="Arial"/>
              <a:cs typeface="Arial"/>
              <a:sym typeface="Arial"/>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ومن خلال ذلك تبنت وزارة العمل تطبيق نحو 36 برنامجاً ومبادرة لمكافحة تفشي البطالة في المملكة العربية السعودية وتوفير فرص العمل الشريف للمواطنين، التي من بينها برنامج ''نطاقات''</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والبرنامج الوطني لإعانة الباحثين عن عمل (حافز)</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وبرنامج ''طاقات''</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وبرنامج ''لقاءات'‘ وغيرها من البرامج</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التي استهدفت جميعها إعادة هيكلة السوق</a:t>
            </a:r>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السعودية إلى الأفضل.</a:t>
            </a:r>
            <a:endParaRPr/>
          </a:p>
        </p:txBody>
      </p:sp>
      <p:sp>
        <p:nvSpPr>
          <p:cNvPr id="108" name="Google Shape;108;p15"/>
          <p:cNvSpPr txBox="1"/>
          <p:nvPr/>
        </p:nvSpPr>
        <p:spPr>
          <a:xfrm>
            <a:off x="179512" y="404664"/>
            <a:ext cx="8208912"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rgbClr val="D06800"/>
                </a:solidFill>
                <a:latin typeface="Arial"/>
                <a:ea typeface="Arial"/>
                <a:cs typeface="Arial"/>
                <a:sym typeface="Arial"/>
              </a:rPr>
              <a:t>دراسات وإحصاءات</a:t>
            </a:r>
            <a:endParaRPr b="1" i="0" sz="4400" u="none" cap="none" strike="noStrike">
              <a:solidFill>
                <a:srgbClr val="D06800"/>
              </a:solidFill>
              <a:latin typeface="Arial"/>
              <a:ea typeface="Arial"/>
              <a:cs typeface="Arial"/>
              <a:sym typeface="Arial"/>
            </a:endParaRPr>
          </a:p>
        </p:txBody>
      </p:sp>
      <p:pic>
        <p:nvPicPr>
          <p:cNvPr id="109" name="Google Shape;109;p15"/>
          <p:cNvPicPr preferRelativeResize="0"/>
          <p:nvPr/>
        </p:nvPicPr>
        <p:blipFill rotWithShape="1">
          <a:blip r:embed="rId4">
            <a:alphaModFix/>
          </a:blip>
          <a:srcRect b="0" l="0" r="0" t="0"/>
          <a:stretch/>
        </p:blipFill>
        <p:spPr>
          <a:xfrm>
            <a:off x="11308" y="4365104"/>
            <a:ext cx="3624588" cy="2492896"/>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i="0" lang="ar-EG" sz="4000" u="none" cap="none" strike="noStrike">
                <a:solidFill>
                  <a:srgbClr val="DE6F00"/>
                </a:solidFill>
                <a:latin typeface="Arial"/>
                <a:ea typeface="Arial"/>
                <a:cs typeface="Arial"/>
                <a:sym typeface="Arial"/>
              </a:rPr>
              <a:t>مع تحيــات </a:t>
            </a:r>
            <a:r>
              <a:rPr b="1" i="0" lang="ar-EG" sz="3600" u="none" cap="none" strike="noStrike">
                <a:solidFill>
                  <a:srgbClr val="DE6F00"/>
                </a:solidFill>
                <a:latin typeface="Arial"/>
                <a:ea typeface="Arial"/>
                <a:cs typeface="Arial"/>
                <a:sym typeface="Arial"/>
              </a:rPr>
              <a:t>...</a:t>
            </a:r>
            <a:endParaRPr b="1" i="0" sz="3600" u="none" cap="none" strike="noStrike">
              <a:solidFill>
                <a:srgbClr val="DE6F00"/>
              </a:solidFill>
              <a:latin typeface="Arial"/>
              <a:ea typeface="Arial"/>
              <a:cs typeface="Arial"/>
              <a:sym typeface="Arial"/>
            </a:endParaRPr>
          </a:p>
        </p:txBody>
      </p:sp>
      <p:pic>
        <p:nvPicPr>
          <p:cNvPr descr="D:\logo3d.png" id="414" name="Google Shape;414;p42"/>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2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p:nvPr/>
        </p:nvSpPr>
        <p:spPr>
          <a:xfrm>
            <a:off x="323527" y="3473348"/>
            <a:ext cx="8064895" cy="140807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300" u="none" cap="none" strike="noStrike">
              <a:solidFill>
                <a:srgbClr val="527D55"/>
              </a:solidFill>
              <a:latin typeface="Arial"/>
              <a:ea typeface="Arial"/>
              <a:cs typeface="Arial"/>
              <a:sym typeface="Arial"/>
            </a:endParaRPr>
          </a:p>
          <a:p>
            <a:pPr indent="-342900" lvl="0" marL="342900" marR="0" rtl="1" algn="just">
              <a:lnSpc>
                <a:spcPct val="150000"/>
              </a:lnSpc>
              <a:spcBef>
                <a:spcPts val="0"/>
              </a:spcBef>
              <a:spcAft>
                <a:spcPts val="0"/>
              </a:spcAft>
              <a:buClr>
                <a:srgbClr val="298424"/>
              </a:buClr>
              <a:buSzPts val="1800"/>
              <a:buFont typeface="Noto Sans Symbols"/>
              <a:buChar char="✔"/>
            </a:pPr>
            <a:r>
              <a:rPr b="1" i="0" lang="ar-EG" sz="1800" u="none" cap="none" strike="noStrike">
                <a:solidFill>
                  <a:schemeClr val="dk1"/>
                </a:solidFill>
                <a:latin typeface="Arial"/>
                <a:ea typeface="Arial"/>
                <a:cs typeface="Arial"/>
                <a:sym typeface="Arial"/>
              </a:rPr>
              <a:t>كشفت مستشارة وزير العمل الدكتورة ميرفت طاشكندي عن إحصائية في فبراير 2013م أن عدد الأشخاص المسجلين في برنامج حافز ممن أشاروا أن لديهم إعاقة بلغ  183.67 ألف حالة.</a:t>
            </a:r>
            <a:endParaRPr b="1" i="0" sz="1000" u="none" cap="none" strike="noStrike">
              <a:solidFill>
                <a:schemeClr val="dk1"/>
              </a:solidFill>
              <a:latin typeface="Arial"/>
              <a:ea typeface="Arial"/>
              <a:cs typeface="Arial"/>
              <a:sym typeface="Arial"/>
            </a:endParaRPr>
          </a:p>
        </p:txBody>
      </p:sp>
      <p:pic>
        <p:nvPicPr>
          <p:cNvPr descr="D:\logo3d.png" id="115" name="Google Shape;115;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aphicFrame>
        <p:nvGraphicFramePr>
          <p:cNvPr id="116" name="Google Shape;116;p16"/>
          <p:cNvGraphicFramePr/>
          <p:nvPr/>
        </p:nvGraphicFramePr>
        <p:xfrm>
          <a:off x="830380" y="1556792"/>
          <a:ext cx="3000000" cy="3000000"/>
        </p:xfrm>
        <a:graphic>
          <a:graphicData uri="http://schemas.openxmlformats.org/drawingml/2006/table">
            <a:tbl>
              <a:tblPr bandRow="1" firstCol="1" firstRow="1">
                <a:noFill/>
                <a:tableStyleId>{15A9D1D1-410C-4BC0-B0D2-8F2CE3FE7D46}</a:tableStyleId>
              </a:tblPr>
              <a:tblGrid>
                <a:gridCol w="5428850"/>
                <a:gridCol w="1538175"/>
              </a:tblGrid>
              <a:tr h="600075">
                <a:tc>
                  <a:txBody>
                    <a:bodyPr/>
                    <a:lstStyle/>
                    <a:p>
                      <a:pPr indent="0" lvl="0" marL="0" marR="0" rtl="1" algn="r">
                        <a:lnSpc>
                          <a:spcPct val="78750"/>
                        </a:lnSpc>
                        <a:spcBef>
                          <a:spcPts val="0"/>
                        </a:spcBef>
                        <a:spcAft>
                          <a:spcPts val="0"/>
                        </a:spcAft>
                        <a:buNone/>
                      </a:pPr>
                      <a:r>
                        <a:rPr lang="ar-EG" sz="2000" u="none" cap="none" strike="noStrike">
                          <a:latin typeface="Arial"/>
                          <a:ea typeface="Arial"/>
                          <a:cs typeface="Arial"/>
                          <a:sym typeface="Arial"/>
                        </a:rPr>
                        <a:t>معدل البطالة (عام 2012م)</a:t>
                      </a:r>
                      <a:endParaRPr sz="2000" u="none" cap="none" strike="noStrike">
                        <a:latin typeface="Arial"/>
                        <a:ea typeface="Arial"/>
                        <a:cs typeface="Arial"/>
                        <a:sym typeface="Arial"/>
                      </a:endParaRPr>
                    </a:p>
                  </a:txBody>
                  <a:tcPr marT="47625" marB="47625" marR="47625" marL="47625" anchor="ctr">
                    <a:gradFill>
                      <a:gsLst>
                        <a:gs pos="0">
                          <a:srgbClr val="813C00"/>
                        </a:gs>
                        <a:gs pos="50000">
                          <a:srgbClr val="B95500"/>
                        </a:gs>
                        <a:gs pos="100000">
                          <a:srgbClr val="DF6800"/>
                        </a:gs>
                      </a:gsLst>
                      <a:lin ang="0" scaled="0"/>
                    </a:gradFill>
                  </a:tcPr>
                </a:tc>
                <a:tc>
                  <a:txBody>
                    <a:bodyPr/>
                    <a:lstStyle/>
                    <a:p>
                      <a:pPr indent="0" lvl="0" marL="0" marR="0" rtl="0" algn="ctr">
                        <a:lnSpc>
                          <a:spcPct val="78750"/>
                        </a:lnSpc>
                        <a:spcBef>
                          <a:spcPts val="0"/>
                        </a:spcBef>
                        <a:spcAft>
                          <a:spcPts val="0"/>
                        </a:spcAft>
                        <a:buNone/>
                      </a:pPr>
                      <a:r>
                        <a:rPr b="1" lang="ar-EG" sz="2000" u="none" cap="none" strike="noStrike">
                          <a:solidFill>
                            <a:schemeClr val="lt1"/>
                          </a:solidFill>
                          <a:latin typeface="Arial"/>
                          <a:ea typeface="Arial"/>
                          <a:cs typeface="Arial"/>
                          <a:sym typeface="Arial"/>
                        </a:rPr>
                        <a:t>%5.5</a:t>
                      </a:r>
                      <a:endParaRPr/>
                    </a:p>
                  </a:txBody>
                  <a:tcPr marT="47625" marB="47625" marR="47625" marL="47625" anchor="ctr">
                    <a:gradFill>
                      <a:gsLst>
                        <a:gs pos="0">
                          <a:srgbClr val="813C00"/>
                        </a:gs>
                        <a:gs pos="50000">
                          <a:srgbClr val="B95500"/>
                        </a:gs>
                        <a:gs pos="100000">
                          <a:srgbClr val="DF6800"/>
                        </a:gs>
                      </a:gsLst>
                      <a:lin ang="0" scaled="0"/>
                    </a:gradFill>
                  </a:tcPr>
                </a:tc>
              </a:tr>
              <a:tr h="600075">
                <a:tc>
                  <a:txBody>
                    <a:bodyPr/>
                    <a:lstStyle/>
                    <a:p>
                      <a:pPr indent="0" lvl="0" marL="0" marR="0" rtl="1" algn="r">
                        <a:lnSpc>
                          <a:spcPct val="78750"/>
                        </a:lnSpc>
                        <a:spcBef>
                          <a:spcPts val="0"/>
                        </a:spcBef>
                        <a:spcAft>
                          <a:spcPts val="0"/>
                        </a:spcAft>
                        <a:buNone/>
                      </a:pPr>
                      <a:r>
                        <a:rPr lang="ar-EG" sz="2000" u="none" cap="none" strike="noStrike">
                          <a:latin typeface="Arial"/>
                          <a:ea typeface="Arial"/>
                          <a:cs typeface="Arial"/>
                          <a:sym typeface="Arial"/>
                        </a:rPr>
                        <a:t>معدل البطالة للسعوديين (عام 2012م)</a:t>
                      </a:r>
                      <a:endParaRPr sz="2000" u="none" cap="none" strike="noStrike">
                        <a:latin typeface="Arial"/>
                        <a:ea typeface="Arial"/>
                        <a:cs typeface="Arial"/>
                        <a:sym typeface="Arial"/>
                      </a:endParaRPr>
                    </a:p>
                  </a:txBody>
                  <a:tcPr marT="47625" marB="47625" marR="47625" marL="47625" anchor="ctr">
                    <a:gradFill>
                      <a:gsLst>
                        <a:gs pos="0">
                          <a:srgbClr val="813C00"/>
                        </a:gs>
                        <a:gs pos="50000">
                          <a:srgbClr val="B95500"/>
                        </a:gs>
                        <a:gs pos="100000">
                          <a:srgbClr val="DF6800"/>
                        </a:gs>
                      </a:gsLst>
                      <a:lin ang="0" scaled="0"/>
                    </a:gradFill>
                  </a:tcPr>
                </a:tc>
                <a:tc>
                  <a:txBody>
                    <a:bodyPr/>
                    <a:lstStyle/>
                    <a:p>
                      <a:pPr indent="0" lvl="0" marL="0" marR="0" rtl="0" algn="ctr">
                        <a:lnSpc>
                          <a:spcPct val="78750"/>
                        </a:lnSpc>
                        <a:spcBef>
                          <a:spcPts val="0"/>
                        </a:spcBef>
                        <a:spcAft>
                          <a:spcPts val="0"/>
                        </a:spcAft>
                        <a:buNone/>
                      </a:pPr>
                      <a:r>
                        <a:rPr b="1" lang="ar-EG" sz="2000" u="none" cap="none" strike="noStrike">
                          <a:solidFill>
                            <a:schemeClr val="lt1"/>
                          </a:solidFill>
                          <a:latin typeface="Arial"/>
                          <a:ea typeface="Arial"/>
                          <a:cs typeface="Arial"/>
                          <a:sym typeface="Arial"/>
                        </a:rPr>
                        <a:t>%12.1</a:t>
                      </a:r>
                      <a:endParaRPr/>
                    </a:p>
                  </a:txBody>
                  <a:tcPr marT="47625" marB="47625" marR="47625" marL="47625" anchor="ctr">
                    <a:gradFill>
                      <a:gsLst>
                        <a:gs pos="0">
                          <a:srgbClr val="813C00"/>
                        </a:gs>
                        <a:gs pos="50000">
                          <a:srgbClr val="B95500"/>
                        </a:gs>
                        <a:gs pos="100000">
                          <a:srgbClr val="DF6800"/>
                        </a:gs>
                      </a:gsLst>
                      <a:lin ang="0" scaled="0"/>
                    </a:gradFill>
                  </a:tcPr>
                </a:tc>
              </a:tr>
              <a:tr h="600075">
                <a:tc>
                  <a:txBody>
                    <a:bodyPr/>
                    <a:lstStyle/>
                    <a:p>
                      <a:pPr indent="0" lvl="0" marL="0" marR="0" rtl="1" algn="r">
                        <a:lnSpc>
                          <a:spcPct val="78750"/>
                        </a:lnSpc>
                        <a:spcBef>
                          <a:spcPts val="0"/>
                        </a:spcBef>
                        <a:spcAft>
                          <a:spcPts val="0"/>
                        </a:spcAft>
                        <a:buNone/>
                      </a:pPr>
                      <a:r>
                        <a:rPr lang="ar-EG" sz="2000" u="none" cap="none" strike="noStrike">
                          <a:latin typeface="Arial"/>
                          <a:ea typeface="Arial"/>
                          <a:cs typeface="Arial"/>
                          <a:sym typeface="Arial"/>
                        </a:rPr>
                        <a:t>نسبة السكان العاملين إلى عدد السكان (2012م)</a:t>
                      </a:r>
                      <a:endParaRPr sz="2000" u="none" cap="none" strike="noStrike">
                        <a:latin typeface="Arial"/>
                        <a:ea typeface="Arial"/>
                        <a:cs typeface="Arial"/>
                        <a:sym typeface="Arial"/>
                      </a:endParaRPr>
                    </a:p>
                  </a:txBody>
                  <a:tcPr marT="47625" marB="47625" marR="47625" marL="47625" anchor="ctr">
                    <a:gradFill>
                      <a:gsLst>
                        <a:gs pos="0">
                          <a:srgbClr val="813C00"/>
                        </a:gs>
                        <a:gs pos="50000">
                          <a:srgbClr val="B95500"/>
                        </a:gs>
                        <a:gs pos="100000">
                          <a:srgbClr val="DF6800"/>
                        </a:gs>
                      </a:gsLst>
                      <a:lin ang="0" scaled="0"/>
                    </a:gradFill>
                  </a:tcPr>
                </a:tc>
                <a:tc>
                  <a:txBody>
                    <a:bodyPr/>
                    <a:lstStyle/>
                    <a:p>
                      <a:pPr indent="0" lvl="0" marL="0" marR="0" rtl="0" algn="ctr">
                        <a:lnSpc>
                          <a:spcPct val="78750"/>
                        </a:lnSpc>
                        <a:spcBef>
                          <a:spcPts val="0"/>
                        </a:spcBef>
                        <a:spcAft>
                          <a:spcPts val="0"/>
                        </a:spcAft>
                        <a:buNone/>
                      </a:pPr>
                      <a:r>
                        <a:rPr b="1" lang="ar-EG" sz="2000" u="none" cap="none" strike="noStrike">
                          <a:solidFill>
                            <a:schemeClr val="lt1"/>
                          </a:solidFill>
                          <a:latin typeface="Arial"/>
                          <a:ea typeface="Arial"/>
                          <a:cs typeface="Arial"/>
                          <a:sym typeface="Arial"/>
                        </a:rPr>
                        <a:t>%35.6</a:t>
                      </a:r>
                      <a:endParaRPr/>
                    </a:p>
                  </a:txBody>
                  <a:tcPr marT="47625" marB="47625" marR="47625" marL="47625" anchor="ctr">
                    <a:gradFill>
                      <a:gsLst>
                        <a:gs pos="0">
                          <a:srgbClr val="813C00"/>
                        </a:gs>
                        <a:gs pos="50000">
                          <a:srgbClr val="B95500"/>
                        </a:gs>
                        <a:gs pos="100000">
                          <a:srgbClr val="DF6800"/>
                        </a:gs>
                      </a:gsLst>
                      <a:lin ang="0" scaled="0"/>
                    </a:gradFill>
                  </a:tcPr>
                </a:tc>
              </a:tr>
            </a:tbl>
          </a:graphicData>
        </a:graphic>
      </p:graphicFrame>
      <p:sp>
        <p:nvSpPr>
          <p:cNvPr id="117" name="Google Shape;117;p16"/>
          <p:cNvSpPr/>
          <p:nvPr/>
        </p:nvSpPr>
        <p:spPr>
          <a:xfrm>
            <a:off x="323525" y="332656"/>
            <a:ext cx="8064895" cy="6001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rgbClr val="D06800"/>
                </a:solidFill>
                <a:latin typeface="Arial"/>
                <a:ea typeface="Arial"/>
                <a:cs typeface="Arial"/>
                <a:sym typeface="Arial"/>
              </a:rPr>
              <a:t>ونذكر من تلك الإحصاءات ،،،</a:t>
            </a:r>
            <a:endParaRPr/>
          </a:p>
        </p:txBody>
      </p:sp>
      <p:sp>
        <p:nvSpPr>
          <p:cNvPr id="118" name="Google Shape;118;p16"/>
          <p:cNvSpPr/>
          <p:nvPr/>
        </p:nvSpPr>
        <p:spPr>
          <a:xfrm>
            <a:off x="287903" y="980728"/>
            <a:ext cx="8064895" cy="50783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298424"/>
              </a:buClr>
              <a:buSzPts val="1800"/>
              <a:buFont typeface="Noto Sans Symbols"/>
              <a:buChar char="✔"/>
            </a:pPr>
            <a:r>
              <a:rPr b="1" i="0" lang="ar-EG" sz="1800" u="none" cap="none" strike="noStrike">
                <a:solidFill>
                  <a:schemeClr val="dk1"/>
                </a:solidFill>
                <a:latin typeface="Arial"/>
                <a:ea typeface="Arial"/>
                <a:cs typeface="Arial"/>
                <a:sym typeface="Arial"/>
              </a:rPr>
              <a:t>بيان صادر عن مصلحة الإحصاءات العامة والمعلومات بالمملكة العربية السعودية ،،،</a:t>
            </a:r>
            <a:endParaRPr/>
          </a:p>
        </p:txBody>
      </p:sp>
      <p:sp>
        <p:nvSpPr>
          <p:cNvPr id="119" name="Google Shape;119;p16"/>
          <p:cNvSpPr/>
          <p:nvPr/>
        </p:nvSpPr>
        <p:spPr>
          <a:xfrm>
            <a:off x="323527" y="4846801"/>
            <a:ext cx="8064895" cy="140807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300" u="none" cap="none" strike="noStrike">
              <a:solidFill>
                <a:srgbClr val="527D55"/>
              </a:solidFill>
              <a:latin typeface="Arial"/>
              <a:ea typeface="Arial"/>
              <a:cs typeface="Arial"/>
              <a:sym typeface="Arial"/>
            </a:endParaRPr>
          </a:p>
          <a:p>
            <a:pPr indent="-342900" lvl="0" marL="342900" marR="0" rtl="1" algn="just">
              <a:lnSpc>
                <a:spcPct val="150000"/>
              </a:lnSpc>
              <a:spcBef>
                <a:spcPts val="0"/>
              </a:spcBef>
              <a:spcAft>
                <a:spcPts val="0"/>
              </a:spcAft>
              <a:buClr>
                <a:srgbClr val="298424"/>
              </a:buClr>
              <a:buSzPts val="1800"/>
              <a:buFont typeface="Noto Sans Symbols"/>
              <a:buChar char="✔"/>
            </a:pPr>
            <a:r>
              <a:rPr b="1" i="0" lang="ar-EG" sz="1800" u="none" cap="none" strike="noStrike">
                <a:solidFill>
                  <a:schemeClr val="dk1"/>
                </a:solidFill>
                <a:latin typeface="Arial"/>
                <a:ea typeface="Arial"/>
                <a:cs typeface="Arial"/>
                <a:sym typeface="Arial"/>
              </a:rPr>
              <a:t>وأضافت الدكتورة ميرفت طاشكندي أن العدد المتوقع للأشخاص ذوي الإعاقة في السعودية يصل إلى 4.15 ملايين شخص, حيث تتصدر الإعاقة الحركية مجمل هذه الإعاقات بنسبة  33%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500"/>
                                        <p:tgtEl>
                                          <p:spTgt spid="11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nvSpPr>
        <p:spPr>
          <a:xfrm>
            <a:off x="179512" y="260648"/>
            <a:ext cx="8208912"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rgbClr val="D06800"/>
                </a:solidFill>
                <a:latin typeface="Arial"/>
                <a:ea typeface="Arial"/>
                <a:cs typeface="Arial"/>
                <a:sym typeface="Arial"/>
              </a:rPr>
              <a:t>فكرة المشروع</a:t>
            </a:r>
            <a:endParaRPr b="1" i="0" sz="4400" u="none" cap="none" strike="noStrike">
              <a:solidFill>
                <a:srgbClr val="D06800"/>
              </a:solidFill>
              <a:latin typeface="Arial"/>
              <a:ea typeface="Arial"/>
              <a:cs typeface="Arial"/>
              <a:sym typeface="Arial"/>
            </a:endParaRPr>
          </a:p>
        </p:txBody>
      </p:sp>
      <p:pic>
        <p:nvPicPr>
          <p:cNvPr descr="D:\logo3d.png" id="125" name="Google Shape;125;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pSp>
        <p:nvGrpSpPr>
          <p:cNvPr id="126" name="Google Shape;126;p17"/>
          <p:cNvGrpSpPr/>
          <p:nvPr/>
        </p:nvGrpSpPr>
        <p:grpSpPr>
          <a:xfrm>
            <a:off x="1080211" y="1196764"/>
            <a:ext cx="6104068" cy="5544589"/>
            <a:chOff x="108611" y="12"/>
            <a:chExt cx="6104068" cy="5544589"/>
          </a:xfrm>
        </p:grpSpPr>
        <p:sp>
          <p:nvSpPr>
            <p:cNvPr id="127" name="Google Shape;127;p17"/>
            <p:cNvSpPr/>
            <p:nvPr/>
          </p:nvSpPr>
          <p:spPr>
            <a:xfrm>
              <a:off x="2477724" y="2039165"/>
              <a:ext cx="1444287" cy="1455194"/>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2689235" y="2252273"/>
              <a:ext cx="1021265" cy="1028978"/>
            </a:xfrm>
            <a:prstGeom prst="rect">
              <a:avLst/>
            </a:prstGeom>
            <a:noFill/>
            <a:ln>
              <a:noFill/>
            </a:ln>
          </p:spPr>
          <p:txBody>
            <a:bodyPr anchorCtr="0" anchor="ctr" bIns="22850" lIns="22850" spcFirstLastPara="1" rIns="22850" wrap="square" tIns="22850">
              <a:noAutofit/>
            </a:bodyPr>
            <a:lstStyle/>
            <a:p>
              <a:pPr indent="0" lvl="0" marL="0" marR="0" rtl="1" algn="ctr">
                <a:lnSpc>
                  <a:spcPct val="90000"/>
                </a:lnSpc>
                <a:spcBef>
                  <a:spcPts val="0"/>
                </a:spcBef>
                <a:spcAft>
                  <a:spcPts val="0"/>
                </a:spcAft>
                <a:buNone/>
              </a:pPr>
              <a:r>
                <a:rPr b="1" i="0" lang="ar-EG" sz="1800" u="none" cap="none" strike="noStrike">
                  <a:solidFill>
                    <a:schemeClr val="lt1"/>
                  </a:solidFill>
                  <a:latin typeface="Arial"/>
                  <a:ea typeface="Arial"/>
                  <a:cs typeface="Arial"/>
                  <a:sym typeface="Arial"/>
                </a:rPr>
                <a:t>إي دوام </a:t>
              </a:r>
              <a:endParaRPr/>
            </a:p>
            <a:p>
              <a:pPr indent="0" lvl="0" marL="0" marR="0" rtl="1" algn="ctr">
                <a:lnSpc>
                  <a:spcPct val="90000"/>
                </a:lnSpc>
                <a:spcBef>
                  <a:spcPts val="630"/>
                </a:spcBef>
                <a:spcAft>
                  <a:spcPts val="0"/>
                </a:spcAft>
                <a:buNone/>
              </a:pPr>
              <a:r>
                <a:rPr b="1" i="0" lang="ar-EG" sz="1800" u="none" cap="none" strike="noStrike">
                  <a:solidFill>
                    <a:schemeClr val="lt1"/>
                  </a:solidFill>
                  <a:latin typeface="Calibri"/>
                  <a:ea typeface="Calibri"/>
                  <a:cs typeface="Calibri"/>
                  <a:sym typeface="Calibri"/>
                </a:rPr>
                <a:t>E- Dawam</a:t>
              </a:r>
              <a:endParaRPr b="1" i="0" sz="1800" u="none" cap="none" strike="noStrike">
                <a:solidFill>
                  <a:schemeClr val="lt1"/>
                </a:solidFill>
                <a:latin typeface="Calibri"/>
                <a:ea typeface="Calibri"/>
                <a:cs typeface="Calibri"/>
                <a:sym typeface="Calibri"/>
              </a:endParaRPr>
            </a:p>
          </p:txBody>
        </p:sp>
        <p:sp>
          <p:nvSpPr>
            <p:cNvPr id="129" name="Google Shape;129;p17"/>
            <p:cNvSpPr/>
            <p:nvPr/>
          </p:nvSpPr>
          <p:spPr>
            <a:xfrm rot="-5427837">
              <a:off x="3034565" y="1503808"/>
              <a:ext cx="314166" cy="495798"/>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nvSpPr>
          <p:spPr>
            <a:xfrm rot="5372163">
              <a:off x="3082072" y="1650091"/>
              <a:ext cx="219916"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31" name="Google Shape;131;p17"/>
            <p:cNvSpPr/>
            <p:nvPr/>
          </p:nvSpPr>
          <p:spPr>
            <a:xfrm>
              <a:off x="2376269" y="12"/>
              <a:ext cx="1614102" cy="1446449"/>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2612649" y="211840"/>
              <a:ext cx="1141342" cy="1022793"/>
            </a:xfrm>
            <a:prstGeom prst="rect">
              <a:avLst/>
            </a:prstGeom>
            <a:noFill/>
            <a:ln>
              <a:noFill/>
            </a:ln>
          </p:spPr>
          <p:txBody>
            <a:bodyPr anchorCtr="0" anchor="ctr" bIns="16500" lIns="16500" spcFirstLastPara="1" rIns="16500" wrap="square" tIns="16500">
              <a:noAutofit/>
            </a:bodyPr>
            <a:lstStyle/>
            <a:p>
              <a:pPr indent="0" lvl="0" marL="0" marR="0" rtl="1" algn="ctr">
                <a:lnSpc>
                  <a:spcPct val="90000"/>
                </a:lnSpc>
                <a:spcBef>
                  <a:spcPts val="0"/>
                </a:spcBef>
                <a:spcAft>
                  <a:spcPts val="0"/>
                </a:spcAft>
                <a:buNone/>
              </a:pPr>
              <a:r>
                <a:rPr b="1" i="0" lang="ar-EG" sz="1300" u="none" cap="none" strike="noStrike">
                  <a:solidFill>
                    <a:schemeClr val="lt1"/>
                  </a:solidFill>
                  <a:latin typeface="Arial"/>
                  <a:ea typeface="Arial"/>
                  <a:cs typeface="Arial"/>
                  <a:sym typeface="Arial"/>
                </a:rPr>
                <a:t>توظيف المعاقين عن بعد </a:t>
              </a:r>
              <a:endParaRPr b="1" i="0" sz="1300" u="none" cap="none" strike="noStrike">
                <a:solidFill>
                  <a:schemeClr val="lt1"/>
                </a:solidFill>
                <a:latin typeface="Arial"/>
                <a:ea typeface="Arial"/>
                <a:cs typeface="Arial"/>
                <a:sym typeface="Arial"/>
              </a:endParaRPr>
            </a:p>
          </p:txBody>
        </p:sp>
        <p:sp>
          <p:nvSpPr>
            <p:cNvPr id="133" name="Google Shape;133;p17"/>
            <p:cNvSpPr/>
            <p:nvPr/>
          </p:nvSpPr>
          <p:spPr>
            <a:xfrm rot="5439285">
              <a:off x="3019765" y="3554357"/>
              <a:ext cx="336538" cy="495798"/>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nvSpPr>
          <p:spPr>
            <a:xfrm rot="-5360715">
              <a:off x="3070822" y="3603040"/>
              <a:ext cx="235577"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35" name="Google Shape;135;p17"/>
            <p:cNvSpPr/>
            <p:nvPr/>
          </p:nvSpPr>
          <p:spPr>
            <a:xfrm>
              <a:off x="2376260" y="4129212"/>
              <a:ext cx="1599899" cy="1415389"/>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txBox="1"/>
            <p:nvPr/>
          </p:nvSpPr>
          <p:spPr>
            <a:xfrm>
              <a:off x="2610560" y="4336491"/>
              <a:ext cx="1131299" cy="1000831"/>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توظيف المعاقين بالشركات </a:t>
              </a:r>
              <a:endParaRPr/>
            </a:p>
            <a:p>
              <a:pPr indent="0" lvl="0" marL="0" marR="0" rtl="1" algn="ctr">
                <a:lnSpc>
                  <a:spcPct val="90000"/>
                </a:lnSpc>
                <a:spcBef>
                  <a:spcPts val="420"/>
                </a:spcBef>
                <a:spcAft>
                  <a:spcPts val="0"/>
                </a:spcAft>
                <a:buNone/>
              </a:pPr>
              <a:r>
                <a:rPr b="1" i="0" lang="ar-EG" sz="1200" u="none" cap="none" strike="noStrike">
                  <a:solidFill>
                    <a:schemeClr val="lt1"/>
                  </a:solidFill>
                  <a:latin typeface="Arial"/>
                  <a:ea typeface="Arial"/>
                  <a:cs typeface="Arial"/>
                  <a:sym typeface="Arial"/>
                </a:rPr>
                <a:t>"توظيف مباشر"</a:t>
              </a:r>
              <a:endParaRPr b="1" i="0" sz="1200" u="none" cap="none" strike="noStrike">
                <a:solidFill>
                  <a:schemeClr val="lt1"/>
                </a:solidFill>
                <a:latin typeface="Arial"/>
                <a:ea typeface="Arial"/>
                <a:cs typeface="Arial"/>
                <a:sym typeface="Arial"/>
              </a:endParaRPr>
            </a:p>
          </p:txBody>
        </p:sp>
        <p:sp>
          <p:nvSpPr>
            <p:cNvPr id="137" name="Google Shape;137;p17"/>
            <p:cNvSpPr/>
            <p:nvPr/>
          </p:nvSpPr>
          <p:spPr>
            <a:xfrm rot="-25218">
              <a:off x="4073030" y="2511123"/>
              <a:ext cx="363884" cy="495798"/>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txBox="1"/>
            <p:nvPr/>
          </p:nvSpPr>
          <p:spPr>
            <a:xfrm rot="-25218">
              <a:off x="4073031" y="2610683"/>
              <a:ext cx="254719"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39" name="Google Shape;139;p17"/>
            <p:cNvSpPr/>
            <p:nvPr/>
          </p:nvSpPr>
          <p:spPr>
            <a:xfrm>
              <a:off x="4608522" y="2016230"/>
              <a:ext cx="1604157" cy="1468629"/>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4843445" y="2231306"/>
              <a:ext cx="1134311" cy="1038477"/>
            </a:xfrm>
            <a:prstGeom prst="rect">
              <a:avLst/>
            </a:prstGeom>
            <a:noFill/>
            <a:ln>
              <a:noFill/>
            </a:ln>
          </p:spPr>
          <p:txBody>
            <a:bodyPr anchorCtr="0" anchor="ctr" bIns="19050" lIns="19050" spcFirstLastPara="1" rIns="19050" wrap="square" tIns="19050">
              <a:noAutofit/>
            </a:bodyPr>
            <a:lstStyle/>
            <a:p>
              <a:pPr indent="0" lvl="0" marL="0" marR="0" rtl="1" algn="ctr">
                <a:lnSpc>
                  <a:spcPct val="90000"/>
                </a:lnSpc>
                <a:spcBef>
                  <a:spcPts val="0"/>
                </a:spcBef>
                <a:spcAft>
                  <a:spcPts val="0"/>
                </a:spcAft>
                <a:buNone/>
              </a:pPr>
              <a:r>
                <a:rPr b="1" i="0" lang="ar-EG" sz="1500" u="none" cap="none" strike="noStrike">
                  <a:solidFill>
                    <a:schemeClr val="lt1"/>
                  </a:solidFill>
                  <a:latin typeface="Arial"/>
                  <a:ea typeface="Arial"/>
                  <a:cs typeface="Arial"/>
                  <a:sym typeface="Arial"/>
                </a:rPr>
                <a:t>إدارة نظم العمل عن بعد </a:t>
              </a:r>
              <a:endParaRPr b="1" i="0" sz="1500" u="none" cap="none" strike="noStrike">
                <a:solidFill>
                  <a:schemeClr val="lt1"/>
                </a:solidFill>
                <a:latin typeface="Arial"/>
                <a:ea typeface="Arial"/>
                <a:cs typeface="Arial"/>
                <a:sym typeface="Arial"/>
              </a:endParaRPr>
            </a:p>
          </p:txBody>
        </p:sp>
        <p:sp>
          <p:nvSpPr>
            <p:cNvPr id="141" name="Google Shape;141;p17"/>
            <p:cNvSpPr/>
            <p:nvPr/>
          </p:nvSpPr>
          <p:spPr>
            <a:xfrm rot="10658331">
              <a:off x="1886684" y="2564385"/>
              <a:ext cx="418325" cy="495798"/>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txBox="1"/>
            <p:nvPr/>
          </p:nvSpPr>
          <p:spPr>
            <a:xfrm rot="-141669">
              <a:off x="2012128" y="2660960"/>
              <a:ext cx="292828" cy="297478"/>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1500" u="none" cap="none" strike="noStrike">
                <a:solidFill>
                  <a:schemeClr val="lt1"/>
                </a:solidFill>
                <a:latin typeface="Calibri"/>
                <a:ea typeface="Calibri"/>
                <a:cs typeface="Calibri"/>
                <a:sym typeface="Calibri"/>
              </a:endParaRPr>
            </a:p>
          </p:txBody>
        </p:sp>
        <p:sp>
          <p:nvSpPr>
            <p:cNvPr id="143" name="Google Shape;143;p17"/>
            <p:cNvSpPr/>
            <p:nvPr/>
          </p:nvSpPr>
          <p:spPr>
            <a:xfrm>
              <a:off x="108611" y="2160245"/>
              <a:ext cx="1581948" cy="1402731"/>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340282" y="2365670"/>
              <a:ext cx="1118606" cy="991881"/>
            </a:xfrm>
            <a:prstGeom prst="rect">
              <a:avLst/>
            </a:prstGeom>
            <a:noFill/>
            <a:ln>
              <a:noFill/>
            </a:ln>
          </p:spPr>
          <p:txBody>
            <a:bodyPr anchorCtr="0" anchor="ctr" bIns="19050" lIns="19050" spcFirstLastPara="1" rIns="19050" wrap="square" tIns="19050">
              <a:noAutofit/>
            </a:bodyPr>
            <a:lstStyle/>
            <a:p>
              <a:pPr indent="0" lvl="0" marL="0" marR="0" rtl="1" algn="ctr">
                <a:lnSpc>
                  <a:spcPct val="90000"/>
                </a:lnSpc>
                <a:spcBef>
                  <a:spcPts val="0"/>
                </a:spcBef>
                <a:spcAft>
                  <a:spcPts val="0"/>
                </a:spcAft>
                <a:buNone/>
              </a:pPr>
              <a:r>
                <a:rPr b="1" i="0" lang="ar-EG" sz="1500" u="none" cap="none" strike="noStrike">
                  <a:solidFill>
                    <a:schemeClr val="lt1"/>
                  </a:solidFill>
                  <a:latin typeface="Arial"/>
                  <a:ea typeface="Arial"/>
                  <a:cs typeface="Arial"/>
                  <a:sym typeface="Arial"/>
                </a:rPr>
                <a:t>سعودة الشركات</a:t>
              </a:r>
              <a:endParaRPr b="1" i="0" sz="1500" u="none" cap="none" strike="noStrike">
                <a:solidFill>
                  <a:schemeClr val="lt1"/>
                </a:solidFill>
                <a:latin typeface="Arial"/>
                <a:ea typeface="Arial"/>
                <a:cs typeface="Arial"/>
                <a:sym typeface="Arial"/>
              </a:endParaRPr>
            </a:p>
          </p:txBody>
        </p:sp>
      </p:grpSp>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nvSpPr>
        <p:spPr>
          <a:xfrm>
            <a:off x="323528" y="1412776"/>
            <a:ext cx="7920880" cy="97719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حيث تتلخص الفكرة في توظيف التقنيات المتطورة لتهيئة الفرص الوظيفية للمعاقين بأبسط وأيسر الطرق المتاحة من خلال تنفيذ موقع إلكتروني </a:t>
            </a:r>
            <a:endParaRPr b="1" i="0" sz="2000" u="none" cap="none" strike="noStrike">
              <a:solidFill>
                <a:schemeClr val="dk1"/>
              </a:solidFill>
              <a:latin typeface="Arial"/>
              <a:ea typeface="Arial"/>
              <a:cs typeface="Arial"/>
              <a:sym typeface="Arial"/>
            </a:endParaRPr>
          </a:p>
        </p:txBody>
      </p:sp>
      <p:pic>
        <p:nvPicPr>
          <p:cNvPr descr="D:\logo3d.png" id="150" name="Google Shape;150;p1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51" name="Google Shape;151;p18"/>
          <p:cNvSpPr txBox="1"/>
          <p:nvPr/>
        </p:nvSpPr>
        <p:spPr>
          <a:xfrm>
            <a:off x="1619671" y="332656"/>
            <a:ext cx="6613147" cy="101566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من خلال التوجه الوطني لمكافحة ظاهرة البطالة تنامت إلينا </a:t>
            </a:r>
            <a:r>
              <a:rPr b="1" i="0" lang="ar-EG" sz="2000" u="none" cap="none" strike="noStrike">
                <a:solidFill>
                  <a:srgbClr val="CC6600"/>
                </a:solidFill>
                <a:latin typeface="Arial"/>
                <a:ea typeface="Arial"/>
                <a:cs typeface="Arial"/>
                <a:sym typeface="Arial"/>
              </a:rPr>
              <a:t>فكرة تنفيذ مشروع خدمة وتوظيف أبنائنا من ذوي الإعاقة .. </a:t>
            </a:r>
            <a:endParaRPr b="1" i="0" sz="2000" u="none" cap="none" strike="noStrike">
              <a:solidFill>
                <a:srgbClr val="CC6600"/>
              </a:solidFill>
              <a:latin typeface="Arial"/>
              <a:ea typeface="Arial"/>
              <a:cs typeface="Arial"/>
              <a:sym typeface="Arial"/>
            </a:endParaRPr>
          </a:p>
        </p:txBody>
      </p:sp>
      <p:sp>
        <p:nvSpPr>
          <p:cNvPr id="152" name="Google Shape;152;p18"/>
          <p:cNvSpPr txBox="1"/>
          <p:nvPr/>
        </p:nvSpPr>
        <p:spPr>
          <a:xfrm>
            <a:off x="3442381" y="2852936"/>
            <a:ext cx="4802027" cy="346248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يهدف إلى ،،،</a:t>
            </a:r>
            <a:endParaRPr/>
          </a:p>
          <a:p>
            <a:pPr indent="0" lvl="0" marL="0" marR="0" rtl="1" algn="just">
              <a:lnSpc>
                <a:spcPct val="150000"/>
              </a:lnSpc>
              <a:spcBef>
                <a:spcPts val="0"/>
              </a:spcBef>
              <a:spcAft>
                <a:spcPts val="0"/>
              </a:spcAft>
              <a:buNone/>
            </a:pPr>
            <a:r>
              <a:t/>
            </a:r>
            <a:endParaRPr b="1" i="0" sz="6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توفير فرص العمل للمعاقين سواء كان توظيف مباشر أو للعمل عن بعد ..</a:t>
            </a:r>
            <a:endParaRPr b="1" i="0" sz="20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chemeClr val="dk1"/>
              </a:buClr>
              <a:buSzPts val="2000"/>
              <a:buFont typeface="Noto Sans Symbols"/>
              <a:buChar char="✔"/>
            </a:pPr>
            <a:r>
              <a:rPr b="1" i="0" lang="ar-EG" sz="2000" u="none" cap="none" strike="noStrike">
                <a:solidFill>
                  <a:schemeClr val="dk1"/>
                </a:solidFill>
                <a:latin typeface="Arial"/>
                <a:ea typeface="Arial"/>
                <a:cs typeface="Arial"/>
                <a:sym typeface="Arial"/>
              </a:rPr>
              <a:t>تذليل العقبات التي تواجهها الشركات أثناء توظيف المعاقين وذلك من خلال إدارة نظم العمل عن بعد والتي تهدف لخدمة الشركة والموظف بنفس الوقت.</a:t>
            </a:r>
            <a:endParaRPr b="1" i="0" sz="2000" u="none" cap="none" strike="noStrike">
              <a:solidFill>
                <a:schemeClr val="dk1"/>
              </a:solidFill>
              <a:latin typeface="Arial"/>
              <a:ea typeface="Arial"/>
              <a:cs typeface="Arial"/>
              <a:sym typeface="Arial"/>
            </a:endParaRPr>
          </a:p>
        </p:txBody>
      </p:sp>
      <p:grpSp>
        <p:nvGrpSpPr>
          <p:cNvPr id="153" name="Google Shape;153;p18"/>
          <p:cNvGrpSpPr/>
          <p:nvPr/>
        </p:nvGrpSpPr>
        <p:grpSpPr>
          <a:xfrm>
            <a:off x="84995" y="2383576"/>
            <a:ext cx="7979393" cy="3792391"/>
            <a:chOff x="84995" y="2383576"/>
            <a:chExt cx="7979393" cy="3792391"/>
          </a:xfrm>
        </p:grpSpPr>
        <p:pic>
          <p:nvPicPr>
            <p:cNvPr id="154" name="Google Shape;154;p18"/>
            <p:cNvPicPr preferRelativeResize="0"/>
            <p:nvPr/>
          </p:nvPicPr>
          <p:blipFill rotWithShape="1">
            <a:blip r:embed="rId4">
              <a:alphaModFix/>
            </a:blip>
            <a:srcRect b="0" l="0" r="0" t="0"/>
            <a:stretch/>
          </p:blipFill>
          <p:spPr>
            <a:xfrm>
              <a:off x="84995" y="3817049"/>
              <a:ext cx="3478893" cy="2358918"/>
            </a:xfrm>
            <a:prstGeom prst="rect">
              <a:avLst/>
            </a:prstGeom>
            <a:noFill/>
            <a:ln>
              <a:noFill/>
            </a:ln>
          </p:spPr>
        </p:pic>
        <p:sp>
          <p:nvSpPr>
            <p:cNvPr id="155" name="Google Shape;155;p18"/>
            <p:cNvSpPr/>
            <p:nvPr/>
          </p:nvSpPr>
          <p:spPr>
            <a:xfrm>
              <a:off x="503548" y="2383576"/>
              <a:ext cx="7560840" cy="68480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800" u="none" cap="none" strike="noStrike">
                  <a:solidFill>
                    <a:srgbClr val="298424"/>
                  </a:solidFill>
                  <a:latin typeface="Arial"/>
                  <a:ea typeface="Arial"/>
                  <a:cs typeface="Arial"/>
                  <a:sym typeface="Arial"/>
                </a:rPr>
                <a:t>إي - دوام</a:t>
              </a:r>
              <a:endParaRPr b="1" i="0" sz="2800" u="none" cap="none" strike="noStrike">
                <a:solidFill>
                  <a:srgbClr val="298424"/>
                </a:solidFill>
                <a:latin typeface="Arial"/>
                <a:ea typeface="Arial"/>
                <a:cs typeface="Arial"/>
                <a:sym typeface="Arial"/>
              </a:endParaRPr>
            </a:p>
          </p:txBody>
        </p:sp>
      </p:gr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ppt_w</p:attrName>
                                        </p:attrNameLst>
                                      </p:cBhvr>
                                      <p:tavLst>
                                        <p:tav fmla="" tm="0">
                                          <p:val>
                                            <p:strVal val="0"/>
                                          </p:val>
                                        </p:tav>
                                        <p:tav fmla="" tm="100000">
                                          <p:val>
                                            <p:strVal val="#ppt_w"/>
                                          </p:val>
                                        </p:tav>
                                      </p:tavLst>
                                    </p:anim>
                                    <p:anim calcmode="lin" valueType="num">
                                      <p:cBhvr additive="base">
                                        <p:cTn dur="500"/>
                                        <p:tgtEl>
                                          <p:spTgt spid="15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500"/>
                                        <p:tgtEl>
                                          <p:spTgt spid="1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366"/>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5724128" y="3717032"/>
            <a:ext cx="504056" cy="720080"/>
          </a:xfrm>
          <a:prstGeom prst="downArrow">
            <a:avLst>
              <a:gd fmla="val 50000" name="adj1"/>
              <a:gd fmla="val 50000" name="adj2"/>
            </a:avLst>
          </a:prstGeom>
          <a:solidFill>
            <a:srgbClr val="298424"/>
          </a:soli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2" name="Google Shape;162;p19"/>
          <p:cNvGrpSpPr/>
          <p:nvPr/>
        </p:nvGrpSpPr>
        <p:grpSpPr>
          <a:xfrm>
            <a:off x="4516541" y="4666465"/>
            <a:ext cx="3205048" cy="1101703"/>
            <a:chOff x="232573" y="589393"/>
            <a:chExt cx="3205048" cy="1101703"/>
          </a:xfrm>
        </p:grpSpPr>
        <p:sp>
          <p:nvSpPr>
            <p:cNvPr id="163" name="Google Shape;163;p19"/>
            <p:cNvSpPr/>
            <p:nvPr/>
          </p:nvSpPr>
          <p:spPr>
            <a:xfrm>
              <a:off x="232573" y="589393"/>
              <a:ext cx="3205048" cy="1101703"/>
            </a:xfrm>
            <a:prstGeom prst="rect">
              <a:avLst/>
            </a:prstGeom>
            <a:solidFill>
              <a:srgbClr val="D06800"/>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nvSpPr>
          <p:spPr>
            <a:xfrm>
              <a:off x="232573" y="589393"/>
              <a:ext cx="3205048" cy="1101703"/>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ذوي الاحتياجات الخاصة</a:t>
              </a:r>
              <a:endParaRPr b="1" i="0" sz="2800" u="none" cap="none" strike="noStrike">
                <a:solidFill>
                  <a:schemeClr val="lt1"/>
                </a:solidFill>
                <a:latin typeface="Arial"/>
                <a:ea typeface="Arial"/>
                <a:cs typeface="Arial"/>
                <a:sym typeface="Arial"/>
              </a:endParaRPr>
            </a:p>
          </p:txBody>
        </p:sp>
      </p:grpSp>
      <p:pic>
        <p:nvPicPr>
          <p:cNvPr descr="D:\logo3d.png" id="165" name="Google Shape;165;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pSp>
        <p:nvGrpSpPr>
          <p:cNvPr id="166" name="Google Shape;166;p19"/>
          <p:cNvGrpSpPr/>
          <p:nvPr/>
        </p:nvGrpSpPr>
        <p:grpSpPr>
          <a:xfrm>
            <a:off x="467544" y="2708920"/>
            <a:ext cx="3545458" cy="840805"/>
            <a:chOff x="0" y="230879"/>
            <a:chExt cx="3545458" cy="840805"/>
          </a:xfrm>
        </p:grpSpPr>
        <p:sp>
          <p:nvSpPr>
            <p:cNvPr id="167" name="Google Shape;167;p19"/>
            <p:cNvSpPr/>
            <p:nvPr/>
          </p:nvSpPr>
          <p:spPr>
            <a:xfrm>
              <a:off x="0" y="230879"/>
              <a:ext cx="3545458" cy="840805"/>
            </a:xfrm>
            <a:prstGeom prst="rect">
              <a:avLst/>
            </a:prstGeom>
            <a:solidFill>
              <a:srgbClr val="298424"/>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0" y="230879"/>
              <a:ext cx="3545458" cy="84080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أصحاب الأعمال</a:t>
              </a:r>
              <a:endParaRPr b="1" i="0" sz="3200" u="none" cap="none" strike="noStrike">
                <a:solidFill>
                  <a:schemeClr val="lt1"/>
                </a:solidFill>
                <a:latin typeface="Arial"/>
                <a:ea typeface="Arial"/>
                <a:cs typeface="Arial"/>
                <a:sym typeface="Arial"/>
              </a:endParaRPr>
            </a:p>
          </p:txBody>
        </p:sp>
      </p:grpSp>
      <p:grpSp>
        <p:nvGrpSpPr>
          <p:cNvPr id="169" name="Google Shape;169;p19"/>
          <p:cNvGrpSpPr/>
          <p:nvPr/>
        </p:nvGrpSpPr>
        <p:grpSpPr>
          <a:xfrm>
            <a:off x="4338383" y="2730612"/>
            <a:ext cx="3545985" cy="842404"/>
            <a:chOff x="349244" y="165707"/>
            <a:chExt cx="3545985" cy="842404"/>
          </a:xfrm>
        </p:grpSpPr>
        <p:sp>
          <p:nvSpPr>
            <p:cNvPr id="170" name="Google Shape;170;p19"/>
            <p:cNvSpPr/>
            <p:nvPr/>
          </p:nvSpPr>
          <p:spPr>
            <a:xfrm>
              <a:off x="349244" y="165707"/>
              <a:ext cx="3545985" cy="842404"/>
            </a:xfrm>
            <a:prstGeom prst="rect">
              <a:avLst/>
            </a:prstGeom>
            <a:solidFill>
              <a:srgbClr val="298424"/>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349244" y="165707"/>
              <a:ext cx="3545985" cy="842404"/>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الباحثين عن عمل</a:t>
              </a:r>
              <a:endParaRPr b="1" i="0" sz="3200" u="none" cap="none" strike="noStrike">
                <a:solidFill>
                  <a:schemeClr val="lt1"/>
                </a:solidFill>
                <a:latin typeface="Arial"/>
                <a:ea typeface="Arial"/>
                <a:cs typeface="Arial"/>
                <a:sym typeface="Arial"/>
              </a:endParaRPr>
            </a:p>
          </p:txBody>
        </p:sp>
      </p:grpSp>
      <p:sp>
        <p:nvSpPr>
          <p:cNvPr id="172" name="Google Shape;172;p19"/>
          <p:cNvSpPr/>
          <p:nvPr/>
        </p:nvSpPr>
        <p:spPr>
          <a:xfrm>
            <a:off x="323528" y="1124744"/>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الفئات المستفيدة من المشروع</a:t>
            </a:r>
            <a:endParaRPr b="1" i="0" sz="4000" u="none" cap="none" strike="noStrike">
              <a:solidFill>
                <a:srgbClr val="D068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D:\logo3d.png" id="177" name="Google Shape;177;p2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178" name="Google Shape;178;p20"/>
          <p:cNvSpPr/>
          <p:nvPr/>
        </p:nvSpPr>
        <p:spPr>
          <a:xfrm>
            <a:off x="4211960" y="1484784"/>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توظيف المعاق عن بعد</a:t>
            </a:r>
            <a:endParaRPr b="0" i="0" sz="2000" u="none" cap="none" strike="noStrike">
              <a:solidFill>
                <a:schemeClr val="lt1"/>
              </a:solidFill>
              <a:latin typeface="Arial"/>
              <a:ea typeface="Arial"/>
              <a:cs typeface="Arial"/>
              <a:sym typeface="Arial"/>
            </a:endParaRPr>
          </a:p>
        </p:txBody>
      </p:sp>
      <p:sp>
        <p:nvSpPr>
          <p:cNvPr id="179" name="Google Shape;179;p20"/>
          <p:cNvSpPr/>
          <p:nvPr/>
        </p:nvSpPr>
        <p:spPr>
          <a:xfrm>
            <a:off x="3059832" y="2780928"/>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إدارة نظم العمل عن بعد</a:t>
            </a:r>
            <a:endParaRPr b="0" i="0" sz="2000" u="none" cap="none" strike="noStrike">
              <a:solidFill>
                <a:schemeClr val="lt1"/>
              </a:solidFill>
              <a:latin typeface="Arial"/>
              <a:ea typeface="Arial"/>
              <a:cs typeface="Arial"/>
              <a:sym typeface="Arial"/>
            </a:endParaRPr>
          </a:p>
        </p:txBody>
      </p:sp>
      <p:sp>
        <p:nvSpPr>
          <p:cNvPr id="180" name="Google Shape;180;p20"/>
          <p:cNvSpPr/>
          <p:nvPr/>
        </p:nvSpPr>
        <p:spPr>
          <a:xfrm>
            <a:off x="1475656" y="4077072"/>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التوظيف المباشر للمعاق </a:t>
            </a:r>
            <a:endParaRPr b="0" i="0" sz="2000" u="none" cap="none" strike="noStrike">
              <a:solidFill>
                <a:schemeClr val="lt1"/>
              </a:solidFill>
              <a:latin typeface="Arial"/>
              <a:ea typeface="Arial"/>
              <a:cs typeface="Arial"/>
              <a:sym typeface="Arial"/>
            </a:endParaRPr>
          </a:p>
        </p:txBody>
      </p:sp>
      <p:sp>
        <p:nvSpPr>
          <p:cNvPr id="181" name="Google Shape;181;p20"/>
          <p:cNvSpPr/>
          <p:nvPr/>
        </p:nvSpPr>
        <p:spPr>
          <a:xfrm>
            <a:off x="179512" y="5373216"/>
            <a:ext cx="3960440" cy="1008112"/>
          </a:xfrm>
          <a:prstGeom prst="ellipse">
            <a:avLst/>
          </a:prstGeom>
          <a:gradFill>
            <a:gsLst>
              <a:gs pos="0">
                <a:srgbClr val="13500F"/>
              </a:gs>
              <a:gs pos="50000">
                <a:srgbClr val="1C7417"/>
              </a:gs>
              <a:gs pos="100000">
                <a:srgbClr val="228B1C"/>
              </a:gs>
            </a:gsLst>
            <a:lin ang="10800000" scaled="0"/>
          </a:gradFill>
          <a:ln>
            <a:noFill/>
          </a:ln>
          <a:effectLst>
            <a:outerShdw blurRad="38100" rotWithShape="0" algn="bl" dist="19050">
              <a:srgbClr val="000000">
                <a:alpha val="6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2000" u="none" cap="none" strike="noStrike">
                <a:solidFill>
                  <a:schemeClr val="lt1"/>
                </a:solidFill>
                <a:latin typeface="Arial"/>
                <a:ea typeface="Arial"/>
                <a:cs typeface="Arial"/>
                <a:sym typeface="Arial"/>
              </a:rPr>
              <a:t>سعودة الشركات</a:t>
            </a:r>
            <a:endParaRPr b="0" i="0" sz="2000" u="none" cap="none" strike="noStrike">
              <a:solidFill>
                <a:schemeClr val="lt1"/>
              </a:solidFill>
              <a:latin typeface="Arial"/>
              <a:ea typeface="Arial"/>
              <a:cs typeface="Arial"/>
              <a:sym typeface="Arial"/>
            </a:endParaRPr>
          </a:p>
        </p:txBody>
      </p:sp>
      <p:sp>
        <p:nvSpPr>
          <p:cNvPr id="182" name="Google Shape;182;p20"/>
          <p:cNvSpPr/>
          <p:nvPr/>
        </p:nvSpPr>
        <p:spPr>
          <a:xfrm>
            <a:off x="611560" y="188640"/>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D06800"/>
                </a:solidFill>
                <a:latin typeface="Arial"/>
                <a:ea typeface="Arial"/>
                <a:cs typeface="Arial"/>
                <a:sym typeface="Arial"/>
              </a:rPr>
              <a:t>آلية عمل إي – دوام</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D:\logo3d.png" id="187" name="Google Shape;187;p2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188" name="Google Shape;188;p21"/>
          <p:cNvSpPr/>
          <p:nvPr/>
        </p:nvSpPr>
        <p:spPr>
          <a:xfrm>
            <a:off x="251520" y="1628800"/>
            <a:ext cx="8045263" cy="6478697"/>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527D55"/>
                </a:solidFill>
                <a:latin typeface="Arial"/>
                <a:ea typeface="Arial"/>
                <a:cs typeface="Arial"/>
                <a:sym typeface="Arial"/>
              </a:rPr>
              <a:t>    </a:t>
            </a:r>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a:p>
            <a:pPr indent="0" lvl="0" marL="0" marR="0" rtl="1" algn="r">
              <a:lnSpc>
                <a:spcPct val="150000"/>
              </a:lnSpc>
              <a:spcBef>
                <a:spcPts val="0"/>
              </a:spcBef>
              <a:spcAft>
                <a:spcPts val="0"/>
              </a:spcAft>
              <a:buNone/>
            </a:pPr>
            <a:r>
              <a:t/>
            </a:r>
            <a:endParaRPr b="1" i="0" sz="4000" u="none" cap="none" strike="noStrike">
              <a:solidFill>
                <a:srgbClr val="527D55"/>
              </a:solidFill>
              <a:latin typeface="Arial"/>
              <a:ea typeface="Arial"/>
              <a:cs typeface="Arial"/>
              <a:sym typeface="Arial"/>
            </a:endParaRPr>
          </a:p>
        </p:txBody>
      </p:sp>
      <p:sp>
        <p:nvSpPr>
          <p:cNvPr id="189" name="Google Shape;189;p21"/>
          <p:cNvSpPr/>
          <p:nvPr/>
        </p:nvSpPr>
        <p:spPr>
          <a:xfrm>
            <a:off x="1331640" y="260648"/>
            <a:ext cx="6984776" cy="938719"/>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EG" sz="4000" u="none" cap="none" strike="noStrike">
                <a:solidFill>
                  <a:srgbClr val="298424"/>
                </a:solidFill>
                <a:latin typeface="Arial"/>
                <a:ea typeface="Arial"/>
                <a:cs typeface="Arial"/>
                <a:sym typeface="Arial"/>
              </a:rPr>
              <a:t>أولاً: توظيف المعاق عن بعد </a:t>
            </a:r>
            <a:endParaRPr b="1" i="0" sz="4000" u="none" cap="none" strike="noStrike">
              <a:solidFill>
                <a:srgbClr val="298424"/>
              </a:solidFill>
              <a:latin typeface="Arial"/>
              <a:ea typeface="Arial"/>
              <a:cs typeface="Arial"/>
              <a:sym typeface="Arial"/>
            </a:endParaRPr>
          </a:p>
        </p:txBody>
      </p:sp>
      <p:sp>
        <p:nvSpPr>
          <p:cNvPr id="190" name="Google Shape;190;p21"/>
          <p:cNvSpPr/>
          <p:nvPr/>
        </p:nvSpPr>
        <p:spPr>
          <a:xfrm>
            <a:off x="251518" y="1371689"/>
            <a:ext cx="8045263" cy="97719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000" u="none" cap="none" strike="noStrike">
                <a:solidFill>
                  <a:srgbClr val="CC6600"/>
                </a:solidFill>
                <a:latin typeface="Arial"/>
                <a:ea typeface="Arial"/>
                <a:cs typeface="Arial"/>
                <a:sym typeface="Arial"/>
              </a:rPr>
              <a:t>أهم العقبات التي يعاني منها ذوي الاحتياجات الخاصة وخاصة المعاقين حركياً في البحث عن عمل هي ،،،</a:t>
            </a:r>
            <a:endParaRPr/>
          </a:p>
        </p:txBody>
      </p:sp>
      <p:sp>
        <p:nvSpPr>
          <p:cNvPr id="191" name="Google Shape;191;p21"/>
          <p:cNvSpPr/>
          <p:nvPr/>
        </p:nvSpPr>
        <p:spPr>
          <a:xfrm>
            <a:off x="222918" y="2468287"/>
            <a:ext cx="8045263" cy="88870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صعوبة الوصول للشركة من خلال المواصلات والعوائق السلوكية والثقافية التي تقابله.</a:t>
            </a:r>
            <a:endParaRPr/>
          </a:p>
        </p:txBody>
      </p:sp>
      <p:sp>
        <p:nvSpPr>
          <p:cNvPr id="192" name="Google Shape;192;p21"/>
          <p:cNvSpPr/>
          <p:nvPr/>
        </p:nvSpPr>
        <p:spPr>
          <a:xfrm>
            <a:off x="222918" y="3315834"/>
            <a:ext cx="8045263"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أصحاب العمل وقدرتهم على تدريب وتنمية مهارات الموظف من ذوي الاعاقة </a:t>
            </a:r>
            <a:endParaRPr/>
          </a:p>
        </p:txBody>
      </p:sp>
      <p:sp>
        <p:nvSpPr>
          <p:cNvPr id="193" name="Google Shape;193;p21"/>
          <p:cNvSpPr/>
          <p:nvPr/>
        </p:nvSpPr>
        <p:spPr>
          <a:xfrm>
            <a:off x="222917" y="4429053"/>
            <a:ext cx="8045263" cy="1304203"/>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عدم وجود الأنظمة والقوانين وتشريعات العمل بالمؤسسات التي تضمن حقوق الموظف من ذوي الاعاقة  وتعمل على حمايته ودمجه مع المجتمع والبيئة الوظيفية بصورة جيدة.</a:t>
            </a:r>
            <a:endParaRPr/>
          </a:p>
        </p:txBody>
      </p:sp>
      <p:sp>
        <p:nvSpPr>
          <p:cNvPr id="194" name="Google Shape;194;p21"/>
          <p:cNvSpPr/>
          <p:nvPr/>
        </p:nvSpPr>
        <p:spPr>
          <a:xfrm>
            <a:off x="224225" y="3891898"/>
            <a:ext cx="8045263" cy="473206"/>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800"/>
              <a:buFont typeface="Noto Sans Symbols"/>
              <a:buChar char="❑"/>
            </a:pPr>
            <a:r>
              <a:rPr b="1" i="0" lang="ar-EG" sz="1800" u="none" cap="none" strike="noStrike">
                <a:solidFill>
                  <a:schemeClr val="dk1"/>
                </a:solidFill>
                <a:latin typeface="Arial"/>
                <a:ea typeface="Arial"/>
                <a:cs typeface="Arial"/>
                <a:sym typeface="Arial"/>
              </a:rPr>
              <a:t>قلة توافر فرص وظيفية مناسبة لذوي الاحتياجات الخاصة </a:t>
            </a:r>
            <a:endParaRPr b="1"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