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E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1866900" y="190500"/>
            <a:ext cx="4800600" cy="7620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77" name="Google Shape;77;p1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1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1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579937" y="2324100"/>
            <a:ext cx="5851525" cy="175260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83" name="Google Shape;83;p1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1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5" name="Google Shape;85;p1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1905000"/>
            <a:ext cx="7543800" cy="2593975"/>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685800" y="4572000"/>
            <a:ext cx="6461760" cy="1066800"/>
          </a:xfrm>
          <a:prstGeom prst="rect">
            <a:avLst/>
          </a:prstGeom>
          <a:noFill/>
          <a:ln>
            <a:noFill/>
          </a:ln>
        </p:spPr>
        <p:txBody>
          <a:bodyPr anchorCtr="0" anchor="t" bIns="45700" lIns="91425" spcFirstLastPara="1" rIns="91425" wrap="square" tIns="45700">
            <a:noAutofit/>
          </a:bodyPr>
          <a:lstStyle>
            <a:lvl1pPr lvl="0" rtl="1" algn="l">
              <a:spcBef>
                <a:spcPts val="400"/>
              </a:spcBef>
              <a:spcAft>
                <a:spcPts val="0"/>
              </a:spcAft>
              <a:buSzPts val="2000"/>
              <a:buNone/>
              <a:defRPr sz="2000">
                <a:solidFill>
                  <a:srgbClr val="888888"/>
                </a:solidFill>
              </a:defRPr>
            </a:lvl1pPr>
            <a:lvl2pPr lvl="1" rtl="1" algn="ctr">
              <a:spcBef>
                <a:spcPts val="400"/>
              </a:spcBef>
              <a:spcAft>
                <a:spcPts val="0"/>
              </a:spcAft>
              <a:buSzPts val="2000"/>
              <a:buNone/>
              <a:defRPr>
                <a:solidFill>
                  <a:srgbClr val="888888"/>
                </a:solidFill>
              </a:defRPr>
            </a:lvl2pPr>
            <a:lvl3pPr lvl="2" rtl="1" algn="ctr">
              <a:spcBef>
                <a:spcPts val="360"/>
              </a:spcBef>
              <a:spcAft>
                <a:spcPts val="0"/>
              </a:spcAft>
              <a:buSzPts val="1800"/>
              <a:buNone/>
              <a:defRPr>
                <a:solidFill>
                  <a:srgbClr val="888888"/>
                </a:solidFill>
              </a:defRPr>
            </a:lvl3pPr>
            <a:lvl4pPr lvl="3" rtl="1" algn="ctr">
              <a:spcBef>
                <a:spcPts val="320"/>
              </a:spcBef>
              <a:spcAft>
                <a:spcPts val="0"/>
              </a:spcAft>
              <a:buSzPts val="1600"/>
              <a:buNone/>
              <a:defRPr>
                <a:solidFill>
                  <a:srgbClr val="888888"/>
                </a:solidFill>
              </a:defRPr>
            </a:lvl4pPr>
            <a:lvl5pPr lvl="4" rtl="1" algn="ctr">
              <a:spcBef>
                <a:spcPts val="280"/>
              </a:spcBef>
              <a:spcAft>
                <a:spcPts val="0"/>
              </a:spcAft>
              <a:buSzPts val="1400"/>
              <a:buNone/>
              <a:defRPr>
                <a:solidFill>
                  <a:srgbClr val="888888"/>
                </a:solidFill>
              </a:defRPr>
            </a:lvl5pPr>
            <a:lvl6pPr lvl="5" rtl="1" algn="ctr">
              <a:spcBef>
                <a:spcPts val="280"/>
              </a:spcBef>
              <a:spcAft>
                <a:spcPts val="0"/>
              </a:spcAft>
              <a:buSzPts val="1400"/>
              <a:buNone/>
              <a:defRPr>
                <a:solidFill>
                  <a:srgbClr val="888888"/>
                </a:solidFill>
              </a:defRPr>
            </a:lvl6pPr>
            <a:lvl7pPr lvl="6" rtl="1" algn="ctr">
              <a:spcBef>
                <a:spcPts val="280"/>
              </a:spcBef>
              <a:spcAft>
                <a:spcPts val="0"/>
              </a:spcAft>
              <a:buSzPts val="1400"/>
              <a:buNone/>
              <a:defRPr>
                <a:solidFill>
                  <a:srgbClr val="888888"/>
                </a:solidFill>
              </a:defRPr>
            </a:lvl7pPr>
            <a:lvl8pPr lvl="7" rtl="1" algn="ctr">
              <a:spcBef>
                <a:spcPts val="280"/>
              </a:spcBef>
              <a:spcAft>
                <a:spcPts val="0"/>
              </a:spcAft>
              <a:buSzPts val="1400"/>
              <a:buNone/>
              <a:defRPr>
                <a:solidFill>
                  <a:srgbClr val="888888"/>
                </a:solidFill>
              </a:defRPr>
            </a:lvl8pPr>
            <a:lvl9pPr lvl="8" rtl="1" algn="ctr">
              <a:spcBef>
                <a:spcPts val="280"/>
              </a:spcBef>
              <a:spcAft>
                <a:spcPts val="0"/>
              </a:spcAft>
              <a:buSzPts val="1400"/>
              <a:buNone/>
              <a:defRPr>
                <a:solidFill>
                  <a:srgbClr val="888888"/>
                </a:solidFill>
              </a:defRPr>
            </a:lvl9pPr>
          </a:lstStyle>
          <a:p/>
        </p:txBody>
      </p:sp>
      <p:sp>
        <p:nvSpPr>
          <p:cNvPr id="24" name="Google Shape;24;p3"/>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30" name="Google Shape;30;p4"/>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4"/>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722313" y="5486400"/>
            <a:ext cx="7659687" cy="1168400"/>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Clr>
                <a:schemeClr val="dk2"/>
              </a:buClr>
              <a:buSzPts val="3600"/>
              <a:buFont typeface="Cambria"/>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722313" y="3852863"/>
            <a:ext cx="6135687" cy="1633538"/>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2000"/>
              <a:buNone/>
              <a:defRPr sz="2000">
                <a:solidFill>
                  <a:srgbClr val="888888"/>
                </a:solidFill>
              </a:defRPr>
            </a:lvl1pPr>
            <a:lvl2pPr indent="-228600" lvl="1" marL="914400" rtl="1" algn="r">
              <a:spcBef>
                <a:spcPts val="360"/>
              </a:spcBef>
              <a:spcAft>
                <a:spcPts val="0"/>
              </a:spcAft>
              <a:buSzPts val="1800"/>
              <a:buNone/>
              <a:defRPr sz="1800">
                <a:solidFill>
                  <a:srgbClr val="888888"/>
                </a:solidFill>
              </a:defRPr>
            </a:lvl2pPr>
            <a:lvl3pPr indent="-228600" lvl="2" marL="1371600" rtl="1" algn="r">
              <a:spcBef>
                <a:spcPts val="320"/>
              </a:spcBef>
              <a:spcAft>
                <a:spcPts val="0"/>
              </a:spcAft>
              <a:buSzPts val="1600"/>
              <a:buNone/>
              <a:defRPr sz="1600">
                <a:solidFill>
                  <a:srgbClr val="888888"/>
                </a:solidFill>
              </a:defRPr>
            </a:lvl3pPr>
            <a:lvl4pPr indent="-228600" lvl="3" marL="1828800" rtl="1" algn="r">
              <a:spcBef>
                <a:spcPts val="280"/>
              </a:spcBef>
              <a:spcAft>
                <a:spcPts val="0"/>
              </a:spcAft>
              <a:buSzPts val="1400"/>
              <a:buNone/>
              <a:defRPr sz="1400">
                <a:solidFill>
                  <a:srgbClr val="888888"/>
                </a:solidFill>
              </a:defRPr>
            </a:lvl4pPr>
            <a:lvl5pPr indent="-228600" lvl="4" marL="2286000" rtl="1" algn="r">
              <a:spcBef>
                <a:spcPts val="280"/>
              </a:spcBef>
              <a:spcAft>
                <a:spcPts val="0"/>
              </a:spcAft>
              <a:buSzPts val="1400"/>
              <a:buNone/>
              <a:defRPr sz="1400">
                <a:solidFill>
                  <a:srgbClr val="888888"/>
                </a:solidFill>
              </a:defRPr>
            </a:lvl5pPr>
            <a:lvl6pPr indent="-228600" lvl="5" marL="2743200" rtl="1" algn="r">
              <a:spcBef>
                <a:spcPts val="280"/>
              </a:spcBef>
              <a:spcAft>
                <a:spcPts val="0"/>
              </a:spcAft>
              <a:buSzPts val="1400"/>
              <a:buNone/>
              <a:defRPr sz="1400">
                <a:solidFill>
                  <a:srgbClr val="888888"/>
                </a:solidFill>
              </a:defRPr>
            </a:lvl6pPr>
            <a:lvl7pPr indent="-228600" lvl="6" marL="3200400" rtl="1" algn="r">
              <a:spcBef>
                <a:spcPts val="280"/>
              </a:spcBef>
              <a:spcAft>
                <a:spcPts val="0"/>
              </a:spcAft>
              <a:buSzPts val="1400"/>
              <a:buNone/>
              <a:defRPr sz="1400">
                <a:solidFill>
                  <a:srgbClr val="888888"/>
                </a:solidFill>
              </a:defRPr>
            </a:lvl7pPr>
            <a:lvl8pPr indent="-228600" lvl="7" marL="3657600" rtl="1" algn="r">
              <a:spcBef>
                <a:spcPts val="280"/>
              </a:spcBef>
              <a:spcAft>
                <a:spcPts val="0"/>
              </a:spcAft>
              <a:buSzPts val="1400"/>
              <a:buNone/>
              <a:defRPr sz="1400">
                <a:solidFill>
                  <a:srgbClr val="888888"/>
                </a:solidFill>
              </a:defRPr>
            </a:lvl8pPr>
            <a:lvl9pPr indent="-228600" lvl="8" marL="4114800" rtl="1" algn="r">
              <a:spcBef>
                <a:spcPts val="280"/>
              </a:spcBef>
              <a:spcAft>
                <a:spcPts val="0"/>
              </a:spcAft>
              <a:buSzPts val="1400"/>
              <a:buNone/>
              <a:defRPr sz="1400">
                <a:solidFill>
                  <a:srgbClr val="888888"/>
                </a:solidFill>
              </a:defRPr>
            </a:lvl9pPr>
          </a:lstStyle>
          <a:p/>
        </p:txBody>
      </p:sp>
      <p:sp>
        <p:nvSpPr>
          <p:cNvPr id="36" name="Google Shape;36;p5"/>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 name="Google Shape;37;p5"/>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5"/>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4572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2" name="Google Shape;42;p6"/>
          <p:cNvSpPr txBox="1"/>
          <p:nvPr>
            <p:ph idx="2" type="body"/>
          </p:nvPr>
        </p:nvSpPr>
        <p:spPr>
          <a:xfrm>
            <a:off x="44196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3" name="Google Shape;43;p6"/>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4" name="Google Shape;44;p6"/>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 name="Google Shape;45;p6"/>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4572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49" name="Google Shape;49;p7"/>
          <p:cNvSpPr txBox="1"/>
          <p:nvPr>
            <p:ph idx="2" type="body"/>
          </p:nvPr>
        </p:nvSpPr>
        <p:spPr>
          <a:xfrm>
            <a:off x="4572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0" name="Google Shape;50;p7"/>
          <p:cNvSpPr txBox="1"/>
          <p:nvPr>
            <p:ph idx="3" type="body"/>
          </p:nvPr>
        </p:nvSpPr>
        <p:spPr>
          <a:xfrm>
            <a:off x="44196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51" name="Google Shape;51;p7"/>
          <p:cNvSpPr txBox="1"/>
          <p:nvPr>
            <p:ph idx="4" type="body"/>
          </p:nvPr>
        </p:nvSpPr>
        <p:spPr>
          <a:xfrm>
            <a:off x="44196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2" name="Google Shape;52;p7"/>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7"/>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7"/>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 name="Google Shape;58;p8"/>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p8"/>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304801" y="5495544"/>
            <a:ext cx="7772400" cy="594360"/>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304799" y="6096000"/>
            <a:ext cx="7772401" cy="609600"/>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63" name="Google Shape;63;p9"/>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 name="Google Shape;65;p9"/>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66" name="Google Shape;66;p9"/>
          <p:cNvSpPr txBox="1"/>
          <p:nvPr>
            <p:ph idx="2" type="body"/>
          </p:nvPr>
        </p:nvSpPr>
        <p:spPr>
          <a:xfrm>
            <a:off x="304800" y="381000"/>
            <a:ext cx="7772400" cy="494284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301752" y="5495278"/>
            <a:ext cx="7772400" cy="594626"/>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p:nvPr>
            <p:ph idx="2" type="pic"/>
          </p:nvPr>
        </p:nvSpPr>
        <p:spPr>
          <a:xfrm>
            <a:off x="0" y="0"/>
            <a:ext cx="8458200" cy="54864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accent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accent2"/>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accent3"/>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accent5"/>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accent2"/>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accent3"/>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0"/>
          <p:cNvSpPr txBox="1"/>
          <p:nvPr>
            <p:ph idx="1" type="body"/>
          </p:nvPr>
        </p:nvSpPr>
        <p:spPr>
          <a:xfrm>
            <a:off x="301752" y="6096000"/>
            <a:ext cx="7772400" cy="612648"/>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71" name="Google Shape;71;p10"/>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10"/>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73" name="Google Shape;73;p10"/>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5000">
              <a:schemeClr val="lt1"/>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Clr>
                <a:schemeClr val="dk2"/>
              </a:buClr>
              <a:buSzPts val="4600"/>
              <a:buFont typeface="Cambria"/>
              <a:buNone/>
              <a:defRPr b="0" i="0" sz="4600"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68300" lvl="0" marL="457200" marR="0" rtl="1" algn="r">
              <a:spcBef>
                <a:spcPts val="440"/>
              </a:spcBef>
              <a:spcAft>
                <a:spcPts val="0"/>
              </a:spcAft>
              <a:buClr>
                <a:schemeClr val="accent1"/>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1" algn="r">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1" algn="r">
              <a:spcBef>
                <a:spcPts val="360"/>
              </a:spcBef>
              <a:spcAft>
                <a:spcPts val="0"/>
              </a:spcAft>
              <a:buClr>
                <a:schemeClr val="accent3"/>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1" algn="r">
              <a:spcBef>
                <a:spcPts val="320"/>
              </a:spcBef>
              <a:spcAft>
                <a:spcPts val="0"/>
              </a:spcAft>
              <a:buClr>
                <a:schemeClr val="accent4"/>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1" algn="r">
              <a:spcBef>
                <a:spcPts val="28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1" algn="r">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1" algn="r">
              <a:spcBef>
                <a:spcPts val="280"/>
              </a:spcBef>
              <a:spcAft>
                <a:spcPts val="0"/>
              </a:spcAft>
              <a:buClr>
                <a:schemeClr val="accent2"/>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1" algn="r">
              <a:spcBef>
                <a:spcPts val="28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1" algn="r">
              <a:spcBef>
                <a:spcPts val="280"/>
              </a:spcBef>
              <a:spcAft>
                <a:spcPts val="0"/>
              </a:spcAft>
              <a:buClr>
                <a:schemeClr val="accent4"/>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
          <p:cNvSpPr/>
          <p:nvPr/>
        </p:nvSpPr>
        <p:spPr>
          <a:xfrm>
            <a:off x="8458200" y="0"/>
            <a:ext cx="685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
          <p:cNvSpPr/>
          <p:nvPr/>
        </p:nvSpPr>
        <p:spPr>
          <a:xfrm>
            <a:off x="8458200" y="5486400"/>
            <a:ext cx="6858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marR="0" rtl="1" algn="ctr">
              <a:spcBef>
                <a:spcPts val="0"/>
              </a:spcBef>
              <a:buNone/>
              <a:defRPr b="0" i="0" sz="1800" u="none" cap="none" strike="noStrike">
                <a:solidFill>
                  <a:srgbClr val="FFFFFF"/>
                </a:solidFill>
                <a:latin typeface="Calibri"/>
                <a:ea typeface="Calibri"/>
                <a:cs typeface="Calibri"/>
                <a:sym typeface="Calibri"/>
              </a:defRPr>
            </a:lvl1pPr>
            <a:lvl2pPr indent="0" lvl="1" marL="0" marR="0" rtl="1" algn="ctr">
              <a:spcBef>
                <a:spcPts val="0"/>
              </a:spcBef>
              <a:buNone/>
              <a:defRPr b="0" i="0" sz="1800" u="none" cap="none" strike="noStrike">
                <a:solidFill>
                  <a:srgbClr val="FFFFFF"/>
                </a:solidFill>
                <a:latin typeface="Calibri"/>
                <a:ea typeface="Calibri"/>
                <a:cs typeface="Calibri"/>
                <a:sym typeface="Calibri"/>
              </a:defRPr>
            </a:lvl2pPr>
            <a:lvl3pPr indent="0" lvl="2" marL="0" marR="0" rtl="1" algn="ctr">
              <a:spcBef>
                <a:spcPts val="0"/>
              </a:spcBef>
              <a:buNone/>
              <a:defRPr b="0" i="0" sz="1800" u="none" cap="none" strike="noStrike">
                <a:solidFill>
                  <a:srgbClr val="FFFFFF"/>
                </a:solidFill>
                <a:latin typeface="Calibri"/>
                <a:ea typeface="Calibri"/>
                <a:cs typeface="Calibri"/>
                <a:sym typeface="Calibri"/>
              </a:defRPr>
            </a:lvl3pPr>
            <a:lvl4pPr indent="0" lvl="3" marL="0" marR="0" rtl="1" algn="ctr">
              <a:spcBef>
                <a:spcPts val="0"/>
              </a:spcBef>
              <a:buNone/>
              <a:defRPr b="0" i="0" sz="1800" u="none" cap="none" strike="noStrike">
                <a:solidFill>
                  <a:srgbClr val="FFFFFF"/>
                </a:solidFill>
                <a:latin typeface="Calibri"/>
                <a:ea typeface="Calibri"/>
                <a:cs typeface="Calibri"/>
                <a:sym typeface="Calibri"/>
              </a:defRPr>
            </a:lvl4pPr>
            <a:lvl5pPr indent="0" lvl="4" marL="0" marR="0" rtl="1" algn="ctr">
              <a:spcBef>
                <a:spcPts val="0"/>
              </a:spcBef>
              <a:buNone/>
              <a:defRPr b="0" i="0" sz="1800" u="none" cap="none" strike="noStrike">
                <a:solidFill>
                  <a:srgbClr val="FFFFFF"/>
                </a:solidFill>
                <a:latin typeface="Calibri"/>
                <a:ea typeface="Calibri"/>
                <a:cs typeface="Calibri"/>
                <a:sym typeface="Calibri"/>
              </a:defRPr>
            </a:lvl5pPr>
            <a:lvl6pPr indent="0" lvl="5" marL="0" marR="0" rtl="1" algn="ctr">
              <a:spcBef>
                <a:spcPts val="0"/>
              </a:spcBef>
              <a:buNone/>
              <a:defRPr b="0" i="0" sz="1800" u="none" cap="none" strike="noStrike">
                <a:solidFill>
                  <a:srgbClr val="FFFFFF"/>
                </a:solidFill>
                <a:latin typeface="Calibri"/>
                <a:ea typeface="Calibri"/>
                <a:cs typeface="Calibri"/>
                <a:sym typeface="Calibri"/>
              </a:defRPr>
            </a:lvl6pPr>
            <a:lvl7pPr indent="0" lvl="6" marL="0" marR="0" rtl="1" algn="ctr">
              <a:spcBef>
                <a:spcPts val="0"/>
              </a:spcBef>
              <a:buNone/>
              <a:defRPr b="0" i="0" sz="1800" u="none" cap="none" strike="noStrike">
                <a:solidFill>
                  <a:srgbClr val="FFFFFF"/>
                </a:solidFill>
                <a:latin typeface="Calibri"/>
                <a:ea typeface="Calibri"/>
                <a:cs typeface="Calibri"/>
                <a:sym typeface="Calibri"/>
              </a:defRPr>
            </a:lvl7pPr>
            <a:lvl8pPr indent="0" lvl="7" marL="0" marR="0" rtl="1" algn="ctr">
              <a:spcBef>
                <a:spcPts val="0"/>
              </a:spcBef>
              <a:buNone/>
              <a:defRPr b="0" i="0" sz="1800" u="none" cap="none" strike="noStrike">
                <a:solidFill>
                  <a:srgbClr val="FFFFFF"/>
                </a:solidFill>
                <a:latin typeface="Calibri"/>
                <a:ea typeface="Calibri"/>
                <a:cs typeface="Calibri"/>
                <a:sym typeface="Calibri"/>
              </a:defRPr>
            </a:lvl8pPr>
            <a:lvl9pPr indent="0" lvl="8" marL="0" marR="0" rtl="1" algn="ctr">
              <a:spcBef>
                <a:spcPts val="0"/>
              </a:spcBef>
              <a:buNone/>
              <a:defRPr b="0" i="0" sz="1800" u="none" cap="none" strike="noStrike">
                <a:solidFill>
                  <a:srgbClr val="FFFFFF"/>
                </a:solidFill>
                <a:latin typeface="Calibri"/>
                <a:ea typeface="Calibri"/>
                <a:cs typeface="Calibri"/>
                <a:sym typeface="Calibri"/>
              </a:defRPr>
            </a:lvl9pPr>
          </a:lstStyle>
          <a:p>
            <a:pPr indent="0" lvl="0" marL="0" rtl="1" algn="ctr">
              <a:spcBef>
                <a:spcPts val="0"/>
              </a:spcBef>
              <a:spcAft>
                <a:spcPts val="0"/>
              </a:spcAft>
              <a:buNone/>
            </a:pPr>
            <a:fld id="{00000000-1234-1234-1234-123412341234}" type="slidenum">
              <a:rPr lang="ar-EG"/>
              <a:t>‹#›</a:t>
            </a:fld>
            <a:endParaRPr/>
          </a:p>
        </p:txBody>
      </p:sp>
      <p:sp>
        <p:nvSpPr>
          <p:cNvPr id="15" name="Google Shape;15;p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3"/>
          <p:cNvSpPr/>
          <p:nvPr/>
        </p:nvSpPr>
        <p:spPr>
          <a:xfrm>
            <a:off x="0" y="3724283"/>
            <a:ext cx="9144000" cy="1872208"/>
          </a:xfrm>
          <a:prstGeom prst="rect">
            <a:avLst/>
          </a:prstGeom>
          <a:solidFill>
            <a:srgbClr val="FFFFFF">
              <a:alpha val="49803"/>
            </a:srgb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D:\logo3d.png" id="91" name="Google Shape;91;p13"/>
          <p:cNvPicPr preferRelativeResize="0"/>
          <p:nvPr/>
        </p:nvPicPr>
        <p:blipFill rotWithShape="1">
          <a:blip r:embed="rId4">
            <a:alphaModFix/>
          </a:blip>
          <a:srcRect b="12950" l="13196" r="10557" t="10152"/>
          <a:stretch/>
        </p:blipFill>
        <p:spPr>
          <a:xfrm>
            <a:off x="5868144" y="5085184"/>
            <a:ext cx="3378819" cy="1916831"/>
          </a:xfrm>
          <a:prstGeom prst="rect">
            <a:avLst/>
          </a:prstGeom>
          <a:noFill/>
          <a:ln>
            <a:noFill/>
          </a:ln>
        </p:spPr>
      </p:pic>
      <p:pic>
        <p:nvPicPr>
          <p:cNvPr descr="C:\Users\hadeer\Desktop\logo.png" id="92" name="Google Shape;92;p13"/>
          <p:cNvPicPr preferRelativeResize="0"/>
          <p:nvPr/>
        </p:nvPicPr>
        <p:blipFill rotWithShape="1">
          <a:blip r:embed="rId5">
            <a:alphaModFix/>
          </a:blip>
          <a:srcRect b="0" l="0" r="0" t="0"/>
          <a:stretch/>
        </p:blipFill>
        <p:spPr>
          <a:xfrm>
            <a:off x="899592" y="4005064"/>
            <a:ext cx="4886257" cy="1368152"/>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2"/>
          <p:cNvSpPr/>
          <p:nvPr/>
        </p:nvSpPr>
        <p:spPr>
          <a:xfrm>
            <a:off x="1835696" y="260648"/>
            <a:ext cx="6192688" cy="1008112"/>
          </a:xfrm>
          <a:prstGeom prst="roundRect">
            <a:avLst>
              <a:gd fmla="val 16667" name="adj"/>
            </a:avLst>
          </a:prstGeom>
          <a:gradFill>
            <a:gsLst>
              <a:gs pos="0">
                <a:srgbClr val="186A15"/>
              </a:gs>
              <a:gs pos="50000">
                <a:srgbClr val="249A1E"/>
              </a:gs>
              <a:gs pos="100000">
                <a:srgbClr val="2CB825"/>
              </a:gs>
            </a:gsLst>
            <a:lin ang="16200000" scaled="0"/>
          </a:gra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7D9C1"/>
                </a:solidFill>
                <a:latin typeface="Arial"/>
                <a:ea typeface="Arial"/>
                <a:cs typeface="Arial"/>
                <a:sym typeface="Arial"/>
              </a:rPr>
              <a:t>5. لماذا عمل المعاق عن بعد</a:t>
            </a:r>
            <a:endParaRPr b="1" i="0" sz="4000" u="none" cap="none" strike="noStrike">
              <a:solidFill>
                <a:srgbClr val="D7D9C1"/>
              </a:solidFill>
              <a:latin typeface="Arial"/>
              <a:ea typeface="Arial"/>
              <a:cs typeface="Arial"/>
              <a:sym typeface="Arial"/>
            </a:endParaRPr>
          </a:p>
        </p:txBody>
      </p:sp>
      <p:pic>
        <p:nvPicPr>
          <p:cNvPr descr="D:\logo3d.png" id="204" name="Google Shape;204;p22"/>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205" name="Google Shape;205;p22"/>
          <p:cNvPicPr preferRelativeResize="0"/>
          <p:nvPr/>
        </p:nvPicPr>
        <p:blipFill rotWithShape="1">
          <a:blip r:embed="rId4">
            <a:alphaModFix/>
          </a:blip>
          <a:srcRect b="0" l="0" r="0" t="0"/>
          <a:stretch/>
        </p:blipFill>
        <p:spPr>
          <a:xfrm>
            <a:off x="251520" y="3933056"/>
            <a:ext cx="2448272" cy="2448272"/>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06" name="Google Shape;206;p22"/>
          <p:cNvSpPr/>
          <p:nvPr/>
        </p:nvSpPr>
        <p:spPr>
          <a:xfrm>
            <a:off x="319521" y="1844824"/>
            <a:ext cx="7924888" cy="120032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استنادا لنهج صندوق تنمية الموارد البشرية «هدف» في محاولة ايجاد حلول عملية للتغلب على صعوبات عمل المعاق يوفر نظام العمل عن بعد بيئة وظيفية مناسبة لعمل ذوي الاحتياجات الخاصة.</a:t>
            </a:r>
            <a:endParaRPr/>
          </a:p>
        </p:txBody>
      </p:sp>
      <p:sp>
        <p:nvSpPr>
          <p:cNvPr id="207" name="Google Shape;207;p22"/>
          <p:cNvSpPr/>
          <p:nvPr/>
        </p:nvSpPr>
        <p:spPr>
          <a:xfrm>
            <a:off x="535545" y="3140968"/>
            <a:ext cx="7708863" cy="43088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يساعد العمل عن بعد في إيجاد مجتمع يعمل جميع أفراده، مما يزيد الإنتاج والدخل القومي. </a:t>
            </a:r>
            <a:endParaRPr b="1" i="0" sz="1600" u="none" cap="none" strike="noStrike">
              <a:solidFill>
                <a:schemeClr val="dk1"/>
              </a:solidFill>
              <a:latin typeface="Arial"/>
              <a:ea typeface="Arial"/>
              <a:cs typeface="Arial"/>
              <a:sym typeface="Arial"/>
            </a:endParaRPr>
          </a:p>
        </p:txBody>
      </p:sp>
      <p:sp>
        <p:nvSpPr>
          <p:cNvPr id="208" name="Google Shape;208;p22"/>
          <p:cNvSpPr/>
          <p:nvPr/>
        </p:nvSpPr>
        <p:spPr>
          <a:xfrm>
            <a:off x="2771800" y="3717032"/>
            <a:ext cx="5472608"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يقوم على ربط العمل بالإنتاجية والمستوى التعليمي والمهارى لذوي الاحتياجات الخاصة.</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3"/>
          <p:cNvSpPr/>
          <p:nvPr/>
        </p:nvSpPr>
        <p:spPr>
          <a:xfrm>
            <a:off x="755576" y="1157843"/>
            <a:ext cx="7488831"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يعمل على توفير أعمال تناسب قدرات المعوق من مجلات العمل المكتب عبر شبكات الانترنت.</a:t>
            </a:r>
            <a:endParaRPr b="1" i="0" sz="1600" u="none" cap="none" strike="noStrike">
              <a:solidFill>
                <a:schemeClr val="dk1"/>
              </a:solidFill>
              <a:latin typeface="Arial"/>
              <a:ea typeface="Arial"/>
              <a:cs typeface="Arial"/>
              <a:sym typeface="Arial"/>
            </a:endParaRPr>
          </a:p>
        </p:txBody>
      </p:sp>
      <p:sp>
        <p:nvSpPr>
          <p:cNvPr id="214" name="Google Shape;214;p23"/>
          <p:cNvSpPr/>
          <p:nvPr/>
        </p:nvSpPr>
        <p:spPr>
          <a:xfrm>
            <a:off x="755576" y="2780928"/>
            <a:ext cx="7488832"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التصدي لاتجاه بعض أصحاب الأعمال نحو تفضيل دفع أجر راتب المعاق على سبيل الصدقة أو الإعانة/ المساعدة المادية مع عدم إلزامه بالعمل </a:t>
            </a:r>
            <a:endParaRPr b="0" i="0" sz="1600" u="none" cap="none" strike="noStrike">
              <a:solidFill>
                <a:schemeClr val="dk1"/>
              </a:solidFill>
              <a:latin typeface="Calibri"/>
              <a:ea typeface="Calibri"/>
              <a:cs typeface="Calibri"/>
              <a:sym typeface="Calibri"/>
            </a:endParaRPr>
          </a:p>
        </p:txBody>
      </p:sp>
      <p:sp>
        <p:nvSpPr>
          <p:cNvPr id="215" name="Google Shape;215;p23"/>
          <p:cNvSpPr/>
          <p:nvPr/>
        </p:nvSpPr>
        <p:spPr>
          <a:xfrm>
            <a:off x="755576" y="2060848"/>
            <a:ext cx="7457281" cy="461665"/>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تشتمل المعوقات التخوف من الاستغلال في العمل، وعدم تعاون زملاء العمل معهم</a:t>
            </a:r>
            <a:endParaRPr b="0" i="0" sz="1600" u="none" cap="none" strike="noStrike">
              <a:solidFill>
                <a:schemeClr val="dk1"/>
              </a:solidFill>
              <a:latin typeface="Calibri"/>
              <a:ea typeface="Calibri"/>
              <a:cs typeface="Calibri"/>
              <a:sym typeface="Calibri"/>
            </a:endParaRPr>
          </a:p>
        </p:txBody>
      </p:sp>
      <p:pic>
        <p:nvPicPr>
          <p:cNvPr descr="D:\logo3d.png" id="216" name="Google Shape;216;p23"/>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217" name="Google Shape;217;p23"/>
          <p:cNvPicPr preferRelativeResize="0"/>
          <p:nvPr/>
        </p:nvPicPr>
        <p:blipFill rotWithShape="1">
          <a:blip r:embed="rId4">
            <a:alphaModFix/>
          </a:blip>
          <a:srcRect b="0" l="0" r="0" t="0"/>
          <a:stretch/>
        </p:blipFill>
        <p:spPr>
          <a:xfrm>
            <a:off x="683568" y="3356992"/>
            <a:ext cx="2520280" cy="30803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D:\logo3d.png" id="222" name="Google Shape;222;p24"/>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23" name="Google Shape;223;p24"/>
          <p:cNvSpPr/>
          <p:nvPr/>
        </p:nvSpPr>
        <p:spPr>
          <a:xfrm>
            <a:off x="1043608" y="2636912"/>
            <a:ext cx="6192688" cy="1152128"/>
          </a:xfrm>
          <a:prstGeom prst="roundRect">
            <a:avLst>
              <a:gd fmla="val 16667" name="adj"/>
            </a:avLst>
          </a:prstGeom>
          <a:gradFill>
            <a:gsLst>
              <a:gs pos="0">
                <a:srgbClr val="186A15"/>
              </a:gs>
              <a:gs pos="50000">
                <a:srgbClr val="249A1E"/>
              </a:gs>
              <a:gs pos="100000">
                <a:srgbClr val="2CB825"/>
              </a:gs>
            </a:gsLst>
            <a:lin ang="16200000" scaled="0"/>
          </a:gra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2800" u="none" cap="none" strike="noStrike">
                <a:solidFill>
                  <a:srgbClr val="D7D9C1"/>
                </a:solidFill>
                <a:latin typeface="Arial"/>
                <a:ea typeface="Arial"/>
                <a:cs typeface="Arial"/>
                <a:sym typeface="Arial"/>
              </a:rPr>
              <a:t>6. آلية عمل البوابة الإلكترونية </a:t>
            </a:r>
            <a:endParaRPr/>
          </a:p>
          <a:p>
            <a:pPr indent="0" lvl="0" marL="0" marR="0" rtl="1" algn="ctr">
              <a:spcBef>
                <a:spcPts val="0"/>
              </a:spcBef>
              <a:spcAft>
                <a:spcPts val="0"/>
              </a:spcAft>
              <a:buNone/>
            </a:pPr>
            <a:r>
              <a:rPr b="1" i="0" lang="ar-EG" sz="2800" u="none" cap="none" strike="noStrike">
                <a:solidFill>
                  <a:srgbClr val="D7D9C1"/>
                </a:solidFill>
                <a:latin typeface="Arial"/>
                <a:ea typeface="Arial"/>
                <a:cs typeface="Arial"/>
                <a:sym typeface="Arial"/>
              </a:rPr>
              <a:t>إي-دوام</a:t>
            </a:r>
            <a:endParaRPr b="1" i="0" sz="2800" u="none" cap="none" strike="noStrike">
              <a:solidFill>
                <a:srgbClr val="D7D9C1"/>
              </a:solidFill>
              <a:latin typeface="Arial"/>
              <a:ea typeface="Arial"/>
              <a:cs typeface="Arial"/>
              <a:sym typeface="Arial"/>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descr="D:\logo3d.png" id="228" name="Google Shape;228;p25"/>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grpSp>
        <p:nvGrpSpPr>
          <p:cNvPr id="229" name="Google Shape;229;p25"/>
          <p:cNvGrpSpPr/>
          <p:nvPr/>
        </p:nvGrpSpPr>
        <p:grpSpPr>
          <a:xfrm>
            <a:off x="314266" y="1909338"/>
            <a:ext cx="2388446" cy="864096"/>
            <a:chOff x="314266" y="1628800"/>
            <a:chExt cx="2388446" cy="864096"/>
          </a:xfrm>
        </p:grpSpPr>
        <p:sp>
          <p:nvSpPr>
            <p:cNvPr id="230" name="Google Shape;230;p25"/>
            <p:cNvSpPr/>
            <p:nvPr/>
          </p:nvSpPr>
          <p:spPr>
            <a:xfrm>
              <a:off x="314266" y="1628800"/>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فيديو إنشاء السيرة الذاتية     </a:t>
              </a:r>
              <a:endParaRPr b="1" i="0" sz="1400" u="none" cap="none" strike="noStrike">
                <a:solidFill>
                  <a:srgbClr val="CC6600"/>
                </a:solidFill>
                <a:latin typeface="Arial"/>
                <a:ea typeface="Arial"/>
                <a:cs typeface="Arial"/>
                <a:sym typeface="Arial"/>
              </a:endParaRPr>
            </a:p>
          </p:txBody>
        </p:sp>
        <p:cxnSp>
          <p:nvCxnSpPr>
            <p:cNvPr id="231" name="Google Shape;231;p25"/>
            <p:cNvCxnSpPr/>
            <p:nvPr/>
          </p:nvCxnSpPr>
          <p:spPr>
            <a:xfrm>
              <a:off x="1444913" y="2204864"/>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232" name="Google Shape;232;p25"/>
          <p:cNvGrpSpPr/>
          <p:nvPr/>
        </p:nvGrpSpPr>
        <p:grpSpPr>
          <a:xfrm>
            <a:off x="322236" y="2806080"/>
            <a:ext cx="2388446" cy="893513"/>
            <a:chOff x="322236" y="2525542"/>
            <a:chExt cx="2388446" cy="893513"/>
          </a:xfrm>
        </p:grpSpPr>
        <p:cxnSp>
          <p:nvCxnSpPr>
            <p:cNvPr id="233" name="Google Shape;233;p25"/>
            <p:cNvCxnSpPr/>
            <p:nvPr/>
          </p:nvCxnSpPr>
          <p:spPr>
            <a:xfrm>
              <a:off x="1403648" y="3131023"/>
              <a:ext cx="0" cy="288032"/>
            </a:xfrm>
            <a:prstGeom prst="straightConnector1">
              <a:avLst/>
            </a:prstGeom>
            <a:noFill/>
            <a:ln cap="flat" cmpd="sng" w="28575">
              <a:solidFill>
                <a:srgbClr val="298424"/>
              </a:solidFill>
              <a:prstDash val="dash"/>
              <a:round/>
              <a:headEnd len="sm" w="sm" type="none"/>
              <a:tailEnd len="med" w="med" type="stealth"/>
            </a:ln>
          </p:spPr>
        </p:cxnSp>
        <p:sp>
          <p:nvSpPr>
            <p:cNvPr id="234" name="Google Shape;234;p25"/>
            <p:cNvSpPr/>
            <p:nvPr/>
          </p:nvSpPr>
          <p:spPr>
            <a:xfrm>
              <a:off x="322236" y="2525542"/>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إنشاء سيرة ذاتية </a:t>
              </a:r>
              <a:endParaRPr/>
            </a:p>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أو تحميل السيرة الذاتية              </a:t>
              </a:r>
              <a:endParaRPr b="1" i="0" sz="1400" u="none" cap="none" strike="noStrike">
                <a:solidFill>
                  <a:srgbClr val="CC6600"/>
                </a:solidFill>
                <a:latin typeface="Arial"/>
                <a:ea typeface="Arial"/>
                <a:cs typeface="Arial"/>
                <a:sym typeface="Arial"/>
              </a:endParaRPr>
            </a:p>
          </p:txBody>
        </p:sp>
      </p:grpSp>
      <p:grpSp>
        <p:nvGrpSpPr>
          <p:cNvPr id="235" name="Google Shape;235;p25"/>
          <p:cNvGrpSpPr/>
          <p:nvPr/>
        </p:nvGrpSpPr>
        <p:grpSpPr>
          <a:xfrm>
            <a:off x="2992368" y="1484784"/>
            <a:ext cx="2373821" cy="1652497"/>
            <a:chOff x="2992368" y="1204246"/>
            <a:chExt cx="2373821" cy="1652497"/>
          </a:xfrm>
        </p:grpSpPr>
        <p:cxnSp>
          <p:nvCxnSpPr>
            <p:cNvPr id="236" name="Google Shape;236;p25"/>
            <p:cNvCxnSpPr/>
            <p:nvPr/>
          </p:nvCxnSpPr>
          <p:spPr>
            <a:xfrm rot="10800000">
              <a:off x="2992368" y="1996334"/>
              <a:ext cx="427504" cy="0"/>
            </a:xfrm>
            <a:prstGeom prst="straightConnector1">
              <a:avLst/>
            </a:prstGeom>
            <a:noFill/>
            <a:ln cap="flat" cmpd="sng" w="28575">
              <a:solidFill>
                <a:srgbClr val="298424"/>
              </a:solidFill>
              <a:prstDash val="dash"/>
              <a:round/>
              <a:headEnd len="sm" w="sm" type="none"/>
              <a:tailEnd len="med" w="med" type="stealth"/>
            </a:ln>
          </p:spPr>
        </p:cxnSp>
        <p:pic>
          <p:nvPicPr>
            <p:cNvPr id="237" name="Google Shape;237;p25"/>
            <p:cNvPicPr preferRelativeResize="0"/>
            <p:nvPr/>
          </p:nvPicPr>
          <p:blipFill rotWithShape="1">
            <a:blip r:embed="rId4">
              <a:alphaModFix/>
            </a:blip>
            <a:srcRect b="0" l="50000" r="0" t="0"/>
            <a:stretch/>
          </p:blipFill>
          <p:spPr>
            <a:xfrm>
              <a:off x="3635896" y="1204246"/>
              <a:ext cx="1730293" cy="1652497"/>
            </a:xfrm>
            <a:prstGeom prst="roundRect">
              <a:avLst>
                <a:gd fmla="val 8594" name="adj"/>
              </a:avLst>
            </a:prstGeom>
            <a:solidFill>
              <a:srgbClr val="ECECEC"/>
            </a:solidFill>
            <a:ln>
              <a:noFill/>
            </a:ln>
            <a:effectLst>
              <a:outerShdw blurRad="50800" rotWithShape="0" algn="t" dir="5400000" dist="38100">
                <a:srgbClr val="000000">
                  <a:alpha val="40000"/>
                </a:srgbClr>
              </a:outerShdw>
            </a:effectLst>
          </p:spPr>
        </p:pic>
      </p:grpSp>
      <p:grpSp>
        <p:nvGrpSpPr>
          <p:cNvPr id="238" name="Google Shape;238;p25"/>
          <p:cNvGrpSpPr/>
          <p:nvPr/>
        </p:nvGrpSpPr>
        <p:grpSpPr>
          <a:xfrm>
            <a:off x="329253" y="3824197"/>
            <a:ext cx="2388446" cy="900947"/>
            <a:chOff x="329253" y="3464157"/>
            <a:chExt cx="2388446" cy="900947"/>
          </a:xfrm>
        </p:grpSpPr>
        <p:sp>
          <p:nvSpPr>
            <p:cNvPr id="239" name="Google Shape;239;p25"/>
            <p:cNvSpPr/>
            <p:nvPr/>
          </p:nvSpPr>
          <p:spPr>
            <a:xfrm>
              <a:off x="329253" y="3464157"/>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عرض الصورة النهائية التي تظهر بها السيرة الذاتية</a:t>
              </a:r>
              <a:endParaRPr b="1" i="0" sz="1400" u="none" cap="none" strike="noStrike">
                <a:solidFill>
                  <a:srgbClr val="CC6600"/>
                </a:solidFill>
                <a:latin typeface="Arial"/>
                <a:ea typeface="Arial"/>
                <a:cs typeface="Arial"/>
                <a:sym typeface="Arial"/>
              </a:endParaRPr>
            </a:p>
          </p:txBody>
        </p:sp>
        <p:cxnSp>
          <p:nvCxnSpPr>
            <p:cNvPr id="240" name="Google Shape;240;p25"/>
            <p:cNvCxnSpPr/>
            <p:nvPr/>
          </p:nvCxnSpPr>
          <p:spPr>
            <a:xfrm>
              <a:off x="1403648" y="4077072"/>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241" name="Google Shape;241;p25"/>
          <p:cNvGrpSpPr/>
          <p:nvPr/>
        </p:nvGrpSpPr>
        <p:grpSpPr>
          <a:xfrm>
            <a:off x="289552" y="4725144"/>
            <a:ext cx="2388446" cy="936104"/>
            <a:chOff x="289552" y="4365104"/>
            <a:chExt cx="2388446" cy="936104"/>
          </a:xfrm>
        </p:grpSpPr>
        <p:sp>
          <p:nvSpPr>
            <p:cNvPr id="242" name="Google Shape;242;p25"/>
            <p:cNvSpPr/>
            <p:nvPr/>
          </p:nvSpPr>
          <p:spPr>
            <a:xfrm>
              <a:off x="289552" y="4365104"/>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عرض الوظائف المتاحة</a:t>
              </a:r>
              <a:endParaRPr b="1" i="0" sz="1400" u="none" cap="none" strike="noStrike">
                <a:solidFill>
                  <a:srgbClr val="CC6600"/>
                </a:solidFill>
                <a:latin typeface="Arial"/>
                <a:ea typeface="Arial"/>
                <a:cs typeface="Arial"/>
                <a:sym typeface="Arial"/>
              </a:endParaRPr>
            </a:p>
          </p:txBody>
        </p:sp>
        <p:cxnSp>
          <p:nvCxnSpPr>
            <p:cNvPr id="243" name="Google Shape;243;p25"/>
            <p:cNvCxnSpPr/>
            <p:nvPr/>
          </p:nvCxnSpPr>
          <p:spPr>
            <a:xfrm>
              <a:off x="1403648" y="5013176"/>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244" name="Google Shape;244;p25"/>
          <p:cNvGrpSpPr/>
          <p:nvPr/>
        </p:nvGrpSpPr>
        <p:grpSpPr>
          <a:xfrm>
            <a:off x="289551" y="5661248"/>
            <a:ext cx="2814307" cy="720080"/>
            <a:chOff x="289551" y="5380710"/>
            <a:chExt cx="2814307" cy="720080"/>
          </a:xfrm>
        </p:grpSpPr>
        <p:sp>
          <p:nvSpPr>
            <p:cNvPr id="245" name="Google Shape;245;p25"/>
            <p:cNvSpPr/>
            <p:nvPr/>
          </p:nvSpPr>
          <p:spPr>
            <a:xfrm>
              <a:off x="289551" y="538071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مهارتك تحدد تخصصك</a:t>
              </a:r>
              <a:endParaRPr/>
            </a:p>
            <a:p>
              <a:pPr indent="0" lvl="0" marL="0" marR="0" rtl="1" algn="ctr">
                <a:lnSpc>
                  <a:spcPct val="115000"/>
                </a:lnSpc>
                <a:spcBef>
                  <a:spcPts val="0"/>
                </a:spcBef>
                <a:spcAft>
                  <a:spcPts val="0"/>
                </a:spcAft>
                <a:buNone/>
              </a:pPr>
              <a:r>
                <a:rPr b="1" i="0" lang="ar-EG" sz="1200" u="none" cap="none" strike="noStrike">
                  <a:solidFill>
                    <a:srgbClr val="13500F"/>
                  </a:solidFill>
                  <a:latin typeface="Arial"/>
                  <a:ea typeface="Arial"/>
                  <a:cs typeface="Arial"/>
                  <a:sym typeface="Arial"/>
                </a:rPr>
                <a:t>«اختبارات توفر الوظائف المناسبة للمشتركين»</a:t>
              </a:r>
              <a:endParaRPr b="1" i="0" sz="1200" u="none" cap="none" strike="noStrike">
                <a:solidFill>
                  <a:srgbClr val="13500F"/>
                </a:solidFill>
                <a:latin typeface="Arial"/>
                <a:ea typeface="Arial"/>
                <a:cs typeface="Arial"/>
                <a:sym typeface="Arial"/>
              </a:endParaRPr>
            </a:p>
          </p:txBody>
        </p:sp>
        <p:cxnSp>
          <p:nvCxnSpPr>
            <p:cNvPr id="246" name="Google Shape;246;p25"/>
            <p:cNvCxnSpPr/>
            <p:nvPr/>
          </p:nvCxnSpPr>
          <p:spPr>
            <a:xfrm>
              <a:off x="2699792" y="5733256"/>
              <a:ext cx="404066" cy="0"/>
            </a:xfrm>
            <a:prstGeom prst="straightConnector1">
              <a:avLst/>
            </a:prstGeom>
            <a:noFill/>
            <a:ln cap="flat" cmpd="sng" w="28575">
              <a:solidFill>
                <a:srgbClr val="298424"/>
              </a:solidFill>
              <a:prstDash val="dash"/>
              <a:round/>
              <a:headEnd len="sm" w="sm" type="none"/>
              <a:tailEnd len="med" w="med" type="stealth"/>
            </a:ln>
          </p:spPr>
        </p:cxnSp>
      </p:grpSp>
      <p:grpSp>
        <p:nvGrpSpPr>
          <p:cNvPr id="247" name="Google Shape;247;p25"/>
          <p:cNvGrpSpPr/>
          <p:nvPr/>
        </p:nvGrpSpPr>
        <p:grpSpPr>
          <a:xfrm>
            <a:off x="5909773" y="5308262"/>
            <a:ext cx="2385322" cy="1058518"/>
            <a:chOff x="5906380" y="5092238"/>
            <a:chExt cx="2385322" cy="1058518"/>
          </a:xfrm>
        </p:grpSpPr>
        <p:sp>
          <p:nvSpPr>
            <p:cNvPr id="248" name="Google Shape;248;p25"/>
            <p:cNvSpPr/>
            <p:nvPr/>
          </p:nvSpPr>
          <p:spPr>
            <a:xfrm>
              <a:off x="5906380" y="5380710"/>
              <a:ext cx="2385322" cy="770046"/>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جدول الوظائف المقترحة</a:t>
              </a:r>
              <a:endParaRPr b="1" i="0" sz="1400" u="none" cap="none" strike="noStrike">
                <a:solidFill>
                  <a:srgbClr val="CC6600"/>
                </a:solidFill>
                <a:latin typeface="Arial"/>
                <a:ea typeface="Arial"/>
                <a:cs typeface="Arial"/>
                <a:sym typeface="Arial"/>
              </a:endParaRPr>
            </a:p>
          </p:txBody>
        </p:sp>
        <p:cxnSp>
          <p:nvCxnSpPr>
            <p:cNvPr id="249" name="Google Shape;249;p25"/>
            <p:cNvCxnSpPr/>
            <p:nvPr/>
          </p:nvCxnSpPr>
          <p:spPr>
            <a:xfrm rot="10800000">
              <a:off x="7020272" y="5092238"/>
              <a:ext cx="0" cy="280978"/>
            </a:xfrm>
            <a:prstGeom prst="straightConnector1">
              <a:avLst/>
            </a:prstGeom>
            <a:noFill/>
            <a:ln cap="flat" cmpd="sng" w="28575">
              <a:solidFill>
                <a:srgbClr val="298424"/>
              </a:solidFill>
              <a:prstDash val="dash"/>
              <a:round/>
              <a:headEnd len="sm" w="sm" type="none"/>
              <a:tailEnd len="med" w="med" type="stealth"/>
            </a:ln>
          </p:spPr>
        </p:cxnSp>
      </p:grpSp>
      <p:sp>
        <p:nvSpPr>
          <p:cNvPr id="250" name="Google Shape;250;p25"/>
          <p:cNvSpPr/>
          <p:nvPr/>
        </p:nvSpPr>
        <p:spPr>
          <a:xfrm>
            <a:off x="5909773" y="3372896"/>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التعاقد</a:t>
            </a:r>
            <a:endParaRPr/>
          </a:p>
          <a:p>
            <a:pPr indent="0" lvl="0" marL="0" marR="0" rtl="1" algn="ctr">
              <a:lnSpc>
                <a:spcPct val="115000"/>
              </a:lnSpc>
              <a:spcBef>
                <a:spcPts val="0"/>
              </a:spcBef>
              <a:spcAft>
                <a:spcPts val="0"/>
              </a:spcAft>
              <a:buNone/>
            </a:pPr>
            <a:r>
              <a:rPr b="1" i="0" lang="ar-EG" sz="1200" u="none" cap="none" strike="noStrike">
                <a:solidFill>
                  <a:srgbClr val="13500F"/>
                </a:solidFill>
                <a:latin typeface="Arial"/>
                <a:ea typeface="Arial"/>
                <a:cs typeface="Arial"/>
                <a:sym typeface="Arial"/>
              </a:rPr>
              <a:t>« توفير نموذج إلكتروني للتعاقد »</a:t>
            </a:r>
            <a:endParaRPr b="1" i="0" sz="1200" u="none" cap="none" strike="noStrike">
              <a:solidFill>
                <a:srgbClr val="13500F"/>
              </a:solidFill>
              <a:latin typeface="Arial"/>
              <a:ea typeface="Arial"/>
              <a:cs typeface="Arial"/>
              <a:sym typeface="Arial"/>
            </a:endParaRPr>
          </a:p>
        </p:txBody>
      </p:sp>
      <p:grpSp>
        <p:nvGrpSpPr>
          <p:cNvPr id="251" name="Google Shape;251;p25"/>
          <p:cNvGrpSpPr/>
          <p:nvPr/>
        </p:nvGrpSpPr>
        <p:grpSpPr>
          <a:xfrm>
            <a:off x="5934487" y="4092976"/>
            <a:ext cx="2381929" cy="1136224"/>
            <a:chOff x="5934487" y="4092976"/>
            <a:chExt cx="2381929" cy="1136224"/>
          </a:xfrm>
        </p:grpSpPr>
        <p:sp>
          <p:nvSpPr>
            <p:cNvPr id="252" name="Google Shape;252;p25"/>
            <p:cNvSpPr/>
            <p:nvPr/>
          </p:nvSpPr>
          <p:spPr>
            <a:xfrm>
              <a:off x="5934487" y="450912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اختبر نفسك </a:t>
              </a:r>
              <a:endParaRPr/>
            </a:p>
            <a:p>
              <a:pPr indent="0" lvl="0" marL="0" marR="0" rtl="1" algn="ctr">
                <a:lnSpc>
                  <a:spcPct val="115000"/>
                </a:lnSpc>
                <a:spcBef>
                  <a:spcPts val="0"/>
                </a:spcBef>
                <a:spcAft>
                  <a:spcPts val="0"/>
                </a:spcAft>
                <a:buNone/>
              </a:pPr>
              <a:r>
                <a:rPr b="1" i="0" lang="ar-EG" sz="1200" u="none" cap="none" strike="noStrike">
                  <a:solidFill>
                    <a:srgbClr val="13500F"/>
                  </a:solidFill>
                  <a:latin typeface="Arial"/>
                  <a:ea typeface="Arial"/>
                  <a:cs typeface="Arial"/>
                  <a:sym typeface="Arial"/>
                </a:rPr>
                <a:t>« اجتياز اختبارات الشركات المتاحة بها الوظائف »</a:t>
              </a:r>
              <a:endParaRPr b="1" i="0" sz="1200" u="none" cap="none" strike="noStrike">
                <a:solidFill>
                  <a:srgbClr val="13500F"/>
                </a:solidFill>
                <a:latin typeface="Arial"/>
                <a:ea typeface="Arial"/>
                <a:cs typeface="Arial"/>
                <a:sym typeface="Arial"/>
              </a:endParaRPr>
            </a:p>
          </p:txBody>
        </p:sp>
        <p:cxnSp>
          <p:nvCxnSpPr>
            <p:cNvPr id="253" name="Google Shape;253;p25"/>
            <p:cNvCxnSpPr/>
            <p:nvPr/>
          </p:nvCxnSpPr>
          <p:spPr>
            <a:xfrm rot="10800000">
              <a:off x="7023665" y="4092976"/>
              <a:ext cx="1" cy="416144"/>
            </a:xfrm>
            <a:prstGeom prst="straightConnector1">
              <a:avLst/>
            </a:prstGeom>
            <a:noFill/>
            <a:ln cap="flat" cmpd="sng" w="28575">
              <a:solidFill>
                <a:srgbClr val="298424"/>
              </a:solidFill>
              <a:prstDash val="dash"/>
              <a:round/>
              <a:headEnd len="sm" w="sm" type="none"/>
              <a:tailEnd len="med" w="med" type="stealth"/>
            </a:ln>
          </p:spPr>
        </p:cxnSp>
      </p:grpSp>
      <p:grpSp>
        <p:nvGrpSpPr>
          <p:cNvPr id="254" name="Google Shape;254;p25"/>
          <p:cNvGrpSpPr/>
          <p:nvPr/>
        </p:nvGrpSpPr>
        <p:grpSpPr>
          <a:xfrm>
            <a:off x="5864751" y="1554599"/>
            <a:ext cx="2039579" cy="1612557"/>
            <a:chOff x="5864751" y="1274061"/>
            <a:chExt cx="2039579" cy="1612557"/>
          </a:xfrm>
        </p:grpSpPr>
        <p:pic>
          <p:nvPicPr>
            <p:cNvPr id="255" name="Google Shape;255;p25"/>
            <p:cNvPicPr preferRelativeResize="0"/>
            <p:nvPr/>
          </p:nvPicPr>
          <p:blipFill rotWithShape="1">
            <a:blip r:embed="rId5">
              <a:alphaModFix/>
            </a:blip>
            <a:srcRect b="43720" l="19687" r="71988" t="40588"/>
            <a:stretch/>
          </p:blipFill>
          <p:spPr>
            <a:xfrm flipH="1">
              <a:off x="6346572" y="1274061"/>
              <a:ext cx="1557758" cy="1612557"/>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cxnSp>
          <p:nvCxnSpPr>
            <p:cNvPr id="256" name="Google Shape;256;p25"/>
            <p:cNvCxnSpPr/>
            <p:nvPr/>
          </p:nvCxnSpPr>
          <p:spPr>
            <a:xfrm rot="10800000">
              <a:off x="5864751" y="1996334"/>
              <a:ext cx="427504" cy="0"/>
            </a:xfrm>
            <a:prstGeom prst="straightConnector1">
              <a:avLst/>
            </a:prstGeom>
            <a:noFill/>
            <a:ln cap="flat" cmpd="sng" w="28575">
              <a:solidFill>
                <a:srgbClr val="298424"/>
              </a:solidFill>
              <a:prstDash val="dash"/>
              <a:round/>
              <a:headEnd len="sm" w="sm" type="none"/>
              <a:tailEnd len="med" w="med" type="stealth"/>
            </a:ln>
          </p:spPr>
        </p:cxnSp>
      </p:grpSp>
      <p:grpSp>
        <p:nvGrpSpPr>
          <p:cNvPr id="257" name="Google Shape;257;p25"/>
          <p:cNvGrpSpPr/>
          <p:nvPr/>
        </p:nvGrpSpPr>
        <p:grpSpPr>
          <a:xfrm>
            <a:off x="1637420" y="188640"/>
            <a:ext cx="6678996" cy="4996714"/>
            <a:chOff x="1637420" y="188640"/>
            <a:chExt cx="6678996" cy="4996714"/>
          </a:xfrm>
        </p:grpSpPr>
        <p:sp>
          <p:nvSpPr>
            <p:cNvPr id="258" name="Google Shape;258;p25"/>
            <p:cNvSpPr txBox="1"/>
            <p:nvPr/>
          </p:nvSpPr>
          <p:spPr>
            <a:xfrm>
              <a:off x="1637420" y="188640"/>
              <a:ext cx="6678996" cy="865622"/>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t/>
              </a:r>
              <a:endParaRPr b="1" i="0" sz="600" u="none" cap="none" strike="noStrike">
                <a:solidFill>
                  <a:srgbClr val="EEBBBB"/>
                </a:solidFill>
                <a:latin typeface="Arial"/>
                <a:ea typeface="Arial"/>
                <a:cs typeface="Arial"/>
                <a:sym typeface="Arial"/>
              </a:endParaRPr>
            </a:p>
            <a:p>
              <a:pPr indent="0" lvl="0" marL="0" marR="0" rtl="1" algn="r">
                <a:lnSpc>
                  <a:spcPct val="150000"/>
                </a:lnSpc>
                <a:spcBef>
                  <a:spcPts val="0"/>
                </a:spcBef>
                <a:spcAft>
                  <a:spcPts val="0"/>
                </a:spcAft>
                <a:buNone/>
              </a:pPr>
              <a:r>
                <a:rPr b="1" i="0" lang="ar-EG" sz="3000" u="none" cap="none" strike="noStrike">
                  <a:solidFill>
                    <a:srgbClr val="CC6600"/>
                  </a:solidFill>
                  <a:latin typeface="Arial"/>
                  <a:ea typeface="Arial"/>
                  <a:cs typeface="Arial"/>
                  <a:sym typeface="Arial"/>
                </a:rPr>
                <a:t>أولاً: خطوات توظيف المعاق عن بعد </a:t>
              </a:r>
              <a:endParaRPr/>
            </a:p>
          </p:txBody>
        </p:sp>
        <p:pic>
          <p:nvPicPr>
            <p:cNvPr id="259" name="Google Shape;259;p25"/>
            <p:cNvPicPr preferRelativeResize="0"/>
            <p:nvPr/>
          </p:nvPicPr>
          <p:blipFill rotWithShape="1">
            <a:blip r:embed="rId6">
              <a:alphaModFix/>
            </a:blip>
            <a:srcRect b="0" l="0" r="0" t="0"/>
            <a:stretch/>
          </p:blipFill>
          <p:spPr>
            <a:xfrm>
              <a:off x="3106806" y="3501008"/>
              <a:ext cx="2484045" cy="1684346"/>
            </a:xfrm>
            <a:prstGeom prst="rect">
              <a:avLst/>
            </a:prstGeom>
            <a:noFill/>
            <a:ln>
              <a:noFill/>
            </a:ln>
          </p:spPr>
        </p:pic>
      </p:grpSp>
      <p:grpSp>
        <p:nvGrpSpPr>
          <p:cNvPr id="260" name="Google Shape;260;p25"/>
          <p:cNvGrpSpPr/>
          <p:nvPr/>
        </p:nvGrpSpPr>
        <p:grpSpPr>
          <a:xfrm>
            <a:off x="3131840" y="5646700"/>
            <a:ext cx="2732929" cy="720080"/>
            <a:chOff x="3131840" y="5366162"/>
            <a:chExt cx="2732929" cy="720080"/>
          </a:xfrm>
        </p:grpSpPr>
        <p:sp>
          <p:nvSpPr>
            <p:cNvPr id="261" name="Google Shape;261;p25"/>
            <p:cNvSpPr/>
            <p:nvPr/>
          </p:nvSpPr>
          <p:spPr>
            <a:xfrm>
              <a:off x="3131840" y="5366162"/>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التدريب على نظم العمل عن بعد</a:t>
              </a:r>
              <a:endParaRPr/>
            </a:p>
          </p:txBody>
        </p:sp>
        <p:cxnSp>
          <p:nvCxnSpPr>
            <p:cNvPr id="262" name="Google Shape;262;p25"/>
            <p:cNvCxnSpPr>
              <a:stCxn id="261" idx="3"/>
            </p:cNvCxnSpPr>
            <p:nvPr/>
          </p:nvCxnSpPr>
          <p:spPr>
            <a:xfrm flipH="1" rot="10800000">
              <a:off x="5513769" y="5716902"/>
              <a:ext cx="351000" cy="9300"/>
            </a:xfrm>
            <a:prstGeom prst="straightConnector1">
              <a:avLst/>
            </a:prstGeom>
            <a:noFill/>
            <a:ln cap="flat" cmpd="sng" w="28575">
              <a:solidFill>
                <a:srgbClr val="298424"/>
              </a:solidFill>
              <a:prstDash val="dash"/>
              <a:round/>
              <a:headEnd len="sm" w="sm" type="none"/>
              <a:tailEnd len="med" w="med" type="stealth"/>
            </a:ln>
          </p:spPr>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6"/>
          <p:cNvSpPr txBox="1"/>
          <p:nvPr/>
        </p:nvSpPr>
        <p:spPr>
          <a:xfrm>
            <a:off x="1709428" y="188640"/>
            <a:ext cx="6678996" cy="738664"/>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t/>
            </a:r>
            <a:endParaRPr b="1" i="0" sz="600" u="none" cap="none" strike="noStrike">
              <a:solidFill>
                <a:srgbClr val="EEBBBB"/>
              </a:solidFill>
              <a:latin typeface="Arial"/>
              <a:ea typeface="Arial"/>
              <a:cs typeface="Arial"/>
              <a:sym typeface="Arial"/>
            </a:endParaRPr>
          </a:p>
          <a:p>
            <a:pPr indent="0" lvl="0" marL="0" marR="0" rtl="1" algn="r">
              <a:lnSpc>
                <a:spcPct val="150000"/>
              </a:lnSpc>
              <a:spcBef>
                <a:spcPts val="0"/>
              </a:spcBef>
              <a:spcAft>
                <a:spcPts val="0"/>
              </a:spcAft>
              <a:buNone/>
            </a:pPr>
            <a:r>
              <a:rPr b="1" i="0" lang="ar-EG" sz="2400" u="none" cap="none" strike="noStrike">
                <a:solidFill>
                  <a:srgbClr val="CC6600"/>
                </a:solidFill>
                <a:latin typeface="Arial"/>
                <a:ea typeface="Arial"/>
                <a:cs typeface="Arial"/>
                <a:sym typeface="Arial"/>
              </a:rPr>
              <a:t>ثانياً: آلية متابعة وإدارة العمل عن بعد عبر البوابة</a:t>
            </a:r>
            <a:endParaRPr b="1" i="0" sz="2400" u="none" cap="none" strike="noStrike">
              <a:solidFill>
                <a:srgbClr val="CC6600"/>
              </a:solidFill>
              <a:latin typeface="Arial"/>
              <a:ea typeface="Arial"/>
              <a:cs typeface="Arial"/>
              <a:sym typeface="Arial"/>
            </a:endParaRPr>
          </a:p>
        </p:txBody>
      </p:sp>
      <p:pic>
        <p:nvPicPr>
          <p:cNvPr descr="D:\logo3d.png" id="268" name="Google Shape;268;p26"/>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69" name="Google Shape;269;p26"/>
          <p:cNvSpPr/>
          <p:nvPr/>
        </p:nvSpPr>
        <p:spPr>
          <a:xfrm>
            <a:off x="1331641" y="1156682"/>
            <a:ext cx="6264696" cy="400110"/>
          </a:xfrm>
          <a:prstGeom prst="rect">
            <a:avLst/>
          </a:prstGeom>
          <a:noFill/>
          <a:ln>
            <a:noFill/>
          </a:ln>
        </p:spPr>
        <p:txBody>
          <a:bodyPr anchorCtr="0" anchor="t" bIns="45700" lIns="91425" spcFirstLastPara="1" rIns="91425" wrap="square" tIns="45700">
            <a:noAutofit/>
          </a:bodyPr>
          <a:lstStyle/>
          <a:p>
            <a:pPr indent="-342900" lvl="0" marL="342900" marR="0" rtl="1" algn="ctr">
              <a:spcBef>
                <a:spcPts val="0"/>
              </a:spcBef>
              <a:spcAft>
                <a:spcPts val="0"/>
              </a:spcAft>
              <a:buClr>
                <a:srgbClr val="13500F"/>
              </a:buClr>
              <a:buSzPts val="2000"/>
              <a:buFont typeface="Noto Sans Symbols"/>
              <a:buChar char="✔"/>
            </a:pPr>
            <a:r>
              <a:rPr b="1" i="0" lang="ar-EG" sz="2000" u="none" cap="none" strike="noStrike">
                <a:solidFill>
                  <a:srgbClr val="13500F"/>
                </a:solidFill>
                <a:latin typeface="Arial"/>
                <a:ea typeface="Arial"/>
                <a:cs typeface="Arial"/>
                <a:sym typeface="Arial"/>
              </a:rPr>
              <a:t>تضمن البوابة متابعة وإدارة العمل للموظف والشركة </a:t>
            </a:r>
            <a:endParaRPr b="0" i="0" sz="2000" u="none" cap="none" strike="noStrike">
              <a:solidFill>
                <a:srgbClr val="13500F"/>
              </a:solidFill>
              <a:latin typeface="Calibri"/>
              <a:ea typeface="Calibri"/>
              <a:cs typeface="Calibri"/>
              <a:sym typeface="Calibri"/>
            </a:endParaRPr>
          </a:p>
        </p:txBody>
      </p:sp>
      <p:cxnSp>
        <p:nvCxnSpPr>
          <p:cNvPr id="270" name="Google Shape;270;p26"/>
          <p:cNvCxnSpPr/>
          <p:nvPr/>
        </p:nvCxnSpPr>
        <p:spPr>
          <a:xfrm>
            <a:off x="4650622" y="3812325"/>
            <a:ext cx="0" cy="515048"/>
          </a:xfrm>
          <a:prstGeom prst="straightConnector1">
            <a:avLst/>
          </a:prstGeom>
          <a:noFill/>
          <a:ln cap="flat" cmpd="sng" w="28575">
            <a:solidFill>
              <a:srgbClr val="6DA071"/>
            </a:solidFill>
            <a:prstDash val="dash"/>
            <a:round/>
            <a:headEnd len="sm" w="sm" type="none"/>
            <a:tailEnd len="med" w="med" type="stealth"/>
          </a:ln>
        </p:spPr>
      </p:cxnSp>
      <p:grpSp>
        <p:nvGrpSpPr>
          <p:cNvPr id="271" name="Google Shape;271;p26"/>
          <p:cNvGrpSpPr/>
          <p:nvPr/>
        </p:nvGrpSpPr>
        <p:grpSpPr>
          <a:xfrm>
            <a:off x="2567237" y="4327373"/>
            <a:ext cx="2739755" cy="1221847"/>
            <a:chOff x="2906717" y="4029988"/>
            <a:chExt cx="2739755" cy="1221847"/>
          </a:xfrm>
        </p:grpSpPr>
        <p:pic>
          <p:nvPicPr>
            <p:cNvPr descr="http://icons.iconarchive.com/icons/visualpharm/must-have/256/User-icon.png" id="272" name="Google Shape;272;p26"/>
            <p:cNvPicPr preferRelativeResize="0"/>
            <p:nvPr/>
          </p:nvPicPr>
          <p:blipFill rotWithShape="1">
            <a:blip r:embed="rId4">
              <a:alphaModFix/>
            </a:blip>
            <a:srcRect b="0" l="0" r="0" t="0"/>
            <a:stretch/>
          </p:blipFill>
          <p:spPr>
            <a:xfrm>
              <a:off x="2906717" y="4219081"/>
              <a:ext cx="707418" cy="660131"/>
            </a:xfrm>
            <a:prstGeom prst="rect">
              <a:avLst/>
            </a:prstGeom>
            <a:noFill/>
            <a:ln>
              <a:noFill/>
            </a:ln>
          </p:spPr>
        </p:pic>
        <p:sp>
          <p:nvSpPr>
            <p:cNvPr id="273" name="Google Shape;273;p26"/>
            <p:cNvSpPr txBox="1"/>
            <p:nvPr/>
          </p:nvSpPr>
          <p:spPr>
            <a:xfrm>
              <a:off x="2917325" y="4847248"/>
              <a:ext cx="65300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i="0" lang="ar-EG" sz="1500" u="none" cap="none" strike="noStrike">
                  <a:solidFill>
                    <a:schemeClr val="dk1"/>
                  </a:solidFill>
                  <a:latin typeface="Arial"/>
                  <a:ea typeface="Arial"/>
                  <a:cs typeface="Arial"/>
                  <a:sym typeface="Arial"/>
                </a:rPr>
                <a:t>مدير</a:t>
              </a:r>
              <a:endParaRPr b="1" i="0" sz="1500" u="none" cap="none" strike="noStrike">
                <a:solidFill>
                  <a:schemeClr val="dk1"/>
                </a:solidFill>
                <a:latin typeface="Arial"/>
                <a:ea typeface="Arial"/>
                <a:cs typeface="Arial"/>
                <a:sym typeface="Arial"/>
              </a:endParaRPr>
            </a:p>
          </p:txBody>
        </p:sp>
        <p:cxnSp>
          <p:nvCxnSpPr>
            <p:cNvPr id="274" name="Google Shape;274;p26"/>
            <p:cNvCxnSpPr/>
            <p:nvPr/>
          </p:nvCxnSpPr>
          <p:spPr>
            <a:xfrm rot="10800000">
              <a:off x="3598588" y="4632570"/>
              <a:ext cx="629680" cy="0"/>
            </a:xfrm>
            <a:prstGeom prst="straightConnector1">
              <a:avLst/>
            </a:prstGeom>
            <a:noFill/>
            <a:ln cap="flat" cmpd="sng" w="28575">
              <a:solidFill>
                <a:srgbClr val="6DA071"/>
              </a:solidFill>
              <a:prstDash val="dash"/>
              <a:round/>
              <a:headEnd len="sm" w="sm" type="none"/>
              <a:tailEnd len="sm" w="sm" type="none"/>
            </a:ln>
          </p:spPr>
        </p:cxnSp>
        <p:sp>
          <p:nvSpPr>
            <p:cNvPr id="275" name="Google Shape;275;p26"/>
            <p:cNvSpPr/>
            <p:nvPr/>
          </p:nvSpPr>
          <p:spPr>
            <a:xfrm rot="5400000">
              <a:off x="4369202" y="3974565"/>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6"/>
            <p:cNvSpPr txBox="1"/>
            <p:nvPr/>
          </p:nvSpPr>
          <p:spPr>
            <a:xfrm>
              <a:off x="4646950" y="4335435"/>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000000"/>
                  </a:solidFill>
                  <a:latin typeface="Arial"/>
                  <a:ea typeface="Arial"/>
                  <a:cs typeface="Arial"/>
                  <a:sym typeface="Arial"/>
                </a:rPr>
                <a:t>تقييم العمل </a:t>
              </a:r>
              <a:endParaRPr b="1" i="0" sz="1400" u="none" cap="none" strike="noStrike">
                <a:solidFill>
                  <a:schemeClr val="lt1"/>
                </a:solidFill>
                <a:latin typeface="Arial"/>
                <a:ea typeface="Arial"/>
                <a:cs typeface="Arial"/>
                <a:sym typeface="Arial"/>
              </a:endParaRPr>
            </a:p>
          </p:txBody>
        </p:sp>
      </p:grpSp>
      <p:grpSp>
        <p:nvGrpSpPr>
          <p:cNvPr id="277" name="Google Shape;277;p26"/>
          <p:cNvGrpSpPr/>
          <p:nvPr/>
        </p:nvGrpSpPr>
        <p:grpSpPr>
          <a:xfrm>
            <a:off x="3383488" y="5590087"/>
            <a:ext cx="2433208" cy="863249"/>
            <a:chOff x="3722968" y="5292702"/>
            <a:chExt cx="2433208" cy="863249"/>
          </a:xfrm>
        </p:grpSpPr>
        <p:cxnSp>
          <p:nvCxnSpPr>
            <p:cNvPr id="278" name="Google Shape;278;p26"/>
            <p:cNvCxnSpPr/>
            <p:nvPr/>
          </p:nvCxnSpPr>
          <p:spPr>
            <a:xfrm>
              <a:off x="5646428"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279" name="Google Shape;279;p26"/>
            <p:cNvCxnSpPr/>
            <p:nvPr/>
          </p:nvCxnSpPr>
          <p:spPr>
            <a:xfrm>
              <a:off x="4227704"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280" name="Google Shape;280;p26"/>
            <p:cNvCxnSpPr/>
            <p:nvPr/>
          </p:nvCxnSpPr>
          <p:spPr>
            <a:xfrm>
              <a:off x="4239366" y="5292702"/>
              <a:ext cx="1407062" cy="0"/>
            </a:xfrm>
            <a:prstGeom prst="straightConnector1">
              <a:avLst/>
            </a:prstGeom>
            <a:noFill/>
            <a:ln cap="flat" cmpd="sng" w="28575">
              <a:solidFill>
                <a:srgbClr val="6DA071"/>
              </a:solidFill>
              <a:prstDash val="dash"/>
              <a:round/>
              <a:headEnd len="sm" w="sm" type="none"/>
              <a:tailEnd len="sm" w="sm" type="none"/>
            </a:ln>
          </p:spPr>
        </p:cxnSp>
        <p:sp>
          <p:nvSpPr>
            <p:cNvPr id="281" name="Google Shape;281;p26"/>
            <p:cNvSpPr/>
            <p:nvPr/>
          </p:nvSpPr>
          <p:spPr>
            <a:xfrm>
              <a:off x="5161126" y="5851275"/>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200" u="none" cap="none" strike="noStrike">
                  <a:solidFill>
                    <a:srgbClr val="000000"/>
                  </a:solidFill>
                  <a:latin typeface="Arial"/>
                  <a:ea typeface="Arial"/>
                  <a:cs typeface="Arial"/>
                  <a:sym typeface="Arial"/>
                </a:rPr>
                <a:t>إنهاء المهمة </a:t>
              </a:r>
              <a:endParaRPr b="1" i="0" sz="1200" u="none" cap="none" strike="noStrike">
                <a:solidFill>
                  <a:schemeClr val="lt1"/>
                </a:solidFill>
                <a:latin typeface="Arial"/>
                <a:ea typeface="Arial"/>
                <a:cs typeface="Arial"/>
                <a:sym typeface="Arial"/>
              </a:endParaRPr>
            </a:p>
          </p:txBody>
        </p:sp>
        <p:sp>
          <p:nvSpPr>
            <p:cNvPr id="282" name="Google Shape;282;p26"/>
            <p:cNvSpPr/>
            <p:nvPr/>
          </p:nvSpPr>
          <p:spPr>
            <a:xfrm>
              <a:off x="3722968" y="5844021"/>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000000"/>
                  </a:solidFill>
                  <a:latin typeface="Arial"/>
                  <a:ea typeface="Arial"/>
                  <a:cs typeface="Arial"/>
                  <a:sym typeface="Arial"/>
                </a:rPr>
                <a:t>الأرشيف </a:t>
              </a:r>
              <a:endParaRPr b="1" i="0" sz="1400" u="none" cap="none" strike="noStrike">
                <a:solidFill>
                  <a:schemeClr val="lt1"/>
                </a:solidFill>
                <a:latin typeface="Arial"/>
                <a:ea typeface="Arial"/>
                <a:cs typeface="Arial"/>
                <a:sym typeface="Arial"/>
              </a:endParaRPr>
            </a:p>
          </p:txBody>
        </p:sp>
      </p:grpSp>
      <p:grpSp>
        <p:nvGrpSpPr>
          <p:cNvPr id="283" name="Google Shape;283;p26"/>
          <p:cNvGrpSpPr/>
          <p:nvPr/>
        </p:nvGrpSpPr>
        <p:grpSpPr>
          <a:xfrm>
            <a:off x="2456885" y="1854177"/>
            <a:ext cx="3017762" cy="877455"/>
            <a:chOff x="2796365" y="1556792"/>
            <a:chExt cx="3017762" cy="877455"/>
          </a:xfrm>
        </p:grpSpPr>
        <p:cxnSp>
          <p:nvCxnSpPr>
            <p:cNvPr id="284" name="Google Shape;284;p26"/>
            <p:cNvCxnSpPr/>
            <p:nvPr/>
          </p:nvCxnSpPr>
          <p:spPr>
            <a:xfrm rot="10800000">
              <a:off x="3497527" y="1694622"/>
              <a:ext cx="629680" cy="0"/>
            </a:xfrm>
            <a:prstGeom prst="straightConnector1">
              <a:avLst/>
            </a:prstGeom>
            <a:noFill/>
            <a:ln cap="flat" cmpd="sng" w="28575">
              <a:solidFill>
                <a:srgbClr val="6DA071"/>
              </a:solidFill>
              <a:prstDash val="dash"/>
              <a:round/>
              <a:headEnd len="sm" w="sm" type="none"/>
              <a:tailEnd len="sm" w="sm" type="none"/>
            </a:ln>
          </p:spPr>
        </p:cxnSp>
        <p:pic>
          <p:nvPicPr>
            <p:cNvPr descr="http://icons.iconarchive.com/icons/visualpharm/must-have/256/User-icon.png" id="285" name="Google Shape;285;p26"/>
            <p:cNvPicPr preferRelativeResize="0"/>
            <p:nvPr/>
          </p:nvPicPr>
          <p:blipFill rotWithShape="1">
            <a:blip r:embed="rId4">
              <a:alphaModFix/>
            </a:blip>
            <a:srcRect b="0" l="0" r="0" t="0"/>
            <a:stretch/>
          </p:blipFill>
          <p:spPr>
            <a:xfrm>
              <a:off x="2828978" y="1556792"/>
              <a:ext cx="707419" cy="660132"/>
            </a:xfrm>
            <a:prstGeom prst="rect">
              <a:avLst/>
            </a:prstGeom>
            <a:noFill/>
            <a:ln>
              <a:noFill/>
            </a:ln>
          </p:spPr>
        </p:pic>
        <p:sp>
          <p:nvSpPr>
            <p:cNvPr id="286" name="Google Shape;286;p26"/>
            <p:cNvSpPr txBox="1"/>
            <p:nvPr/>
          </p:nvSpPr>
          <p:spPr>
            <a:xfrm>
              <a:off x="2796365" y="2180350"/>
              <a:ext cx="71519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i="0" lang="ar-EG" sz="1500" u="none" cap="none" strike="noStrike">
                  <a:solidFill>
                    <a:schemeClr val="dk1"/>
                  </a:solidFill>
                  <a:latin typeface="Arial"/>
                  <a:ea typeface="Arial"/>
                  <a:cs typeface="Arial"/>
                  <a:sym typeface="Arial"/>
                </a:rPr>
                <a:t>مدير</a:t>
              </a:r>
              <a:endParaRPr b="1" i="0" sz="1500" u="none" cap="none" strike="noStrike">
                <a:solidFill>
                  <a:schemeClr val="dk1"/>
                </a:solidFill>
                <a:latin typeface="Arial"/>
                <a:ea typeface="Arial"/>
                <a:cs typeface="Arial"/>
                <a:sym typeface="Arial"/>
              </a:endParaRPr>
            </a:p>
          </p:txBody>
        </p:sp>
        <p:sp>
          <p:nvSpPr>
            <p:cNvPr id="287" name="Google Shape;287;p26"/>
            <p:cNvSpPr/>
            <p:nvPr/>
          </p:nvSpPr>
          <p:spPr>
            <a:xfrm>
              <a:off x="4166076" y="1556792"/>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000000"/>
                  </a:solidFill>
                  <a:latin typeface="Arial"/>
                  <a:ea typeface="Arial"/>
                  <a:cs typeface="Arial"/>
                  <a:sym typeface="Arial"/>
                </a:rPr>
                <a:t>إرسال مهمة </a:t>
              </a:r>
              <a:endParaRPr b="1" i="0" sz="1400" u="none" cap="none" strike="noStrike">
                <a:solidFill>
                  <a:schemeClr val="lt1"/>
                </a:solidFill>
                <a:latin typeface="Arial"/>
                <a:ea typeface="Arial"/>
                <a:cs typeface="Arial"/>
                <a:sym typeface="Arial"/>
              </a:endParaRPr>
            </a:p>
          </p:txBody>
        </p:sp>
        <p:cxnSp>
          <p:nvCxnSpPr>
            <p:cNvPr id="288" name="Google Shape;288;p26"/>
            <p:cNvCxnSpPr/>
            <p:nvPr/>
          </p:nvCxnSpPr>
          <p:spPr>
            <a:xfrm>
              <a:off x="4990102" y="1846960"/>
              <a:ext cx="0" cy="515047"/>
            </a:xfrm>
            <a:prstGeom prst="straightConnector1">
              <a:avLst/>
            </a:prstGeom>
            <a:noFill/>
            <a:ln cap="flat" cmpd="sng" w="28575">
              <a:solidFill>
                <a:srgbClr val="6DA071"/>
              </a:solidFill>
              <a:prstDash val="dash"/>
              <a:round/>
              <a:headEnd len="sm" w="sm" type="none"/>
              <a:tailEnd len="med" w="med" type="stealth"/>
            </a:ln>
          </p:spPr>
        </p:cxnSp>
      </p:grpSp>
      <p:grpSp>
        <p:nvGrpSpPr>
          <p:cNvPr id="289" name="Google Shape;289;p26"/>
          <p:cNvGrpSpPr/>
          <p:nvPr/>
        </p:nvGrpSpPr>
        <p:grpSpPr>
          <a:xfrm>
            <a:off x="2411760" y="2717426"/>
            <a:ext cx="3078435" cy="1165866"/>
            <a:chOff x="2751240" y="2420041"/>
            <a:chExt cx="3078435" cy="1165866"/>
          </a:xfrm>
        </p:grpSpPr>
        <p:sp>
          <p:nvSpPr>
            <p:cNvPr id="290" name="Google Shape;290;p26"/>
            <p:cNvSpPr txBox="1"/>
            <p:nvPr/>
          </p:nvSpPr>
          <p:spPr>
            <a:xfrm>
              <a:off x="2785170" y="3361511"/>
              <a:ext cx="785156" cy="224396"/>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i="0" lang="ar-EG" sz="1500" u="none" cap="none" strike="noStrike">
                  <a:solidFill>
                    <a:schemeClr val="dk1"/>
                  </a:solidFill>
                  <a:latin typeface="Arial"/>
                  <a:ea typeface="Arial"/>
                  <a:cs typeface="Arial"/>
                  <a:sym typeface="Arial"/>
                </a:rPr>
                <a:t>موظف</a:t>
              </a:r>
              <a:endParaRPr b="1" i="0" sz="1500" u="none" cap="none" strike="noStrike">
                <a:solidFill>
                  <a:schemeClr val="dk1"/>
                </a:solidFill>
                <a:latin typeface="Arial"/>
                <a:ea typeface="Arial"/>
                <a:cs typeface="Arial"/>
                <a:sym typeface="Arial"/>
              </a:endParaRPr>
            </a:p>
          </p:txBody>
        </p:sp>
        <p:pic>
          <p:nvPicPr>
            <p:cNvPr descr="http://public.ministrysync.com/_images/ae/features/host_manager_icon.jpg" id="291" name="Google Shape;291;p26"/>
            <p:cNvPicPr preferRelativeResize="0"/>
            <p:nvPr/>
          </p:nvPicPr>
          <p:blipFill rotWithShape="1">
            <a:blip r:embed="rId5">
              <a:alphaModFix/>
            </a:blip>
            <a:srcRect b="21593" l="0" r="0" t="0"/>
            <a:stretch/>
          </p:blipFill>
          <p:spPr>
            <a:xfrm>
              <a:off x="2751240" y="2586888"/>
              <a:ext cx="862895" cy="747182"/>
            </a:xfrm>
            <a:prstGeom prst="rect">
              <a:avLst/>
            </a:prstGeom>
            <a:noFill/>
            <a:ln>
              <a:noFill/>
            </a:ln>
          </p:spPr>
        </p:pic>
        <p:cxnSp>
          <p:nvCxnSpPr>
            <p:cNvPr id="292" name="Google Shape;292;p26"/>
            <p:cNvCxnSpPr/>
            <p:nvPr/>
          </p:nvCxnSpPr>
          <p:spPr>
            <a:xfrm flipH="1">
              <a:off x="3660778" y="2586888"/>
              <a:ext cx="466430" cy="246643"/>
            </a:xfrm>
            <a:prstGeom prst="straightConnector1">
              <a:avLst/>
            </a:prstGeom>
            <a:noFill/>
            <a:ln cap="flat" cmpd="sng" w="28575">
              <a:solidFill>
                <a:srgbClr val="6DA071"/>
              </a:solidFill>
              <a:prstDash val="dash"/>
              <a:round/>
              <a:headEnd len="sm" w="sm" type="none"/>
              <a:tailEnd len="sm" w="sm" type="none"/>
            </a:ln>
          </p:spPr>
        </p:cxnSp>
        <p:cxnSp>
          <p:nvCxnSpPr>
            <p:cNvPr id="293" name="Google Shape;293;p26"/>
            <p:cNvCxnSpPr/>
            <p:nvPr/>
          </p:nvCxnSpPr>
          <p:spPr>
            <a:xfrm rot="10800000">
              <a:off x="3637456" y="3181731"/>
              <a:ext cx="489234" cy="159592"/>
            </a:xfrm>
            <a:prstGeom prst="straightConnector1">
              <a:avLst/>
            </a:prstGeom>
            <a:noFill/>
            <a:ln cap="flat" cmpd="sng" w="28575">
              <a:solidFill>
                <a:srgbClr val="6DA071"/>
              </a:solidFill>
              <a:prstDash val="dash"/>
              <a:round/>
              <a:headEnd len="sm" w="sm" type="none"/>
              <a:tailEnd len="sm" w="sm" type="none"/>
            </a:ln>
          </p:spPr>
        </p:cxnSp>
        <p:sp>
          <p:nvSpPr>
            <p:cNvPr id="294" name="Google Shape;294;p26"/>
            <p:cNvSpPr/>
            <p:nvPr/>
          </p:nvSpPr>
          <p:spPr>
            <a:xfrm>
              <a:off x="4181624" y="3218002"/>
              <a:ext cx="1648051" cy="246643"/>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200" u="none" cap="none" strike="noStrike">
                  <a:solidFill>
                    <a:srgbClr val="000000"/>
                  </a:solidFill>
                  <a:latin typeface="Arial"/>
                  <a:ea typeface="Arial"/>
                  <a:cs typeface="Arial"/>
                  <a:sym typeface="Arial"/>
                </a:rPr>
                <a:t>إرسال المهام المنجزة </a:t>
              </a:r>
              <a:endParaRPr b="1" i="0" sz="1200" u="none" cap="none" strike="noStrike">
                <a:solidFill>
                  <a:schemeClr val="lt1"/>
                </a:solidFill>
                <a:latin typeface="Arial"/>
                <a:ea typeface="Arial"/>
                <a:cs typeface="Arial"/>
                <a:sym typeface="Arial"/>
              </a:endParaRPr>
            </a:p>
          </p:txBody>
        </p:sp>
        <p:sp>
          <p:nvSpPr>
            <p:cNvPr id="295" name="Google Shape;295;p26"/>
            <p:cNvSpPr/>
            <p:nvPr/>
          </p:nvSpPr>
          <p:spPr>
            <a:xfrm>
              <a:off x="4166076" y="2420041"/>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000000"/>
                  </a:solidFill>
                  <a:latin typeface="Arial"/>
                  <a:ea typeface="Arial"/>
                  <a:cs typeface="Arial"/>
                  <a:sym typeface="Arial"/>
                </a:rPr>
                <a:t>استلام مهمة </a:t>
              </a:r>
              <a:endParaRPr b="1" i="0" sz="1400" u="none" cap="none" strike="noStrike">
                <a:solidFill>
                  <a:schemeClr val="lt1"/>
                </a:solidFill>
                <a:latin typeface="Arial"/>
                <a:ea typeface="Arial"/>
                <a:cs typeface="Arial"/>
                <a:sym typeface="Arial"/>
              </a:endParaRPr>
            </a:p>
          </p:txBody>
        </p:sp>
        <p:cxnSp>
          <p:nvCxnSpPr>
            <p:cNvPr id="296" name="Google Shape;296;p26"/>
            <p:cNvCxnSpPr/>
            <p:nvPr/>
          </p:nvCxnSpPr>
          <p:spPr>
            <a:xfrm>
              <a:off x="4990102" y="2666683"/>
              <a:ext cx="0" cy="515048"/>
            </a:xfrm>
            <a:prstGeom prst="straightConnector1">
              <a:avLst/>
            </a:prstGeom>
            <a:noFill/>
            <a:ln cap="flat" cmpd="sng" w="28575">
              <a:solidFill>
                <a:srgbClr val="6DA071"/>
              </a:solidFill>
              <a:prstDash val="dash"/>
              <a:round/>
              <a:headEnd len="sm" w="sm" type="none"/>
              <a:tailEnd len="med" w="med" type="stealth"/>
            </a:ln>
          </p:spPr>
        </p:cxn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D:\logo3d.png" id="301" name="Google Shape;301;p27"/>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302" name="Google Shape;302;p27"/>
          <p:cNvSpPr/>
          <p:nvPr/>
        </p:nvSpPr>
        <p:spPr>
          <a:xfrm>
            <a:off x="5580112" y="3322335"/>
            <a:ext cx="1162979" cy="826745"/>
          </a:xfrm>
          <a:prstGeom prst="ellipse">
            <a:avLst/>
          </a:prstGeom>
          <a:gradFill>
            <a:gsLst>
              <a:gs pos="0">
                <a:srgbClr val="8D6828"/>
              </a:gs>
              <a:gs pos="50000">
                <a:srgbClr val="CD973A"/>
              </a:gs>
              <a:gs pos="100000">
                <a:srgbClr val="F6B646"/>
              </a:gs>
            </a:gsLst>
            <a:lin ang="54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التعاقد</a:t>
            </a:r>
            <a:endParaRPr b="1" i="0" sz="1500" u="none" cap="none" strike="noStrike">
              <a:solidFill>
                <a:schemeClr val="lt1"/>
              </a:solidFill>
              <a:latin typeface="Arial"/>
              <a:ea typeface="Arial"/>
              <a:cs typeface="Arial"/>
              <a:sym typeface="Arial"/>
            </a:endParaRPr>
          </a:p>
        </p:txBody>
      </p:sp>
      <p:sp>
        <p:nvSpPr>
          <p:cNvPr id="303" name="Google Shape;303;p27"/>
          <p:cNvSpPr/>
          <p:nvPr/>
        </p:nvSpPr>
        <p:spPr>
          <a:xfrm>
            <a:off x="5364088" y="2170207"/>
            <a:ext cx="1162979" cy="826745"/>
          </a:xfrm>
          <a:prstGeom prst="ellipse">
            <a:avLst/>
          </a:prstGeom>
          <a:gradFill>
            <a:gsLst>
              <a:gs pos="0">
                <a:srgbClr val="8D6828"/>
              </a:gs>
              <a:gs pos="50000">
                <a:srgbClr val="CD973A"/>
              </a:gs>
              <a:gs pos="100000">
                <a:srgbClr val="F6B646"/>
              </a:gs>
            </a:gsLst>
            <a:lin ang="81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التقييم</a:t>
            </a:r>
            <a:endParaRPr/>
          </a:p>
        </p:txBody>
      </p:sp>
      <p:sp>
        <p:nvSpPr>
          <p:cNvPr id="304" name="Google Shape;304;p27"/>
          <p:cNvSpPr/>
          <p:nvPr/>
        </p:nvSpPr>
        <p:spPr>
          <a:xfrm>
            <a:off x="3779912" y="1628800"/>
            <a:ext cx="1162979" cy="826745"/>
          </a:xfrm>
          <a:prstGeom prst="ellipse">
            <a:avLst/>
          </a:prstGeom>
          <a:gradFill>
            <a:gsLst>
              <a:gs pos="0">
                <a:srgbClr val="8D6828"/>
              </a:gs>
              <a:gs pos="50000">
                <a:srgbClr val="CD973A"/>
              </a:gs>
              <a:gs pos="100000">
                <a:srgbClr val="F6B646"/>
              </a:gs>
            </a:gsLst>
            <a:lin ang="54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الرواتب</a:t>
            </a:r>
            <a:endParaRPr/>
          </a:p>
        </p:txBody>
      </p:sp>
      <p:sp>
        <p:nvSpPr>
          <p:cNvPr id="305" name="Google Shape;305;p27"/>
          <p:cNvSpPr/>
          <p:nvPr/>
        </p:nvSpPr>
        <p:spPr>
          <a:xfrm>
            <a:off x="2051720" y="2096944"/>
            <a:ext cx="1263763" cy="828000"/>
          </a:xfrm>
          <a:prstGeom prst="ellipse">
            <a:avLst/>
          </a:prstGeom>
          <a:gradFill>
            <a:gsLst>
              <a:gs pos="0">
                <a:srgbClr val="8D6828"/>
              </a:gs>
              <a:gs pos="50000">
                <a:srgbClr val="CD973A"/>
              </a:gs>
              <a:gs pos="100000">
                <a:srgbClr val="F6B64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الشكاوي</a:t>
            </a:r>
            <a:endParaRPr b="1" i="0" sz="1500" u="none" cap="none" strike="noStrike">
              <a:solidFill>
                <a:schemeClr val="lt1"/>
              </a:solidFill>
              <a:latin typeface="Arial"/>
              <a:ea typeface="Arial"/>
              <a:cs typeface="Arial"/>
              <a:sym typeface="Arial"/>
            </a:endParaRPr>
          </a:p>
        </p:txBody>
      </p:sp>
      <p:sp>
        <p:nvSpPr>
          <p:cNvPr id="306" name="Google Shape;306;p27"/>
          <p:cNvSpPr/>
          <p:nvPr/>
        </p:nvSpPr>
        <p:spPr>
          <a:xfrm>
            <a:off x="1680829" y="3250327"/>
            <a:ext cx="1162979" cy="826745"/>
          </a:xfrm>
          <a:prstGeom prst="ellipse">
            <a:avLst/>
          </a:prstGeom>
          <a:gradFill>
            <a:gsLst>
              <a:gs pos="0">
                <a:srgbClr val="8D6828"/>
              </a:gs>
              <a:gs pos="50000">
                <a:srgbClr val="CD973A"/>
              </a:gs>
              <a:gs pos="100000">
                <a:srgbClr val="F6B646"/>
              </a:gs>
            </a:gsLst>
            <a:lin ang="27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إنهاء التعاقد</a:t>
            </a:r>
            <a:endParaRPr b="1" i="0" sz="1500" u="none" cap="none" strike="noStrike">
              <a:solidFill>
                <a:schemeClr val="lt1"/>
              </a:solidFill>
              <a:latin typeface="Arial"/>
              <a:ea typeface="Arial"/>
              <a:cs typeface="Arial"/>
              <a:sym typeface="Arial"/>
            </a:endParaRPr>
          </a:p>
        </p:txBody>
      </p:sp>
      <p:sp>
        <p:nvSpPr>
          <p:cNvPr id="307" name="Google Shape;307;p27"/>
          <p:cNvSpPr/>
          <p:nvPr/>
        </p:nvSpPr>
        <p:spPr>
          <a:xfrm>
            <a:off x="2058493" y="692696"/>
            <a:ext cx="5753867" cy="553998"/>
          </a:xfrm>
          <a:prstGeom prst="rect">
            <a:avLst/>
          </a:prstGeom>
          <a:noFill/>
          <a:ln>
            <a:noFill/>
          </a:ln>
        </p:spPr>
        <p:txBody>
          <a:bodyPr anchorCtr="0" anchor="t" bIns="45700" lIns="91425" spcFirstLastPara="1" rIns="91425" wrap="square" tIns="45700">
            <a:noAutofit/>
          </a:bodyPr>
          <a:lstStyle/>
          <a:p>
            <a:pPr indent="-342900" lvl="0" marL="342900" marR="0" rtl="1" algn="ctr">
              <a:lnSpc>
                <a:spcPct val="150000"/>
              </a:lnSpc>
              <a:spcBef>
                <a:spcPts val="0"/>
              </a:spcBef>
              <a:spcAft>
                <a:spcPts val="0"/>
              </a:spcAft>
              <a:buClr>
                <a:srgbClr val="13500F"/>
              </a:buClr>
              <a:buSzPts val="2000"/>
              <a:buFont typeface="Noto Sans Symbols"/>
              <a:buChar char="✔"/>
            </a:pPr>
            <a:r>
              <a:rPr b="1" i="0" lang="ar-EG" sz="2000" u="none" cap="none" strike="noStrike">
                <a:solidFill>
                  <a:srgbClr val="13500F"/>
                </a:solidFill>
                <a:latin typeface="Arial"/>
                <a:ea typeface="Arial"/>
                <a:cs typeface="Arial"/>
                <a:sym typeface="Arial"/>
              </a:rPr>
              <a:t>خطوات محددة لضمان جدية التوظيف </a:t>
            </a:r>
            <a:endParaRPr/>
          </a:p>
        </p:txBody>
      </p:sp>
      <p:pic>
        <p:nvPicPr>
          <p:cNvPr id="308" name="Google Shape;308;p27"/>
          <p:cNvPicPr preferRelativeResize="0"/>
          <p:nvPr/>
        </p:nvPicPr>
        <p:blipFill rotWithShape="1">
          <a:blip r:embed="rId4">
            <a:alphaModFix/>
          </a:blip>
          <a:srcRect b="0" l="0" r="0" t="26590"/>
          <a:stretch/>
        </p:blipFill>
        <p:spPr>
          <a:xfrm>
            <a:off x="2858350" y="2726931"/>
            <a:ext cx="2856864" cy="25774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par>
                          <p:cTn fill="hold">
                            <p:stCondLst>
                              <p:cond delay="500"/>
                            </p:stCondLst>
                            <p:childTnLst>
                              <p:par>
                                <p:cTn fill="hold" nodeType="afterEffect" presetClass="entr" presetID="10" presetSubtype="0">
                                  <p:stCondLst>
                                    <p:cond delay="25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par>
                          <p:cTn fill="hold">
                            <p:stCondLst>
                              <p:cond delay="1500"/>
                            </p:stCondLst>
                            <p:childTnLst>
                              <p:par>
                                <p:cTn fill="hold" nodeType="afterEffect" presetClass="entr" presetID="10" presetSubtype="0">
                                  <p:stCondLst>
                                    <p:cond delay="75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par>
                          <p:cTn fill="hold">
                            <p:stCondLst>
                              <p:cond delay="3000"/>
                            </p:stCondLst>
                            <p:childTnLst>
                              <p:par>
                                <p:cTn fill="hold" nodeType="afterEffect" presetClass="entr" presetID="10" presetSubtype="0">
                                  <p:stCondLst>
                                    <p:cond delay="750"/>
                                  </p:stCondLst>
                                  <p:childTnLst>
                                    <p:set>
                                      <p:cBhvr>
                                        <p:cTn dur="1" fill="hold">
                                          <p:stCondLst>
                                            <p:cond delay="0"/>
                                          </p:stCondLst>
                                        </p:cTn>
                                        <p:tgtEl>
                                          <p:spTgt spid="306"/>
                                        </p:tgtEl>
                                        <p:attrNameLst>
                                          <p:attrName>style.visibility</p:attrName>
                                        </p:attrNameLst>
                                      </p:cBhvr>
                                      <p:to>
                                        <p:strVal val="visible"/>
                                      </p:to>
                                    </p:set>
                                    <p:animEffect filter="fade" transition="in">
                                      <p:cBhvr>
                                        <p:cTn dur="750"/>
                                        <p:tgtEl>
                                          <p:spTgt spid="306"/>
                                        </p:tgtEl>
                                      </p:cBhvr>
                                    </p:animEffect>
                                  </p:childTnLst>
                                </p:cTn>
                              </p:par>
                              <p:par>
                                <p:cTn fill="hold" nodeType="withEffect" presetClass="entr" presetID="2" presetSubtype="4">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D:\logo3d.png" id="313" name="Google Shape;313;p28"/>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314" name="Google Shape;314;p28"/>
          <p:cNvSpPr txBox="1"/>
          <p:nvPr/>
        </p:nvSpPr>
        <p:spPr>
          <a:xfrm>
            <a:off x="1637420" y="188640"/>
            <a:ext cx="6678996" cy="865622"/>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t/>
            </a:r>
            <a:endParaRPr b="1" i="0" sz="600" u="none" cap="none" strike="noStrike">
              <a:solidFill>
                <a:srgbClr val="EEBBBB"/>
              </a:solidFill>
              <a:latin typeface="Arial"/>
              <a:ea typeface="Arial"/>
              <a:cs typeface="Arial"/>
              <a:sym typeface="Arial"/>
            </a:endParaRPr>
          </a:p>
          <a:p>
            <a:pPr indent="0" lvl="0" marL="0" marR="0" rtl="1" algn="r">
              <a:lnSpc>
                <a:spcPct val="150000"/>
              </a:lnSpc>
              <a:spcBef>
                <a:spcPts val="0"/>
              </a:spcBef>
              <a:spcAft>
                <a:spcPts val="0"/>
              </a:spcAft>
              <a:buNone/>
            </a:pPr>
            <a:r>
              <a:rPr b="1" i="0" lang="ar-EG" sz="3000" u="none" cap="none" strike="noStrike">
                <a:solidFill>
                  <a:srgbClr val="CC6600"/>
                </a:solidFill>
                <a:latin typeface="Arial"/>
                <a:ea typeface="Arial"/>
                <a:cs typeface="Arial"/>
                <a:sym typeface="Arial"/>
              </a:rPr>
              <a:t>ثالثاً: نظم التوظيف المباشر</a:t>
            </a:r>
            <a:endParaRPr b="1" i="0" sz="3000" u="none" cap="none" strike="noStrike">
              <a:solidFill>
                <a:srgbClr val="CC66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descr="D:\logo3d.png" id="319" name="Google Shape;319;p29"/>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320" name="Google Shape;320;p29"/>
          <p:cNvSpPr txBox="1"/>
          <p:nvPr/>
        </p:nvSpPr>
        <p:spPr>
          <a:xfrm>
            <a:off x="1637420" y="188640"/>
            <a:ext cx="6678996" cy="865622"/>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t/>
            </a:r>
            <a:endParaRPr b="1" i="0" sz="600" u="none" cap="none" strike="noStrike">
              <a:solidFill>
                <a:srgbClr val="EEBBBB"/>
              </a:solidFill>
              <a:latin typeface="Arial"/>
              <a:ea typeface="Arial"/>
              <a:cs typeface="Arial"/>
              <a:sym typeface="Arial"/>
            </a:endParaRPr>
          </a:p>
          <a:p>
            <a:pPr indent="0" lvl="0" marL="0" marR="0" rtl="1" algn="r">
              <a:lnSpc>
                <a:spcPct val="150000"/>
              </a:lnSpc>
              <a:spcBef>
                <a:spcPts val="0"/>
              </a:spcBef>
              <a:spcAft>
                <a:spcPts val="0"/>
              </a:spcAft>
              <a:buNone/>
            </a:pPr>
            <a:r>
              <a:rPr b="1" i="0" lang="ar-EG" sz="3000" u="none" cap="none" strike="noStrike">
                <a:solidFill>
                  <a:srgbClr val="CC6600"/>
                </a:solidFill>
                <a:latin typeface="Arial"/>
                <a:ea typeface="Arial"/>
                <a:cs typeface="Arial"/>
                <a:sym typeface="Arial"/>
              </a:rPr>
              <a:t>رابعاً: الخدمات المقدمة للشركات</a:t>
            </a:r>
            <a:endParaRPr b="1" i="0" sz="3000" u="none" cap="none" strike="noStrike">
              <a:solidFill>
                <a:srgbClr val="CC66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0"/>
          <p:cNvSpPr txBox="1"/>
          <p:nvPr/>
        </p:nvSpPr>
        <p:spPr>
          <a:xfrm>
            <a:off x="683568" y="605322"/>
            <a:ext cx="2808312" cy="707886"/>
          </a:xfrm>
          <a:prstGeom prst="rect">
            <a:avLst/>
          </a:prstGeom>
          <a:noFill/>
          <a:ln>
            <a:noFill/>
          </a:ln>
        </p:spPr>
        <p:txBody>
          <a:bodyPr anchorCtr="0" anchor="t" bIns="45700" lIns="91425" spcFirstLastPara="1" rIns="91425" wrap="square" tIns="45700">
            <a:noAutofit/>
          </a:bodyPr>
          <a:lstStyle/>
          <a:p>
            <a:pPr indent="0" lvl="0" marL="0" marR="0" rtl="1" algn="just">
              <a:spcBef>
                <a:spcPts val="0"/>
              </a:spcBef>
              <a:spcAft>
                <a:spcPts val="0"/>
              </a:spcAft>
              <a:buNone/>
            </a:pPr>
            <a:r>
              <a:rPr b="1" i="0" lang="ar-EG" sz="4000" u="none" cap="none" strike="noStrike">
                <a:solidFill>
                  <a:srgbClr val="DE6F00"/>
                </a:solidFill>
                <a:latin typeface="Arial"/>
                <a:ea typeface="Arial"/>
                <a:cs typeface="Arial"/>
                <a:sym typeface="Arial"/>
              </a:rPr>
              <a:t>مع تحيــات </a:t>
            </a:r>
            <a:r>
              <a:rPr b="1" i="0" lang="ar-EG" sz="3600" u="none" cap="none" strike="noStrike">
                <a:solidFill>
                  <a:srgbClr val="DE6F00"/>
                </a:solidFill>
                <a:latin typeface="Arial"/>
                <a:ea typeface="Arial"/>
                <a:cs typeface="Arial"/>
                <a:sym typeface="Arial"/>
              </a:rPr>
              <a:t>...</a:t>
            </a:r>
            <a:endParaRPr b="1" i="0" sz="3600" u="none" cap="none" strike="noStrike">
              <a:solidFill>
                <a:srgbClr val="DE6F00"/>
              </a:solidFill>
              <a:latin typeface="Arial"/>
              <a:ea typeface="Arial"/>
              <a:cs typeface="Arial"/>
              <a:sym typeface="Arial"/>
            </a:endParaRPr>
          </a:p>
        </p:txBody>
      </p:sp>
      <p:pic>
        <p:nvPicPr>
          <p:cNvPr descr="D:\logo3d.png" id="326" name="Google Shape;326;p30"/>
          <p:cNvPicPr preferRelativeResize="0"/>
          <p:nvPr/>
        </p:nvPicPr>
        <p:blipFill rotWithShape="1">
          <a:blip r:embed="rId3">
            <a:alphaModFix/>
          </a:blip>
          <a:srcRect b="12950" l="13196" r="10557" t="10152"/>
          <a:stretch/>
        </p:blipFill>
        <p:spPr>
          <a:xfrm>
            <a:off x="251519" y="1203738"/>
            <a:ext cx="8238089" cy="4673533"/>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2000"/>
                                        <p:tgtEl>
                                          <p:spTgt spid="32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2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nvSpPr>
        <p:spPr>
          <a:xfrm>
            <a:off x="1115616" y="332656"/>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06800"/>
                </a:solidFill>
                <a:latin typeface="Arial"/>
                <a:ea typeface="Arial"/>
                <a:cs typeface="Arial"/>
                <a:sym typeface="Arial"/>
              </a:rPr>
              <a:t>محتويات العرض التقديمي</a:t>
            </a:r>
            <a:endParaRPr/>
          </a:p>
        </p:txBody>
      </p:sp>
      <p:sp>
        <p:nvSpPr>
          <p:cNvPr id="98" name="Google Shape;98;p14"/>
          <p:cNvSpPr txBox="1"/>
          <p:nvPr/>
        </p:nvSpPr>
        <p:spPr>
          <a:xfrm>
            <a:off x="1259632" y="1331615"/>
            <a:ext cx="6048672" cy="5193729"/>
          </a:xfrm>
          <a:prstGeom prst="rect">
            <a:avLst/>
          </a:prstGeom>
          <a:noFill/>
          <a:ln>
            <a:noFill/>
          </a:ln>
        </p:spPr>
        <p:txBody>
          <a:bodyPr anchorCtr="0" anchor="t" bIns="45700" lIns="91425" spcFirstLastPara="1" rIns="91425" wrap="square" tIns="45700">
            <a:noAutofit/>
          </a:bodyPr>
          <a:lstStyle/>
          <a:p>
            <a:pPr indent="-432000" lvl="0" marL="457200" marR="0" rtl="1" algn="just">
              <a:lnSpc>
                <a:spcPct val="150000"/>
              </a:lnSpc>
              <a:spcBef>
                <a:spcPts val="0"/>
              </a:spcBef>
              <a:spcAft>
                <a:spcPts val="0"/>
              </a:spcAft>
              <a:buClr>
                <a:srgbClr val="298424"/>
              </a:buClr>
              <a:buSzPts val="2000"/>
              <a:buFont typeface="Arial"/>
              <a:buAutoNum type="arabicPeriod"/>
            </a:pPr>
            <a:r>
              <a:rPr b="1" i="0" lang="ar-EG" sz="2000" u="none" cap="none" strike="noStrike">
                <a:solidFill>
                  <a:srgbClr val="298424"/>
                </a:solidFill>
                <a:latin typeface="Arial"/>
                <a:ea typeface="Arial"/>
                <a:cs typeface="Arial"/>
                <a:sym typeface="Arial"/>
              </a:rPr>
              <a:t>إحصاءات ودراسات</a:t>
            </a:r>
            <a:endParaRPr/>
          </a:p>
          <a:p>
            <a:pPr indent="-432000" lvl="0" marL="457200" marR="0" rtl="1" algn="just">
              <a:lnSpc>
                <a:spcPct val="150000"/>
              </a:lnSpc>
              <a:spcBef>
                <a:spcPts val="0"/>
              </a:spcBef>
              <a:spcAft>
                <a:spcPts val="0"/>
              </a:spcAft>
              <a:buClr>
                <a:srgbClr val="298424"/>
              </a:buClr>
              <a:buSzPts val="2000"/>
              <a:buFont typeface="Arial"/>
              <a:buAutoNum type="arabicPeriod"/>
            </a:pPr>
            <a:r>
              <a:rPr b="1" i="0" lang="ar-EG" sz="2000" u="none" cap="none" strike="noStrike">
                <a:solidFill>
                  <a:srgbClr val="298424"/>
                </a:solidFill>
                <a:latin typeface="Arial"/>
                <a:ea typeface="Arial"/>
                <a:cs typeface="Arial"/>
                <a:sym typeface="Arial"/>
              </a:rPr>
              <a:t>فكرة المشروع </a:t>
            </a:r>
            <a:endParaRPr/>
          </a:p>
          <a:p>
            <a:pPr indent="0" lvl="0" marL="25200" marR="0" rtl="1" algn="ctr">
              <a:lnSpc>
                <a:spcPct val="150000"/>
              </a:lnSpc>
              <a:spcBef>
                <a:spcPts val="0"/>
              </a:spcBef>
              <a:spcAft>
                <a:spcPts val="0"/>
              </a:spcAft>
              <a:buNone/>
            </a:pPr>
            <a:r>
              <a:rPr b="1" i="0" lang="ar-EG" sz="1600" u="none" cap="none" strike="noStrike">
                <a:solidFill>
                  <a:srgbClr val="CC6600"/>
                </a:solidFill>
                <a:latin typeface="Arial"/>
                <a:ea typeface="Arial"/>
                <a:cs typeface="Arial"/>
                <a:sym typeface="Arial"/>
              </a:rPr>
              <a:t>« التوظيف وإدارة العمل عن بعد في بوابة إلكترونية واحدة »</a:t>
            </a:r>
            <a:endParaRPr/>
          </a:p>
          <a:p>
            <a:pPr indent="-457200" lvl="0" marL="482400" marR="0" rtl="1" algn="r">
              <a:lnSpc>
                <a:spcPct val="150000"/>
              </a:lnSpc>
              <a:spcBef>
                <a:spcPts val="0"/>
              </a:spcBef>
              <a:spcAft>
                <a:spcPts val="0"/>
              </a:spcAft>
              <a:buClr>
                <a:srgbClr val="298424"/>
              </a:buClr>
              <a:buSzPts val="2000"/>
              <a:buFont typeface="Arial"/>
              <a:buAutoNum type="arabicPeriod" startAt="3"/>
            </a:pPr>
            <a:r>
              <a:rPr b="1" i="0" lang="ar-EG" sz="2000" u="none" cap="none" strike="noStrike">
                <a:solidFill>
                  <a:srgbClr val="298424"/>
                </a:solidFill>
                <a:latin typeface="Arial"/>
                <a:ea typeface="Arial"/>
                <a:cs typeface="Arial"/>
                <a:sym typeface="Arial"/>
              </a:rPr>
              <a:t>ليس مجرد موقع توظيف</a:t>
            </a:r>
            <a:endParaRPr b="1" i="0" sz="1600" u="none" cap="none" strike="noStrike">
              <a:solidFill>
                <a:srgbClr val="CC6600"/>
              </a:solidFill>
              <a:latin typeface="Arial"/>
              <a:ea typeface="Arial"/>
              <a:cs typeface="Arial"/>
              <a:sym typeface="Arial"/>
            </a:endParaRPr>
          </a:p>
          <a:p>
            <a:pPr indent="-457200" lvl="0" marL="482400" marR="0" rtl="1" algn="r">
              <a:lnSpc>
                <a:spcPct val="150000"/>
              </a:lnSpc>
              <a:spcBef>
                <a:spcPts val="0"/>
              </a:spcBef>
              <a:spcAft>
                <a:spcPts val="0"/>
              </a:spcAft>
              <a:buClr>
                <a:srgbClr val="298424"/>
              </a:buClr>
              <a:buSzPts val="2000"/>
              <a:buFont typeface="Arial"/>
              <a:buAutoNum type="arabicPeriod" startAt="3"/>
            </a:pPr>
            <a:r>
              <a:rPr b="1" i="0" lang="ar-EG" sz="2000" u="none" cap="none" strike="noStrike">
                <a:solidFill>
                  <a:srgbClr val="298424"/>
                </a:solidFill>
                <a:latin typeface="Arial"/>
                <a:ea typeface="Arial"/>
                <a:cs typeface="Arial"/>
                <a:sym typeface="Arial"/>
              </a:rPr>
              <a:t>الأهداف</a:t>
            </a:r>
            <a:endParaRPr b="1" i="0" sz="2000" u="none" cap="none" strike="noStrike">
              <a:solidFill>
                <a:srgbClr val="298424"/>
              </a:solidFill>
              <a:latin typeface="Arial"/>
              <a:ea typeface="Arial"/>
              <a:cs typeface="Arial"/>
              <a:sym typeface="Arial"/>
            </a:endParaRPr>
          </a:p>
          <a:p>
            <a:pPr indent="-457200" lvl="0" marL="482400" marR="0" rtl="1" algn="r">
              <a:lnSpc>
                <a:spcPct val="150000"/>
              </a:lnSpc>
              <a:spcBef>
                <a:spcPts val="0"/>
              </a:spcBef>
              <a:spcAft>
                <a:spcPts val="0"/>
              </a:spcAft>
              <a:buClr>
                <a:srgbClr val="298424"/>
              </a:buClr>
              <a:buSzPts val="2000"/>
              <a:buFont typeface="Arial"/>
              <a:buAutoNum type="arabicPeriod" startAt="3"/>
            </a:pPr>
            <a:r>
              <a:rPr b="1" i="0" lang="ar-EG" sz="2000" u="none" cap="none" strike="noStrike">
                <a:solidFill>
                  <a:srgbClr val="298424"/>
                </a:solidFill>
                <a:latin typeface="Arial"/>
                <a:ea typeface="Arial"/>
                <a:cs typeface="Arial"/>
                <a:sym typeface="Arial"/>
              </a:rPr>
              <a:t>لماذا العمل عن بعد للمعاق</a:t>
            </a:r>
            <a:endParaRPr/>
          </a:p>
          <a:p>
            <a:pPr indent="-457200" lvl="0" marL="482400" marR="0" rtl="1" algn="r">
              <a:lnSpc>
                <a:spcPct val="150000"/>
              </a:lnSpc>
              <a:spcBef>
                <a:spcPts val="0"/>
              </a:spcBef>
              <a:spcAft>
                <a:spcPts val="0"/>
              </a:spcAft>
              <a:buClr>
                <a:srgbClr val="298424"/>
              </a:buClr>
              <a:buSzPts val="2000"/>
              <a:buFont typeface="Arial"/>
              <a:buAutoNum type="arabicPeriod" startAt="3"/>
            </a:pPr>
            <a:r>
              <a:rPr b="1" i="0" lang="ar-EG" sz="2000" u="none" cap="none" strike="noStrike">
                <a:solidFill>
                  <a:srgbClr val="298424"/>
                </a:solidFill>
                <a:latin typeface="Arial"/>
                <a:ea typeface="Arial"/>
                <a:cs typeface="Arial"/>
                <a:sym typeface="Arial"/>
              </a:rPr>
              <a:t>آلية عمل البوابة الإلكترونية «إي-داوم» :-</a:t>
            </a:r>
            <a:endParaRPr/>
          </a:p>
          <a:p>
            <a:pPr indent="0" lvl="0" marL="25200" marR="0" rtl="1" algn="just">
              <a:lnSpc>
                <a:spcPct val="150000"/>
              </a:lnSpc>
              <a:spcBef>
                <a:spcPts val="0"/>
              </a:spcBef>
              <a:spcAft>
                <a:spcPts val="0"/>
              </a:spcAft>
              <a:buNone/>
            </a:pPr>
            <a:r>
              <a:t/>
            </a:r>
            <a:endParaRPr b="1" i="0" sz="500" u="none" cap="none" strike="noStrike">
              <a:solidFill>
                <a:srgbClr val="298424"/>
              </a:solidFill>
              <a:latin typeface="Arial"/>
              <a:ea typeface="Arial"/>
              <a:cs typeface="Arial"/>
              <a:sym typeface="Arial"/>
            </a:endParaRPr>
          </a:p>
          <a:p>
            <a:pPr indent="-432000" lvl="4" marL="2286000" marR="0" rtl="1" algn="just">
              <a:lnSpc>
                <a:spcPct val="150000"/>
              </a:lnSpc>
              <a:spcBef>
                <a:spcPts val="0"/>
              </a:spcBef>
              <a:spcAft>
                <a:spcPts val="0"/>
              </a:spcAft>
              <a:buClr>
                <a:srgbClr val="298424"/>
              </a:buClr>
              <a:buSzPts val="2000"/>
              <a:buFont typeface="Noto Sans Symbols"/>
              <a:buChar char="✔"/>
            </a:pPr>
            <a:r>
              <a:rPr b="1" i="0" lang="ar-EG" sz="2000" u="none" cap="none" strike="noStrike">
                <a:solidFill>
                  <a:srgbClr val="298424"/>
                </a:solidFill>
                <a:latin typeface="Arial"/>
                <a:ea typeface="Arial"/>
                <a:cs typeface="Arial"/>
                <a:sym typeface="Arial"/>
              </a:rPr>
              <a:t>خطوات توظيف المعاق عن بعد </a:t>
            </a:r>
            <a:endParaRPr/>
          </a:p>
          <a:p>
            <a:pPr indent="-432000" lvl="4" marL="2286000" marR="0" rtl="1" algn="just">
              <a:lnSpc>
                <a:spcPct val="150000"/>
              </a:lnSpc>
              <a:spcBef>
                <a:spcPts val="0"/>
              </a:spcBef>
              <a:spcAft>
                <a:spcPts val="0"/>
              </a:spcAft>
              <a:buClr>
                <a:srgbClr val="298424"/>
              </a:buClr>
              <a:buSzPts val="2000"/>
              <a:buFont typeface="Noto Sans Symbols"/>
              <a:buChar char="✔"/>
            </a:pPr>
            <a:r>
              <a:rPr b="1" i="0" lang="ar-EG" sz="2000" u="none" cap="none" strike="noStrike">
                <a:solidFill>
                  <a:srgbClr val="298424"/>
                </a:solidFill>
                <a:latin typeface="Arial"/>
                <a:ea typeface="Arial"/>
                <a:cs typeface="Arial"/>
                <a:sym typeface="Arial"/>
              </a:rPr>
              <a:t>آلية تنفيذ إدارة العمل عن بعد </a:t>
            </a:r>
            <a:endParaRPr/>
          </a:p>
          <a:p>
            <a:pPr indent="-432000" lvl="4" marL="2286000" marR="0" rtl="1" algn="just">
              <a:lnSpc>
                <a:spcPct val="150000"/>
              </a:lnSpc>
              <a:spcBef>
                <a:spcPts val="0"/>
              </a:spcBef>
              <a:spcAft>
                <a:spcPts val="0"/>
              </a:spcAft>
              <a:buClr>
                <a:srgbClr val="298424"/>
              </a:buClr>
              <a:buSzPts val="2000"/>
              <a:buFont typeface="Noto Sans Symbols"/>
              <a:buChar char="✔"/>
            </a:pPr>
            <a:r>
              <a:rPr b="1" i="0" lang="ar-EG" sz="2000" u="none" cap="none" strike="noStrike">
                <a:solidFill>
                  <a:srgbClr val="298424"/>
                </a:solidFill>
                <a:latin typeface="Arial"/>
                <a:ea typeface="Arial"/>
                <a:cs typeface="Arial"/>
                <a:sym typeface="Arial"/>
              </a:rPr>
              <a:t>نظم التوظيف المباشر</a:t>
            </a:r>
            <a:endParaRPr/>
          </a:p>
          <a:p>
            <a:pPr indent="-432000" lvl="4" marL="2286000" marR="0" rtl="1" algn="just">
              <a:lnSpc>
                <a:spcPct val="150000"/>
              </a:lnSpc>
              <a:spcBef>
                <a:spcPts val="0"/>
              </a:spcBef>
              <a:spcAft>
                <a:spcPts val="0"/>
              </a:spcAft>
              <a:buClr>
                <a:srgbClr val="298424"/>
              </a:buClr>
              <a:buSzPts val="2000"/>
              <a:buFont typeface="Noto Sans Symbols"/>
              <a:buChar char="✔"/>
            </a:pPr>
            <a:r>
              <a:rPr b="1" i="0" lang="ar-EG" sz="2000" u="none" cap="none" strike="noStrike">
                <a:solidFill>
                  <a:srgbClr val="298424"/>
                </a:solidFill>
                <a:latin typeface="Arial"/>
                <a:ea typeface="Arial"/>
                <a:cs typeface="Arial"/>
                <a:sym typeface="Arial"/>
              </a:rPr>
              <a:t>الخدمات المقدمة للشركات </a:t>
            </a:r>
            <a:endParaRPr b="1" i="0" sz="2000" u="none" cap="none" strike="noStrike">
              <a:solidFill>
                <a:srgbClr val="298424"/>
              </a:solidFill>
              <a:latin typeface="Arial"/>
              <a:ea typeface="Arial"/>
              <a:cs typeface="Arial"/>
              <a:sym typeface="Arial"/>
            </a:endParaRPr>
          </a:p>
        </p:txBody>
      </p:sp>
      <p:pic>
        <p:nvPicPr>
          <p:cNvPr descr="D:\logo3d.png" id="99" name="Google Shape;99;p14"/>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D:\logo3d.png" id="104" name="Google Shape;104;p15"/>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05" name="Google Shape;105;p15"/>
          <p:cNvSpPr txBox="1"/>
          <p:nvPr/>
        </p:nvSpPr>
        <p:spPr>
          <a:xfrm>
            <a:off x="179512" y="488866"/>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06800"/>
                </a:solidFill>
                <a:latin typeface="Arial"/>
                <a:ea typeface="Arial"/>
                <a:cs typeface="Arial"/>
                <a:sym typeface="Arial"/>
              </a:rPr>
              <a:t>مقدمة</a:t>
            </a:r>
            <a:endParaRPr/>
          </a:p>
        </p:txBody>
      </p:sp>
      <p:sp>
        <p:nvSpPr>
          <p:cNvPr id="106" name="Google Shape;106;p15"/>
          <p:cNvSpPr txBox="1"/>
          <p:nvPr/>
        </p:nvSpPr>
        <p:spPr>
          <a:xfrm>
            <a:off x="179512" y="1323345"/>
            <a:ext cx="8064896" cy="1169551"/>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600" u="none" cap="none" strike="noStrike">
                <a:solidFill>
                  <a:schemeClr val="dk1"/>
                </a:solidFill>
                <a:latin typeface="Arial"/>
                <a:ea typeface="Arial"/>
                <a:cs typeface="Arial"/>
                <a:sym typeface="Arial"/>
              </a:rPr>
              <a:t>إن التحدي الأساسي الذي يواجه المملكة العربية السعودية حالياً يتمثل في توفير فرص عمل للمواطنين السعوديين في القطاع الخاص وكذلك الحكومي بدلاً من العمالة الوافدة والتي تستحوذ على الفرص الوظيفية بنسب متزايدة.</a:t>
            </a:r>
            <a:endParaRPr/>
          </a:p>
        </p:txBody>
      </p:sp>
      <p:pic>
        <p:nvPicPr>
          <p:cNvPr id="107" name="Google Shape;107;p15"/>
          <p:cNvPicPr preferRelativeResize="0"/>
          <p:nvPr/>
        </p:nvPicPr>
        <p:blipFill rotWithShape="1">
          <a:blip r:embed="rId4">
            <a:alphaModFix/>
          </a:blip>
          <a:srcRect b="67891" l="14958" r="63390" t="10811"/>
          <a:stretch/>
        </p:blipFill>
        <p:spPr>
          <a:xfrm>
            <a:off x="3559563" y="3356993"/>
            <a:ext cx="4036773" cy="223224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108" name="Google Shape;108;p15"/>
          <p:cNvPicPr preferRelativeResize="0"/>
          <p:nvPr/>
        </p:nvPicPr>
        <p:blipFill rotWithShape="1">
          <a:blip r:embed="rId5">
            <a:alphaModFix/>
          </a:blip>
          <a:srcRect b="38665" l="15306" r="74769" t="42496"/>
          <a:stretch/>
        </p:blipFill>
        <p:spPr>
          <a:xfrm>
            <a:off x="635149" y="3356994"/>
            <a:ext cx="2064643" cy="240588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D:\logo3d.png" id="113" name="Google Shape;113;p16"/>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14" name="Google Shape;114;p16"/>
          <p:cNvSpPr/>
          <p:nvPr/>
        </p:nvSpPr>
        <p:spPr>
          <a:xfrm>
            <a:off x="179512" y="1916832"/>
            <a:ext cx="8064896" cy="642484"/>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2600" u="none" cap="none" strike="noStrike">
                <a:solidFill>
                  <a:srgbClr val="CC6600"/>
                </a:solidFill>
                <a:latin typeface="Arial"/>
                <a:ea typeface="Arial"/>
                <a:cs typeface="Arial"/>
                <a:sym typeface="Arial"/>
              </a:rPr>
              <a:t>ذوي الاحتياجات الخاصة  /  المرأة </a:t>
            </a:r>
            <a:endParaRPr/>
          </a:p>
        </p:txBody>
      </p:sp>
      <p:pic>
        <p:nvPicPr>
          <p:cNvPr id="115" name="Google Shape;115;p16"/>
          <p:cNvPicPr preferRelativeResize="0"/>
          <p:nvPr/>
        </p:nvPicPr>
        <p:blipFill rotWithShape="1">
          <a:blip r:embed="rId4">
            <a:alphaModFix/>
          </a:blip>
          <a:srcRect b="43720" l="19687" r="71988" t="40588"/>
          <a:stretch/>
        </p:blipFill>
        <p:spPr>
          <a:xfrm>
            <a:off x="2903838" y="4005064"/>
            <a:ext cx="2316234" cy="2664296"/>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116" name="Google Shape;116;p16"/>
          <p:cNvSpPr/>
          <p:nvPr/>
        </p:nvSpPr>
        <p:spPr>
          <a:xfrm>
            <a:off x="196074" y="1124744"/>
            <a:ext cx="8064896" cy="88870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800" u="none" cap="none" strike="noStrike">
                <a:solidFill>
                  <a:schemeClr val="dk1"/>
                </a:solidFill>
                <a:latin typeface="Arial"/>
                <a:ea typeface="Arial"/>
                <a:cs typeface="Arial"/>
                <a:sym typeface="Arial"/>
              </a:rPr>
              <a:t>أصبحت القضية الأن ليست مقتصرة على الدعم المادي فقط ولكنها تطرقت لتحديات توظيف فئات محددة بالمجتمع ،،،</a:t>
            </a:r>
            <a:endParaRPr/>
          </a:p>
        </p:txBody>
      </p:sp>
      <p:sp>
        <p:nvSpPr>
          <p:cNvPr id="117" name="Google Shape;117;p16"/>
          <p:cNvSpPr/>
          <p:nvPr/>
        </p:nvSpPr>
        <p:spPr>
          <a:xfrm>
            <a:off x="179512" y="2523746"/>
            <a:ext cx="8064896" cy="216982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800" u="none" cap="none" strike="noStrike">
                <a:solidFill>
                  <a:schemeClr val="dk1"/>
                </a:solidFill>
                <a:latin typeface="Arial"/>
                <a:ea typeface="Arial"/>
                <a:cs typeface="Arial"/>
                <a:sym typeface="Arial"/>
              </a:rPr>
              <a:t>لذلك كان لصندوق تنمية الموارد البشرية «هدف» دور كبير في تبني مبادرات لمكافحة ظاهرة البطالة .. وانطلاقاً من حرصنا على الانتماء لتلك المبادرات الوطنية تنامت إلينا </a:t>
            </a:r>
            <a:r>
              <a:rPr b="1" i="0" lang="ar-EG" sz="1800" u="none" cap="none" strike="noStrike">
                <a:solidFill>
                  <a:srgbClr val="CC6600"/>
                </a:solidFill>
                <a:latin typeface="Arial"/>
                <a:ea typeface="Arial"/>
                <a:cs typeface="Arial"/>
                <a:sym typeface="Arial"/>
              </a:rPr>
              <a:t>فكرة تنفيذ مشروع بوابة الكترونية تقدم خدمات توظيف وإدارة العمل عن بعد لذوي الاحتياجات الخاصة .. </a:t>
            </a:r>
            <a:endParaRPr b="1" i="0" sz="1800" u="none" cap="none" strike="noStrike">
              <a:solidFill>
                <a:srgbClr val="CC6600"/>
              </a:solidFill>
              <a:latin typeface="Arial"/>
              <a:ea typeface="Arial"/>
              <a:cs typeface="Arial"/>
              <a:sym typeface="Arial"/>
            </a:endParaRPr>
          </a:p>
          <a:p>
            <a:pPr indent="0" lvl="0" marL="0" marR="0" rtl="1" algn="just">
              <a:lnSpc>
                <a:spcPct val="150000"/>
              </a:lnSpc>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7"/>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23" name="Google Shape;123;p17"/>
          <p:cNvSpPr/>
          <p:nvPr/>
        </p:nvSpPr>
        <p:spPr>
          <a:xfrm>
            <a:off x="1907704" y="476672"/>
            <a:ext cx="6192688" cy="1008112"/>
          </a:xfrm>
          <a:prstGeom prst="roundRect">
            <a:avLst>
              <a:gd fmla="val 16667" name="adj"/>
            </a:avLst>
          </a:prstGeom>
          <a:gradFill>
            <a:gsLst>
              <a:gs pos="0">
                <a:srgbClr val="186A15"/>
              </a:gs>
              <a:gs pos="50000">
                <a:srgbClr val="249A1E"/>
              </a:gs>
              <a:gs pos="100000">
                <a:srgbClr val="2CB825"/>
              </a:gs>
            </a:gsLst>
            <a:lin ang="16200000" scaled="0"/>
          </a:gra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7D9C1"/>
                </a:solidFill>
                <a:latin typeface="Arial"/>
                <a:ea typeface="Arial"/>
                <a:cs typeface="Arial"/>
                <a:sym typeface="Arial"/>
              </a:rPr>
              <a:t>1. إحصاءات ودراسات</a:t>
            </a:r>
            <a:endParaRPr b="1" i="0" sz="4000" u="none" cap="none" strike="noStrike">
              <a:solidFill>
                <a:srgbClr val="D7D9C1"/>
              </a:solidFill>
              <a:latin typeface="Arial"/>
              <a:ea typeface="Arial"/>
              <a:cs typeface="Arial"/>
              <a:sym typeface="Arial"/>
            </a:endParaRPr>
          </a:p>
        </p:txBody>
      </p:sp>
      <p:pic>
        <p:nvPicPr>
          <p:cNvPr id="124" name="Google Shape;124;p17"/>
          <p:cNvPicPr preferRelativeResize="0"/>
          <p:nvPr/>
        </p:nvPicPr>
        <p:blipFill rotWithShape="1">
          <a:blip r:embed="rId4">
            <a:alphaModFix/>
          </a:blip>
          <a:srcRect b="0" l="0" r="0" t="0"/>
          <a:stretch/>
        </p:blipFill>
        <p:spPr>
          <a:xfrm>
            <a:off x="251520" y="2204864"/>
            <a:ext cx="7903641" cy="40541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grpSp>
        <p:nvGrpSpPr>
          <p:cNvPr id="129" name="Google Shape;129;p18"/>
          <p:cNvGrpSpPr/>
          <p:nvPr/>
        </p:nvGrpSpPr>
        <p:grpSpPr>
          <a:xfrm>
            <a:off x="2777134" y="1671319"/>
            <a:ext cx="3589731" cy="3515360"/>
            <a:chOff x="1253134" y="274319"/>
            <a:chExt cx="3589731" cy="3515360"/>
          </a:xfrm>
        </p:grpSpPr>
        <p:sp>
          <p:nvSpPr>
            <p:cNvPr id="130" name="Google Shape;130;p18"/>
            <p:cNvSpPr/>
            <p:nvPr/>
          </p:nvSpPr>
          <p:spPr>
            <a:xfrm>
              <a:off x="1429105" y="274319"/>
              <a:ext cx="3413760" cy="3413760"/>
            </a:xfrm>
            <a:prstGeom prst="pie">
              <a:avLst>
                <a:gd fmla="val 16200000" name="adj1"/>
                <a:gd fmla="val 1800000" name="adj2"/>
              </a:avLst>
            </a:prstGeom>
            <a:solidFill>
              <a:srgbClr val="537656"/>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txBox="1"/>
            <p:nvPr/>
          </p:nvSpPr>
          <p:spPr>
            <a:xfrm>
              <a:off x="3285134" y="904239"/>
              <a:ext cx="1158240" cy="1137920"/>
            </a:xfrm>
            <a:prstGeom prst="rect">
              <a:avLst/>
            </a:prstGeom>
            <a:noFill/>
            <a:ln>
              <a:noFill/>
            </a:ln>
          </p:spPr>
          <p:txBody>
            <a:bodyPr anchorCtr="0" anchor="ctr" bIns="45700" lIns="45700" spcFirstLastPara="1" rIns="45700" wrap="square" tIns="45700">
              <a:noAutofit/>
            </a:bodyPr>
            <a:lstStyle/>
            <a:p>
              <a:pPr indent="0" lvl="0" marL="0" marR="0" rtl="1" algn="ctr">
                <a:lnSpc>
                  <a:spcPct val="90000"/>
                </a:lnSpc>
                <a:spcBef>
                  <a:spcPts val="0"/>
                </a:spcBef>
                <a:spcAft>
                  <a:spcPts val="0"/>
                </a:spcAft>
                <a:buNone/>
              </a:pPr>
              <a:r>
                <a:t/>
              </a:r>
              <a:endParaRPr b="0" i="0" sz="3600" u="none" cap="none" strike="noStrike">
                <a:solidFill>
                  <a:schemeClr val="lt1"/>
                </a:solidFill>
                <a:latin typeface="Calibri"/>
                <a:ea typeface="Calibri"/>
                <a:cs typeface="Calibri"/>
                <a:sym typeface="Calibri"/>
              </a:endParaRPr>
            </a:p>
          </p:txBody>
        </p:sp>
        <p:sp>
          <p:nvSpPr>
            <p:cNvPr id="132" name="Google Shape;132;p18"/>
            <p:cNvSpPr/>
            <p:nvPr/>
          </p:nvSpPr>
          <p:spPr>
            <a:xfrm>
              <a:off x="1253134" y="375919"/>
              <a:ext cx="3413760" cy="3413760"/>
            </a:xfrm>
            <a:prstGeom prst="pie">
              <a:avLst>
                <a:gd fmla="val 1800000" name="adj1"/>
                <a:gd fmla="val 9000000" name="adj2"/>
              </a:avLst>
            </a:prstGeom>
            <a:solidFill>
              <a:srgbClr val="9AB69C"/>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txBox="1"/>
            <p:nvPr/>
          </p:nvSpPr>
          <p:spPr>
            <a:xfrm>
              <a:off x="2187854" y="2529840"/>
              <a:ext cx="1544320" cy="1056640"/>
            </a:xfrm>
            <a:prstGeom prst="rect">
              <a:avLst/>
            </a:prstGeom>
            <a:noFill/>
            <a:ln>
              <a:noFill/>
            </a:ln>
          </p:spPr>
          <p:txBody>
            <a:bodyPr anchorCtr="0" anchor="ctr" bIns="62225" lIns="62225" spcFirstLastPara="1" rIns="62225" wrap="square" tIns="62225">
              <a:noAutofit/>
            </a:bodyPr>
            <a:lstStyle/>
            <a:p>
              <a:pPr indent="0" lvl="0" marL="0" marR="0" rtl="1" algn="ctr">
                <a:lnSpc>
                  <a:spcPct val="90000"/>
                </a:lnSpc>
                <a:spcBef>
                  <a:spcPts val="0"/>
                </a:spcBef>
                <a:spcAft>
                  <a:spcPts val="0"/>
                </a:spcAft>
                <a:buNone/>
              </a:pPr>
              <a:r>
                <a:t/>
              </a:r>
              <a:endParaRPr b="0" i="0" sz="4900" u="none" cap="none" strike="noStrike">
                <a:solidFill>
                  <a:schemeClr val="lt1"/>
                </a:solidFill>
                <a:latin typeface="Calibri"/>
                <a:ea typeface="Calibri"/>
                <a:cs typeface="Calibri"/>
                <a:sym typeface="Calibri"/>
              </a:endParaRPr>
            </a:p>
          </p:txBody>
        </p:sp>
        <p:sp>
          <p:nvSpPr>
            <p:cNvPr id="134" name="Google Shape;134;p18"/>
            <p:cNvSpPr/>
            <p:nvPr/>
          </p:nvSpPr>
          <p:spPr>
            <a:xfrm>
              <a:off x="1253134" y="375919"/>
              <a:ext cx="3413760" cy="3413760"/>
            </a:xfrm>
            <a:prstGeom prst="pie">
              <a:avLst>
                <a:gd fmla="val 9000000" name="adj1"/>
                <a:gd fmla="val 16200000" name="adj2"/>
              </a:avLst>
            </a:prstGeom>
            <a:solidFill>
              <a:srgbClr val="9AB69C"/>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8"/>
            <p:cNvSpPr txBox="1"/>
            <p:nvPr/>
          </p:nvSpPr>
          <p:spPr>
            <a:xfrm>
              <a:off x="1618894" y="1046480"/>
              <a:ext cx="1158240" cy="1137920"/>
            </a:xfrm>
            <a:prstGeom prst="rect">
              <a:avLst/>
            </a:prstGeom>
            <a:noFill/>
            <a:ln>
              <a:noFill/>
            </a:ln>
          </p:spPr>
          <p:txBody>
            <a:bodyPr anchorCtr="0" anchor="ctr" bIns="45700" lIns="45700" spcFirstLastPara="1" rIns="45700" wrap="square" tIns="45700">
              <a:noAutofit/>
            </a:bodyPr>
            <a:lstStyle/>
            <a:p>
              <a:pPr indent="0" lvl="0" marL="0" marR="0" rtl="1" algn="ctr">
                <a:lnSpc>
                  <a:spcPct val="90000"/>
                </a:lnSpc>
                <a:spcBef>
                  <a:spcPts val="0"/>
                </a:spcBef>
                <a:spcAft>
                  <a:spcPts val="0"/>
                </a:spcAft>
                <a:buNone/>
              </a:pPr>
              <a:r>
                <a:t/>
              </a:r>
              <a:endParaRPr b="0" i="0" sz="3600" u="none" cap="none" strike="noStrike">
                <a:solidFill>
                  <a:schemeClr val="lt1"/>
                </a:solidFill>
                <a:latin typeface="Calibri"/>
                <a:ea typeface="Calibri"/>
                <a:cs typeface="Calibri"/>
                <a:sym typeface="Calibri"/>
              </a:endParaRPr>
            </a:p>
          </p:txBody>
        </p:sp>
      </p:grpSp>
      <p:pic>
        <p:nvPicPr>
          <p:cNvPr id="136" name="Google Shape;136;p18"/>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p:nvPr/>
        </p:nvSpPr>
        <p:spPr>
          <a:xfrm>
            <a:off x="1907704" y="404664"/>
            <a:ext cx="6192688" cy="1008112"/>
          </a:xfrm>
          <a:prstGeom prst="roundRect">
            <a:avLst>
              <a:gd fmla="val 16667" name="adj"/>
            </a:avLst>
          </a:prstGeom>
          <a:gradFill>
            <a:gsLst>
              <a:gs pos="0">
                <a:srgbClr val="186A15"/>
              </a:gs>
              <a:gs pos="50000">
                <a:srgbClr val="249A1E"/>
              </a:gs>
              <a:gs pos="100000">
                <a:srgbClr val="2CB825"/>
              </a:gs>
            </a:gsLst>
            <a:lin ang="16200000" scaled="0"/>
          </a:gra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7D9C1"/>
                </a:solidFill>
                <a:latin typeface="Arial"/>
                <a:ea typeface="Arial"/>
                <a:cs typeface="Arial"/>
                <a:sym typeface="Arial"/>
              </a:rPr>
              <a:t>2. فكرة المشروع</a:t>
            </a:r>
            <a:endParaRPr b="1" i="0" sz="4000" u="none" cap="none" strike="noStrike">
              <a:solidFill>
                <a:srgbClr val="D7D9C1"/>
              </a:solidFill>
              <a:latin typeface="Arial"/>
              <a:ea typeface="Arial"/>
              <a:cs typeface="Arial"/>
              <a:sym typeface="Arial"/>
            </a:endParaRPr>
          </a:p>
        </p:txBody>
      </p:sp>
      <p:pic>
        <p:nvPicPr>
          <p:cNvPr id="142" name="Google Shape;142;p19"/>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143" name="Google Shape;143;p19"/>
          <p:cNvPicPr preferRelativeResize="0"/>
          <p:nvPr/>
        </p:nvPicPr>
        <p:blipFill rotWithShape="1">
          <a:blip r:embed="rId4">
            <a:alphaModFix/>
          </a:blip>
          <a:srcRect b="0" l="0" r="0" t="0"/>
          <a:stretch/>
        </p:blipFill>
        <p:spPr>
          <a:xfrm>
            <a:off x="1132269" y="4509120"/>
            <a:ext cx="3079691" cy="2088233"/>
          </a:xfrm>
          <a:prstGeom prst="rect">
            <a:avLst/>
          </a:prstGeom>
          <a:noFill/>
          <a:ln>
            <a:noFill/>
          </a:ln>
        </p:spPr>
      </p:pic>
      <p:pic>
        <p:nvPicPr>
          <p:cNvPr id="144" name="Google Shape;144;p19"/>
          <p:cNvPicPr preferRelativeResize="0"/>
          <p:nvPr/>
        </p:nvPicPr>
        <p:blipFill rotWithShape="1">
          <a:blip r:embed="rId5">
            <a:alphaModFix/>
          </a:blip>
          <a:srcRect b="43720" l="19687" r="71988" t="40588"/>
          <a:stretch/>
        </p:blipFill>
        <p:spPr>
          <a:xfrm flipH="1">
            <a:off x="5185513" y="4581128"/>
            <a:ext cx="1762751" cy="187220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145" name="Google Shape;145;p19"/>
          <p:cNvSpPr/>
          <p:nvPr/>
        </p:nvSpPr>
        <p:spPr>
          <a:xfrm>
            <a:off x="395536" y="1715324"/>
            <a:ext cx="7776864" cy="1569660"/>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600" u="none" cap="none" strike="noStrike">
                <a:solidFill>
                  <a:schemeClr val="dk1"/>
                </a:solidFill>
                <a:latin typeface="Arial"/>
                <a:ea typeface="Arial"/>
                <a:cs typeface="Arial"/>
                <a:sym typeface="Arial"/>
              </a:rPr>
              <a:t>تصميم بوابة  إلكترونية  تهدف بالدرجة الأولى إلى " تمتين وإدارة العمل عن بعد " لتوفير فرص عمل لأبنائنا من المعاقين لصالح القطاع الخاص عن طريق مساعدتهم في متابعة العمل عن بعد وتقييم الأداء مما يساهم في حفظ حق الطرفين واستمرار وتوسيع هذه التجربة . </a:t>
            </a:r>
            <a:endParaRPr/>
          </a:p>
          <a:p>
            <a:pPr indent="0" lvl="0" marL="0" marR="0" rtl="1" algn="just">
              <a:lnSpc>
                <a:spcPct val="150000"/>
              </a:lnSpc>
              <a:spcBef>
                <a:spcPts val="0"/>
              </a:spcBef>
              <a:spcAft>
                <a:spcPts val="0"/>
              </a:spcAft>
              <a:buNone/>
            </a:pPr>
            <a:r>
              <a:rPr b="1" i="0" lang="ar-EG" sz="1600" u="none" cap="none" strike="noStrike">
                <a:solidFill>
                  <a:srgbClr val="CC6600"/>
                </a:solidFill>
                <a:latin typeface="Arial"/>
                <a:ea typeface="Arial"/>
                <a:cs typeface="Arial"/>
                <a:sym typeface="Arial"/>
              </a:rPr>
              <a:t>بالتعاون مع الجهات ذات العلاقة « صندوق تنمية الموارد البشرية بالمملكة »</a:t>
            </a:r>
            <a:endParaRPr b="1" i="0" sz="1600" u="none" cap="none" strike="noStrike">
              <a:solidFill>
                <a:srgbClr val="CC6600"/>
              </a:solidFill>
              <a:latin typeface="Arial"/>
              <a:ea typeface="Arial"/>
              <a:cs typeface="Arial"/>
              <a:sym typeface="Arial"/>
            </a:endParaRPr>
          </a:p>
        </p:txBody>
      </p:sp>
      <p:sp>
        <p:nvSpPr>
          <p:cNvPr id="146" name="Google Shape;146;p19"/>
          <p:cNvSpPr/>
          <p:nvPr/>
        </p:nvSpPr>
        <p:spPr>
          <a:xfrm>
            <a:off x="323528" y="3501008"/>
            <a:ext cx="7776864" cy="2492990"/>
          </a:xfrm>
          <a:prstGeom prst="rect">
            <a:avLst/>
          </a:prstGeom>
          <a:noFill/>
          <a:ln>
            <a:noFill/>
          </a:ln>
        </p:spPr>
        <p:txBody>
          <a:bodyPr anchorCtr="0" anchor="t" bIns="45700" lIns="91425" spcFirstLastPara="1" rIns="91425" wrap="square" tIns="45700">
            <a:noAutofit/>
          </a:bodyPr>
          <a:lstStyle/>
          <a:p>
            <a:pPr indent="0" lvl="0" marL="0" marR="0" rtl="1" algn="just">
              <a:lnSpc>
                <a:spcPct val="200000"/>
              </a:lnSpc>
              <a:spcBef>
                <a:spcPts val="0"/>
              </a:spcBef>
              <a:spcAft>
                <a:spcPts val="0"/>
              </a:spcAft>
              <a:buNone/>
            </a:pPr>
            <a:r>
              <a:rPr b="1" i="0" lang="ar-EG" sz="1600" u="none" cap="none" strike="noStrike">
                <a:solidFill>
                  <a:srgbClr val="CC6600"/>
                </a:solidFill>
                <a:latin typeface="Arial"/>
                <a:ea typeface="Arial"/>
                <a:cs typeface="Arial"/>
                <a:sym typeface="Arial"/>
              </a:rPr>
              <a:t>تصميم بوابة  إلكترونية  تهدف بالدرجة الأولى إلى " تمتين وإدارة العمل عن بعد " من خلال آليات وتقنيات متخصصة لتوفير فرص عمل لأبنائنا من المعاقين لصالح القطاع الخاص وإدارة وضمان الاعمال بصورة تعتمد على التقييم والمتابعة بين طرفي العمل مما سيساهم في استمرار وتوسيع هذه التجربة .</a:t>
            </a:r>
            <a:endParaRPr b="1" i="0" sz="1600" u="none" cap="none" strike="noStrike">
              <a:solidFill>
                <a:srgbClr val="CC6600"/>
              </a:solidFill>
              <a:latin typeface="Arial"/>
              <a:ea typeface="Arial"/>
              <a:cs typeface="Arial"/>
              <a:sym typeface="Arial"/>
            </a:endParaRPr>
          </a:p>
          <a:p>
            <a:pPr indent="0" lvl="0" marL="0" marR="0" rtl="1" algn="ctr">
              <a:lnSpc>
                <a:spcPct val="200000"/>
              </a:lnSpc>
              <a:spcBef>
                <a:spcPts val="0"/>
              </a:spcBef>
              <a:spcAft>
                <a:spcPts val="0"/>
              </a:spcAft>
              <a:buNone/>
            </a:pPr>
            <a:r>
              <a:rPr b="1" i="0" lang="ar-EG" sz="1600" u="none" cap="none" strike="noStrike">
                <a:solidFill>
                  <a:schemeClr val="dk1"/>
                </a:solidFill>
                <a:latin typeface="Arial"/>
                <a:ea typeface="Arial"/>
                <a:cs typeface="Arial"/>
                <a:sym typeface="Arial"/>
              </a:rPr>
              <a:t>وذلك بالتعاون مع صندوق تنمية الموارد البشرية بالمملكة العربية السعودية.</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0"/>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52" name="Google Shape;152;p20"/>
          <p:cNvSpPr/>
          <p:nvPr/>
        </p:nvSpPr>
        <p:spPr>
          <a:xfrm>
            <a:off x="1835696" y="260648"/>
            <a:ext cx="6192688" cy="1008112"/>
          </a:xfrm>
          <a:prstGeom prst="roundRect">
            <a:avLst>
              <a:gd fmla="val 16667" name="adj"/>
            </a:avLst>
          </a:prstGeom>
          <a:gradFill>
            <a:gsLst>
              <a:gs pos="0">
                <a:srgbClr val="186A15"/>
              </a:gs>
              <a:gs pos="50000">
                <a:srgbClr val="249A1E"/>
              </a:gs>
              <a:gs pos="100000">
                <a:srgbClr val="2CB825"/>
              </a:gs>
            </a:gsLst>
            <a:lin ang="16200000" scaled="0"/>
          </a:gra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7D9C1"/>
                </a:solidFill>
                <a:latin typeface="Arial"/>
                <a:ea typeface="Arial"/>
                <a:cs typeface="Arial"/>
                <a:sym typeface="Arial"/>
              </a:rPr>
              <a:t>3. ليس مجرد موقع توظيف</a:t>
            </a:r>
            <a:endParaRPr b="1" i="0" sz="4000" u="none" cap="none" strike="noStrike">
              <a:solidFill>
                <a:srgbClr val="D7D9C1"/>
              </a:solidFill>
              <a:latin typeface="Arial"/>
              <a:ea typeface="Arial"/>
              <a:cs typeface="Arial"/>
              <a:sym typeface="Arial"/>
            </a:endParaRPr>
          </a:p>
        </p:txBody>
      </p:sp>
      <p:sp>
        <p:nvSpPr>
          <p:cNvPr id="153" name="Google Shape;153;p20"/>
          <p:cNvSpPr txBox="1"/>
          <p:nvPr/>
        </p:nvSpPr>
        <p:spPr>
          <a:xfrm>
            <a:off x="179512" y="1700808"/>
            <a:ext cx="7992888" cy="800219"/>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600" u="none" cap="none" strike="noStrike">
                <a:solidFill>
                  <a:srgbClr val="894000"/>
                </a:solidFill>
                <a:latin typeface="Arial"/>
                <a:ea typeface="Arial"/>
                <a:cs typeface="Arial"/>
                <a:sym typeface="Arial"/>
              </a:rPr>
              <a:t>بوابة إي – دوام الإلكترونية تعد أكبر ملتقي توظيفي لذوي الاحتياجات الخاصة ليست مختصة فقط بتوفير الفرص الوظيفية ولكن دورها ،،،</a:t>
            </a:r>
            <a:endParaRPr/>
          </a:p>
        </p:txBody>
      </p:sp>
      <p:grpSp>
        <p:nvGrpSpPr>
          <p:cNvPr id="154" name="Google Shape;154;p20"/>
          <p:cNvGrpSpPr/>
          <p:nvPr/>
        </p:nvGrpSpPr>
        <p:grpSpPr>
          <a:xfrm>
            <a:off x="396154" y="4610230"/>
            <a:ext cx="5958227" cy="1678695"/>
            <a:chOff x="618" y="101110"/>
            <a:chExt cx="5958227" cy="1678695"/>
          </a:xfrm>
        </p:grpSpPr>
        <p:sp>
          <p:nvSpPr>
            <p:cNvPr id="155" name="Google Shape;155;p20"/>
            <p:cNvSpPr/>
            <p:nvPr/>
          </p:nvSpPr>
          <p:spPr>
            <a:xfrm>
              <a:off x="2936344" y="755655"/>
              <a:ext cx="1567504" cy="383423"/>
            </a:xfrm>
            <a:custGeom>
              <a:rect b="b" l="l" r="r" t="t"/>
              <a:pathLst>
                <a:path extrusionOk="0" h="120000" w="120000">
                  <a:moveTo>
                    <a:pt x="0" y="0"/>
                  </a:moveTo>
                  <a:lnTo>
                    <a:pt x="0" y="61179"/>
                  </a:lnTo>
                  <a:lnTo>
                    <a:pt x="120000" y="61179"/>
                  </a:lnTo>
                  <a:lnTo>
                    <a:pt x="120000" y="120000"/>
                  </a:lnTo>
                </a:path>
              </a:pathLst>
            </a:custGeom>
            <a:noFill/>
            <a:ln cap="flat" cmpd="sng" w="28575">
              <a:solidFill>
                <a:srgbClr val="527D55"/>
              </a:solidFill>
              <a:prstDash val="solid"/>
              <a:round/>
              <a:headEnd len="sm" w="sm" type="none"/>
              <a:tailEnd len="sm" w="sm" type="none"/>
            </a:ln>
          </p:spPr>
        </p:sp>
        <p:sp>
          <p:nvSpPr>
            <p:cNvPr id="156" name="Google Shape;156;p20"/>
            <p:cNvSpPr/>
            <p:nvPr/>
          </p:nvSpPr>
          <p:spPr>
            <a:xfrm>
              <a:off x="1336200" y="755655"/>
              <a:ext cx="1600143" cy="384881"/>
            </a:xfrm>
            <a:custGeom>
              <a:rect b="b" l="l" r="r" t="t"/>
              <a:pathLst>
                <a:path extrusionOk="0" h="120000" w="120000">
                  <a:moveTo>
                    <a:pt x="120000" y="0"/>
                  </a:moveTo>
                  <a:lnTo>
                    <a:pt x="120000" y="61402"/>
                  </a:lnTo>
                  <a:lnTo>
                    <a:pt x="0" y="61402"/>
                  </a:lnTo>
                  <a:lnTo>
                    <a:pt x="0" y="120000"/>
                  </a:lnTo>
                </a:path>
              </a:pathLst>
            </a:custGeom>
            <a:noFill/>
            <a:ln cap="flat" cmpd="sng" w="28575">
              <a:solidFill>
                <a:srgbClr val="527D55"/>
              </a:solidFill>
              <a:prstDash val="solid"/>
              <a:round/>
              <a:headEnd len="sm" w="sm" type="none"/>
              <a:tailEnd len="sm" w="sm" type="none"/>
            </a:ln>
          </p:spPr>
        </p:sp>
        <p:sp>
          <p:nvSpPr>
            <p:cNvPr id="157" name="Google Shape;157;p20"/>
            <p:cNvSpPr/>
            <p:nvPr/>
          </p:nvSpPr>
          <p:spPr>
            <a:xfrm>
              <a:off x="1516286" y="101110"/>
              <a:ext cx="2840115" cy="654545"/>
            </a:xfrm>
            <a:prstGeom prst="rect">
              <a:avLst/>
            </a:prstGeom>
            <a:gradFill>
              <a:gsLst>
                <a:gs pos="0">
                  <a:srgbClr val="3E6041"/>
                </a:gs>
                <a:gs pos="50000">
                  <a:srgbClr val="5A8B5E"/>
                </a:gs>
                <a:gs pos="100000">
                  <a:srgbClr val="6DA67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0"/>
            <p:cNvSpPr txBox="1"/>
            <p:nvPr/>
          </p:nvSpPr>
          <p:spPr>
            <a:xfrm>
              <a:off x="1516286" y="101110"/>
              <a:ext cx="2840115" cy="654545"/>
            </a:xfrm>
            <a:prstGeom prst="rect">
              <a:avLst/>
            </a:prstGeom>
            <a:noFill/>
            <a:ln>
              <a:noFill/>
            </a:ln>
          </p:spPr>
          <p:txBody>
            <a:bodyPr anchorCtr="0" anchor="ctr" bIns="11425" lIns="11425" spcFirstLastPara="1" rIns="11425" wrap="square" tIns="11425">
              <a:noAutofit/>
            </a:bodyPr>
            <a:lstStyle/>
            <a:p>
              <a:pPr indent="0" lvl="0" marL="0" marR="0" rtl="1" algn="ctr">
                <a:lnSpc>
                  <a:spcPct val="90000"/>
                </a:lnSpc>
                <a:spcBef>
                  <a:spcPts val="0"/>
                </a:spcBef>
                <a:spcAft>
                  <a:spcPts val="0"/>
                </a:spcAft>
                <a:buNone/>
              </a:pPr>
              <a:r>
                <a:rPr b="1" i="0" lang="ar-EG" sz="1800" u="none" cap="none" strike="noStrike">
                  <a:solidFill>
                    <a:schemeClr val="lt1"/>
                  </a:solidFill>
                  <a:latin typeface="Arial"/>
                  <a:ea typeface="Arial"/>
                  <a:cs typeface="Arial"/>
                  <a:sym typeface="Arial"/>
                </a:rPr>
                <a:t>البوابة الإلكتـــرونية</a:t>
              </a:r>
              <a:endParaRPr b="1" i="0" sz="1800" u="none" cap="none" strike="noStrike">
                <a:solidFill>
                  <a:schemeClr val="lt1"/>
                </a:solidFill>
                <a:latin typeface="Arial"/>
                <a:ea typeface="Arial"/>
                <a:cs typeface="Arial"/>
                <a:sym typeface="Arial"/>
              </a:endParaRPr>
            </a:p>
          </p:txBody>
        </p:sp>
        <p:sp>
          <p:nvSpPr>
            <p:cNvPr id="159" name="Google Shape;159;p20"/>
            <p:cNvSpPr/>
            <p:nvPr/>
          </p:nvSpPr>
          <p:spPr>
            <a:xfrm>
              <a:off x="618" y="1140537"/>
              <a:ext cx="2671163" cy="639268"/>
            </a:xfrm>
            <a:prstGeom prst="rect">
              <a:avLst/>
            </a:prstGeom>
            <a:gradFill>
              <a:gsLst>
                <a:gs pos="0">
                  <a:srgbClr val="7E3B00"/>
                </a:gs>
                <a:gs pos="50000">
                  <a:srgbClr val="B65500"/>
                </a:gs>
                <a:gs pos="100000">
                  <a:srgbClr val="DB6600"/>
                </a:gs>
              </a:gsLst>
              <a:lin ang="162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0"/>
            <p:cNvSpPr txBox="1"/>
            <p:nvPr/>
          </p:nvSpPr>
          <p:spPr>
            <a:xfrm>
              <a:off x="618" y="1140537"/>
              <a:ext cx="2671163" cy="639268"/>
            </a:xfrm>
            <a:prstGeom prst="rect">
              <a:avLst/>
            </a:prstGeom>
            <a:noFill/>
            <a:ln>
              <a:noFill/>
            </a:ln>
          </p:spPr>
          <p:txBody>
            <a:bodyPr anchorCtr="0" anchor="ctr" bIns="10150" lIns="10150" spcFirstLastPara="1" rIns="10150" wrap="square" tIns="10150">
              <a:noAutofit/>
            </a:bodyPr>
            <a:lstStyle/>
            <a:p>
              <a:pPr indent="0" lvl="0" marL="0" marR="0" rtl="1" algn="ctr">
                <a:lnSpc>
                  <a:spcPct val="90000"/>
                </a:lnSpc>
                <a:spcBef>
                  <a:spcPts val="0"/>
                </a:spcBef>
                <a:spcAft>
                  <a:spcPts val="0"/>
                </a:spcAft>
                <a:buNone/>
              </a:pPr>
              <a:r>
                <a:rPr b="1" i="0" lang="ar-EG" sz="1600" u="none" cap="none" strike="noStrike">
                  <a:solidFill>
                    <a:schemeClr val="lt1"/>
                  </a:solidFill>
                  <a:latin typeface="Arial"/>
                  <a:ea typeface="Arial"/>
                  <a:cs typeface="Arial"/>
                  <a:sym typeface="Arial"/>
                </a:rPr>
                <a:t>إدارة التوظيف والعمل عن بعد</a:t>
              </a:r>
              <a:endParaRPr b="1" i="0" sz="1600" u="none" cap="none" strike="noStrike">
                <a:solidFill>
                  <a:schemeClr val="lt1"/>
                </a:solidFill>
                <a:latin typeface="Arial"/>
                <a:ea typeface="Arial"/>
                <a:cs typeface="Arial"/>
                <a:sym typeface="Arial"/>
              </a:endParaRPr>
            </a:p>
          </p:txBody>
        </p:sp>
        <p:sp>
          <p:nvSpPr>
            <p:cNvPr id="161" name="Google Shape;161;p20"/>
            <p:cNvSpPr/>
            <p:nvPr/>
          </p:nvSpPr>
          <p:spPr>
            <a:xfrm>
              <a:off x="3048850" y="1139078"/>
              <a:ext cx="2909995" cy="639268"/>
            </a:xfrm>
            <a:prstGeom prst="rect">
              <a:avLst/>
            </a:prstGeom>
            <a:gradFill>
              <a:gsLst>
                <a:gs pos="0">
                  <a:srgbClr val="894000"/>
                </a:gs>
                <a:gs pos="50000">
                  <a:srgbClr val="C65B00"/>
                </a:gs>
                <a:gs pos="100000">
                  <a:srgbClr val="EE6F00"/>
                </a:gs>
              </a:gsLst>
              <a:lin ang="162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0"/>
            <p:cNvSpPr txBox="1"/>
            <p:nvPr/>
          </p:nvSpPr>
          <p:spPr>
            <a:xfrm>
              <a:off x="3048850" y="1139078"/>
              <a:ext cx="2909995" cy="639268"/>
            </a:xfrm>
            <a:prstGeom prst="rect">
              <a:avLst/>
            </a:prstGeom>
            <a:noFill/>
            <a:ln>
              <a:noFill/>
            </a:ln>
          </p:spPr>
          <p:txBody>
            <a:bodyPr anchorCtr="0" anchor="ctr" bIns="11425" lIns="11425" spcFirstLastPara="1" rIns="11425" wrap="square" tIns="11425">
              <a:noAutofit/>
            </a:bodyPr>
            <a:lstStyle/>
            <a:p>
              <a:pPr indent="0" lvl="0" marL="0" marR="0" rtl="1" algn="ctr">
                <a:lnSpc>
                  <a:spcPct val="90000"/>
                </a:lnSpc>
                <a:spcBef>
                  <a:spcPts val="0"/>
                </a:spcBef>
                <a:spcAft>
                  <a:spcPts val="0"/>
                </a:spcAft>
                <a:buNone/>
              </a:pPr>
              <a:r>
                <a:rPr b="0" i="0" lang="ar-EG" sz="1800" u="none" cap="none" strike="noStrike">
                  <a:solidFill>
                    <a:schemeClr val="lt1"/>
                  </a:solidFill>
                  <a:latin typeface="Arial"/>
                  <a:ea typeface="Arial"/>
                  <a:cs typeface="Arial"/>
                  <a:sym typeface="Arial"/>
                </a:rPr>
                <a:t>التوظيف</a:t>
              </a:r>
              <a:endParaRPr b="0" i="0" sz="1800" u="none" cap="none" strike="noStrike">
                <a:solidFill>
                  <a:schemeClr val="lt1"/>
                </a:solidFill>
                <a:latin typeface="Arial"/>
                <a:ea typeface="Arial"/>
                <a:cs typeface="Arial"/>
                <a:sym typeface="Arial"/>
              </a:endParaRPr>
            </a:p>
          </p:txBody>
        </p:sp>
      </p:grpSp>
      <p:sp>
        <p:nvSpPr>
          <p:cNvPr id="163" name="Google Shape;163;p20"/>
          <p:cNvSpPr/>
          <p:nvPr/>
        </p:nvSpPr>
        <p:spPr>
          <a:xfrm>
            <a:off x="539552" y="3933056"/>
            <a:ext cx="738991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وضع مؤشرات تقدم معينة على ضوئها تحدد مدي التقدم في تنفيذ دراسة المشروع</a:t>
            </a:r>
            <a:endParaRPr b="1" i="0" sz="1600" u="none" cap="none" strike="noStrike">
              <a:solidFill>
                <a:schemeClr val="dk1"/>
              </a:solidFill>
              <a:latin typeface="Arial"/>
              <a:ea typeface="Arial"/>
              <a:cs typeface="Arial"/>
              <a:sym typeface="Arial"/>
            </a:endParaRPr>
          </a:p>
        </p:txBody>
      </p:sp>
      <p:sp>
        <p:nvSpPr>
          <p:cNvPr id="164" name="Google Shape;164;p20"/>
          <p:cNvSpPr/>
          <p:nvPr/>
        </p:nvSpPr>
        <p:spPr>
          <a:xfrm>
            <a:off x="1403649" y="3450486"/>
            <a:ext cx="649919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آليات مخصصة لمتابعة مشاريع التوظيف بعد التطبيق.</a:t>
            </a:r>
            <a:endParaRPr b="0" i="0" sz="1600" u="none" cap="none" strike="noStrike">
              <a:solidFill>
                <a:schemeClr val="dk1"/>
              </a:solidFill>
              <a:latin typeface="Arial"/>
              <a:ea typeface="Arial"/>
              <a:cs typeface="Arial"/>
              <a:sym typeface="Arial"/>
            </a:endParaRPr>
          </a:p>
        </p:txBody>
      </p:sp>
      <p:sp>
        <p:nvSpPr>
          <p:cNvPr id="165" name="Google Shape;165;p20"/>
          <p:cNvSpPr/>
          <p:nvPr/>
        </p:nvSpPr>
        <p:spPr>
          <a:xfrm>
            <a:off x="445624" y="2564904"/>
            <a:ext cx="7488832"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مشرف على العملية الوظيفية وإدارة العمل عن بعد بين الموظف والشركة من خلال العديد من الاجراءات التقنية المتطورة.</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D:\logo3d.png" id="170" name="Google Shape;170;p21"/>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grpSp>
        <p:nvGrpSpPr>
          <p:cNvPr id="171" name="Google Shape;171;p21"/>
          <p:cNvGrpSpPr/>
          <p:nvPr/>
        </p:nvGrpSpPr>
        <p:grpSpPr>
          <a:xfrm>
            <a:off x="179512" y="3839778"/>
            <a:ext cx="3528391" cy="2884688"/>
            <a:chOff x="0" y="-21270"/>
            <a:chExt cx="3528391" cy="2884688"/>
          </a:xfrm>
        </p:grpSpPr>
        <p:sp>
          <p:nvSpPr>
            <p:cNvPr id="172" name="Google Shape;172;p21"/>
            <p:cNvSpPr/>
            <p:nvPr/>
          </p:nvSpPr>
          <p:spPr>
            <a:xfrm>
              <a:off x="1294442" y="1000303"/>
              <a:ext cx="935865" cy="863946"/>
            </a:xfrm>
            <a:prstGeom prst="ellipse">
              <a:avLst/>
            </a:prstGeom>
            <a:gradFill>
              <a:gsLst>
                <a:gs pos="0">
                  <a:srgbClr val="13500F"/>
                </a:gs>
                <a:gs pos="50000">
                  <a:srgbClr val="1C7417"/>
                </a:gs>
                <a:gs pos="100000">
                  <a:srgbClr val="228B1C"/>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1"/>
            <p:cNvSpPr txBox="1"/>
            <p:nvPr/>
          </p:nvSpPr>
          <p:spPr>
            <a:xfrm>
              <a:off x="1431496" y="1126825"/>
              <a:ext cx="661757" cy="610902"/>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i="0" lang="ar-EG" sz="1200" u="none" cap="none" strike="noStrike">
                  <a:solidFill>
                    <a:schemeClr val="lt1"/>
                  </a:solidFill>
                  <a:latin typeface="Arial"/>
                  <a:ea typeface="Arial"/>
                  <a:cs typeface="Arial"/>
                  <a:sym typeface="Arial"/>
                </a:rPr>
                <a:t>إي دوام </a:t>
              </a:r>
              <a:endParaRPr/>
            </a:p>
            <a:p>
              <a:pPr indent="0" lvl="0" marL="0" marR="0" rtl="1" algn="ctr">
                <a:lnSpc>
                  <a:spcPct val="90000"/>
                </a:lnSpc>
                <a:spcBef>
                  <a:spcPts val="420"/>
                </a:spcBef>
                <a:spcAft>
                  <a:spcPts val="0"/>
                </a:spcAft>
                <a:buNone/>
              </a:pPr>
              <a:r>
                <a:rPr b="1" i="0" lang="ar-EG" sz="1100" u="none" cap="none" strike="noStrike">
                  <a:solidFill>
                    <a:schemeClr val="lt1"/>
                  </a:solidFill>
                  <a:latin typeface="Calibri"/>
                  <a:ea typeface="Calibri"/>
                  <a:cs typeface="Calibri"/>
                  <a:sym typeface="Calibri"/>
                </a:rPr>
                <a:t>E- Dawam</a:t>
              </a:r>
              <a:endParaRPr b="1" i="0" sz="1100" u="none" cap="none" strike="noStrike">
                <a:solidFill>
                  <a:schemeClr val="lt1"/>
                </a:solidFill>
                <a:latin typeface="Calibri"/>
                <a:ea typeface="Calibri"/>
                <a:cs typeface="Calibri"/>
                <a:sym typeface="Calibri"/>
              </a:endParaRPr>
            </a:p>
          </p:txBody>
        </p:sp>
        <p:sp>
          <p:nvSpPr>
            <p:cNvPr id="174" name="Google Shape;174;p21"/>
            <p:cNvSpPr/>
            <p:nvPr/>
          </p:nvSpPr>
          <p:spPr>
            <a:xfrm rot="-5427874">
              <a:off x="1720014" y="849551"/>
              <a:ext cx="76578" cy="161379"/>
            </a:xfrm>
            <a:prstGeom prst="rightArrow">
              <a:avLst>
                <a:gd fmla="val 60000" name="adj1"/>
                <a:gd fmla="val 50000" name="adj2"/>
              </a:avLst>
            </a:prstGeom>
            <a:solidFill>
              <a:srgbClr val="BFBDAF"/>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txBox="1"/>
            <p:nvPr/>
          </p:nvSpPr>
          <p:spPr>
            <a:xfrm rot="5372126">
              <a:off x="1731594" y="893313"/>
              <a:ext cx="53605" cy="96827"/>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b="0" i="0" sz="700" u="none" cap="none" strike="noStrike">
                <a:solidFill>
                  <a:schemeClr val="lt1"/>
                </a:solidFill>
                <a:latin typeface="Calibri"/>
                <a:ea typeface="Calibri"/>
                <a:cs typeface="Calibri"/>
                <a:sym typeface="Calibri"/>
              </a:endParaRPr>
            </a:p>
          </p:txBody>
        </p:sp>
        <p:sp>
          <p:nvSpPr>
            <p:cNvPr id="176" name="Google Shape;176;p21"/>
            <p:cNvSpPr/>
            <p:nvPr/>
          </p:nvSpPr>
          <p:spPr>
            <a:xfrm>
              <a:off x="1146046" y="-21270"/>
              <a:ext cx="1216197" cy="877109"/>
            </a:xfrm>
            <a:prstGeom prst="ellipse">
              <a:avLst/>
            </a:prstGeom>
            <a:gradFill>
              <a:gsLst>
                <a:gs pos="0">
                  <a:srgbClr val="7B3737"/>
                </a:gs>
                <a:gs pos="50000">
                  <a:srgbClr val="B24F4F"/>
                </a:gs>
                <a:gs pos="100000">
                  <a:srgbClr val="D5606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1"/>
            <p:cNvSpPr txBox="1"/>
            <p:nvPr/>
          </p:nvSpPr>
          <p:spPr>
            <a:xfrm>
              <a:off x="1324154" y="107180"/>
              <a:ext cx="859981" cy="620209"/>
            </a:xfrm>
            <a:prstGeom prst="rect">
              <a:avLst/>
            </a:prstGeom>
            <a:noFill/>
            <a:ln>
              <a:noFill/>
            </a:ln>
          </p:spPr>
          <p:txBody>
            <a:bodyPr anchorCtr="0" anchor="ctr" bIns="13950" lIns="13950" spcFirstLastPara="1" rIns="13950" wrap="square" tIns="13950">
              <a:noAutofit/>
            </a:bodyPr>
            <a:lstStyle/>
            <a:p>
              <a:pPr indent="0" lvl="0" marL="0" marR="0" rtl="1" algn="ctr">
                <a:lnSpc>
                  <a:spcPct val="100000"/>
                </a:lnSpc>
                <a:spcBef>
                  <a:spcPts val="0"/>
                </a:spcBef>
                <a:spcAft>
                  <a:spcPts val="0"/>
                </a:spcAft>
                <a:buNone/>
              </a:pPr>
              <a:r>
                <a:rPr b="1" i="0" lang="ar-EG" sz="1100" u="none" cap="none" strike="noStrike">
                  <a:solidFill>
                    <a:schemeClr val="lt1"/>
                  </a:solidFill>
                  <a:latin typeface="Arial"/>
                  <a:ea typeface="Arial"/>
                  <a:cs typeface="Arial"/>
                  <a:sym typeface="Arial"/>
                </a:rPr>
                <a:t>توظيف المعاقين عن بعد </a:t>
              </a:r>
              <a:endParaRPr b="1" i="0" sz="1100" u="none" cap="none" strike="noStrike">
                <a:solidFill>
                  <a:schemeClr val="lt1"/>
                </a:solidFill>
                <a:latin typeface="Arial"/>
                <a:ea typeface="Arial"/>
                <a:cs typeface="Arial"/>
                <a:sym typeface="Arial"/>
              </a:endParaRPr>
            </a:p>
          </p:txBody>
        </p:sp>
        <p:sp>
          <p:nvSpPr>
            <p:cNvPr id="178" name="Google Shape;178;p21"/>
            <p:cNvSpPr/>
            <p:nvPr/>
          </p:nvSpPr>
          <p:spPr>
            <a:xfrm rot="5439632">
              <a:off x="1709060" y="1870163"/>
              <a:ext cx="94671" cy="161379"/>
            </a:xfrm>
            <a:prstGeom prst="rightArrow">
              <a:avLst>
                <a:gd fmla="val 60000" name="adj1"/>
                <a:gd fmla="val 50000" name="adj2"/>
              </a:avLst>
            </a:prstGeom>
            <a:solidFill>
              <a:srgbClr val="C2BFA7"/>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1"/>
            <p:cNvSpPr txBox="1"/>
            <p:nvPr/>
          </p:nvSpPr>
          <p:spPr>
            <a:xfrm rot="-5360368">
              <a:off x="1723424" y="1888239"/>
              <a:ext cx="66270" cy="96827"/>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b="0" i="0" sz="700" u="none" cap="none" strike="noStrike">
                <a:solidFill>
                  <a:schemeClr val="lt1"/>
                </a:solidFill>
                <a:latin typeface="Calibri"/>
                <a:ea typeface="Calibri"/>
                <a:cs typeface="Calibri"/>
                <a:sym typeface="Calibri"/>
              </a:endParaRPr>
            </a:p>
          </p:txBody>
        </p:sp>
        <p:sp>
          <p:nvSpPr>
            <p:cNvPr id="180" name="Google Shape;180;p21"/>
            <p:cNvSpPr/>
            <p:nvPr/>
          </p:nvSpPr>
          <p:spPr>
            <a:xfrm>
              <a:off x="1185446" y="2042825"/>
              <a:ext cx="1130318" cy="820593"/>
            </a:xfrm>
            <a:prstGeom prst="ellipse">
              <a:avLst/>
            </a:prstGeom>
            <a:gradFill>
              <a:gsLst>
                <a:gs pos="0">
                  <a:srgbClr val="813C00"/>
                </a:gs>
                <a:gs pos="50000">
                  <a:srgbClr val="B95500"/>
                </a:gs>
                <a:gs pos="100000">
                  <a:srgbClr val="DF68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1"/>
            <p:cNvSpPr txBox="1"/>
            <p:nvPr/>
          </p:nvSpPr>
          <p:spPr>
            <a:xfrm>
              <a:off x="1350977" y="2162998"/>
              <a:ext cx="799256" cy="580247"/>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i="0" lang="ar-EG" sz="1200" u="none" cap="none" strike="noStrike">
                  <a:solidFill>
                    <a:schemeClr val="lt1"/>
                  </a:solidFill>
                  <a:latin typeface="Arial"/>
                  <a:ea typeface="Arial"/>
                  <a:cs typeface="Arial"/>
                  <a:sym typeface="Arial"/>
                </a:rPr>
                <a:t>التوظيف المباشر للمعاق</a:t>
              </a:r>
              <a:endParaRPr b="1" i="0" sz="1200" u="none" cap="none" strike="noStrike">
                <a:solidFill>
                  <a:schemeClr val="lt1"/>
                </a:solidFill>
                <a:latin typeface="Arial"/>
                <a:ea typeface="Arial"/>
                <a:cs typeface="Arial"/>
                <a:sym typeface="Arial"/>
              </a:endParaRPr>
            </a:p>
          </p:txBody>
        </p:sp>
        <p:sp>
          <p:nvSpPr>
            <p:cNvPr id="182" name="Google Shape;182;p21"/>
            <p:cNvSpPr/>
            <p:nvPr/>
          </p:nvSpPr>
          <p:spPr>
            <a:xfrm rot="-23108">
              <a:off x="2265644" y="1347917"/>
              <a:ext cx="85163" cy="161379"/>
            </a:xfrm>
            <a:prstGeom prst="rightArrow">
              <a:avLst>
                <a:gd fmla="val 60000" name="adj1"/>
                <a:gd fmla="val 50000" name="adj2"/>
              </a:avLst>
            </a:prstGeom>
            <a:solidFill>
              <a:srgbClr val="C7C29E"/>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
            <p:cNvSpPr txBox="1"/>
            <p:nvPr/>
          </p:nvSpPr>
          <p:spPr>
            <a:xfrm rot="-23108">
              <a:off x="2265644" y="1380279"/>
              <a:ext cx="59614" cy="96827"/>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b="0" i="0" sz="700" u="none" cap="none" strike="noStrike">
                <a:solidFill>
                  <a:schemeClr val="lt1"/>
                </a:solidFill>
                <a:latin typeface="Calibri"/>
                <a:ea typeface="Calibri"/>
                <a:cs typeface="Calibri"/>
                <a:sym typeface="Calibri"/>
              </a:endParaRPr>
            </a:p>
          </p:txBody>
        </p:sp>
        <p:sp>
          <p:nvSpPr>
            <p:cNvPr id="184" name="Google Shape;184;p21"/>
            <p:cNvSpPr/>
            <p:nvPr/>
          </p:nvSpPr>
          <p:spPr>
            <a:xfrm>
              <a:off x="2390955" y="986807"/>
              <a:ext cx="1137436" cy="874842"/>
            </a:xfrm>
            <a:prstGeom prst="ellipse">
              <a:avLst/>
            </a:prstGeom>
            <a:gradFill>
              <a:gsLst>
                <a:gs pos="0">
                  <a:srgbClr val="6D4C1F"/>
                </a:gs>
                <a:gs pos="50000">
                  <a:srgbClr val="9E6F2E"/>
                </a:gs>
                <a:gs pos="100000">
                  <a:srgbClr val="BD8538"/>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1"/>
            <p:cNvSpPr txBox="1"/>
            <p:nvPr/>
          </p:nvSpPr>
          <p:spPr>
            <a:xfrm>
              <a:off x="2557529" y="1114925"/>
              <a:ext cx="804288" cy="618606"/>
            </a:xfrm>
            <a:prstGeom prst="rect">
              <a:avLst/>
            </a:prstGeom>
            <a:noFill/>
            <a:ln>
              <a:noFill/>
            </a:ln>
          </p:spPr>
          <p:txBody>
            <a:bodyPr anchorCtr="0" anchor="ctr" bIns="13950" lIns="13950" spcFirstLastPara="1" rIns="13950" wrap="square" tIns="13950">
              <a:noAutofit/>
            </a:bodyPr>
            <a:lstStyle/>
            <a:p>
              <a:pPr indent="0" lvl="0" marL="0" marR="0" rtl="1" algn="ctr">
                <a:lnSpc>
                  <a:spcPct val="90000"/>
                </a:lnSpc>
                <a:spcBef>
                  <a:spcPts val="0"/>
                </a:spcBef>
                <a:spcAft>
                  <a:spcPts val="0"/>
                </a:spcAft>
                <a:buNone/>
              </a:pPr>
              <a:r>
                <a:rPr b="1" i="0" lang="ar-EG" sz="1100" u="none" cap="none" strike="noStrike">
                  <a:solidFill>
                    <a:schemeClr val="lt1"/>
                  </a:solidFill>
                  <a:latin typeface="Arial"/>
                  <a:ea typeface="Arial"/>
                  <a:cs typeface="Arial"/>
                  <a:sym typeface="Arial"/>
                </a:rPr>
                <a:t>إدارة نظم العمل عن بعد </a:t>
              </a:r>
              <a:endParaRPr b="1" i="0" sz="1100" u="none" cap="none" strike="noStrike">
                <a:solidFill>
                  <a:schemeClr val="lt1"/>
                </a:solidFill>
                <a:latin typeface="Arial"/>
                <a:ea typeface="Arial"/>
                <a:cs typeface="Arial"/>
                <a:sym typeface="Arial"/>
              </a:endParaRPr>
            </a:p>
          </p:txBody>
        </p:sp>
        <p:sp>
          <p:nvSpPr>
            <p:cNvPr id="186" name="Google Shape;186;p21"/>
            <p:cNvSpPr/>
            <p:nvPr/>
          </p:nvSpPr>
          <p:spPr>
            <a:xfrm rot="10643928">
              <a:off x="1165238" y="1376630"/>
              <a:ext cx="91764" cy="161379"/>
            </a:xfrm>
            <a:prstGeom prst="rightArrow">
              <a:avLst>
                <a:gd fmla="val 60000" name="adj1"/>
                <a:gd fmla="val 50000" name="adj2"/>
              </a:avLst>
            </a:prstGeom>
            <a:solidFill>
              <a:srgbClr val="CCC596"/>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1"/>
            <p:cNvSpPr txBox="1"/>
            <p:nvPr/>
          </p:nvSpPr>
          <p:spPr>
            <a:xfrm rot="-156072">
              <a:off x="1192753" y="1408281"/>
              <a:ext cx="64235" cy="96827"/>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b="0" i="0" sz="700" u="none" cap="none" strike="noStrike">
                <a:solidFill>
                  <a:schemeClr val="lt1"/>
                </a:solidFill>
                <a:latin typeface="Calibri"/>
                <a:ea typeface="Calibri"/>
                <a:cs typeface="Calibri"/>
                <a:sym typeface="Calibri"/>
              </a:endParaRPr>
            </a:p>
          </p:txBody>
        </p:sp>
        <p:sp>
          <p:nvSpPr>
            <p:cNvPr id="188" name="Google Shape;188;p21"/>
            <p:cNvSpPr/>
            <p:nvPr/>
          </p:nvSpPr>
          <p:spPr>
            <a:xfrm>
              <a:off x="0" y="1057526"/>
              <a:ext cx="1123033" cy="858611"/>
            </a:xfrm>
            <a:prstGeom prst="ellipse">
              <a:avLst/>
            </a:prstGeom>
            <a:gradFill>
              <a:gsLst>
                <a:gs pos="0">
                  <a:srgbClr val="9E7400"/>
                </a:gs>
                <a:gs pos="50000">
                  <a:srgbClr val="E4A800"/>
                </a:gs>
                <a:gs pos="100000">
                  <a:srgbClr val="FFC9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1"/>
            <p:cNvSpPr txBox="1"/>
            <p:nvPr/>
          </p:nvSpPr>
          <p:spPr>
            <a:xfrm>
              <a:off x="164464" y="1183267"/>
              <a:ext cx="794105" cy="607129"/>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i="0" lang="ar-EG" sz="1200" u="none" cap="none" strike="noStrike">
                  <a:solidFill>
                    <a:schemeClr val="lt1"/>
                  </a:solidFill>
                  <a:latin typeface="Arial"/>
                  <a:ea typeface="Arial"/>
                  <a:cs typeface="Arial"/>
                  <a:sym typeface="Arial"/>
                </a:rPr>
                <a:t>سعودة الشركات</a:t>
              </a:r>
              <a:endParaRPr b="1" i="0" sz="1200" u="none" cap="none" strike="noStrike">
                <a:solidFill>
                  <a:schemeClr val="lt1"/>
                </a:solidFill>
                <a:latin typeface="Arial"/>
                <a:ea typeface="Arial"/>
                <a:cs typeface="Arial"/>
                <a:sym typeface="Arial"/>
              </a:endParaRPr>
            </a:p>
          </p:txBody>
        </p:sp>
      </p:grpSp>
      <p:sp>
        <p:nvSpPr>
          <p:cNvPr id="190" name="Google Shape;190;p21"/>
          <p:cNvSpPr/>
          <p:nvPr/>
        </p:nvSpPr>
        <p:spPr>
          <a:xfrm>
            <a:off x="1835696" y="233052"/>
            <a:ext cx="6192688" cy="1008112"/>
          </a:xfrm>
          <a:prstGeom prst="roundRect">
            <a:avLst>
              <a:gd fmla="val 16667" name="adj"/>
            </a:avLst>
          </a:prstGeom>
          <a:gradFill>
            <a:gsLst>
              <a:gs pos="0">
                <a:srgbClr val="186A15"/>
              </a:gs>
              <a:gs pos="50000">
                <a:srgbClr val="249A1E"/>
              </a:gs>
              <a:gs pos="100000">
                <a:srgbClr val="2CB825"/>
              </a:gs>
            </a:gsLst>
            <a:lin ang="16200000" scaled="0"/>
          </a:gra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7D9C1"/>
                </a:solidFill>
                <a:latin typeface="Arial"/>
                <a:ea typeface="Arial"/>
                <a:cs typeface="Arial"/>
                <a:sym typeface="Arial"/>
              </a:rPr>
              <a:t>4. أهداف المشروع</a:t>
            </a:r>
            <a:endParaRPr b="1" i="0" sz="4000" u="none" cap="none" strike="noStrike">
              <a:solidFill>
                <a:srgbClr val="D7D9C1"/>
              </a:solidFill>
              <a:latin typeface="Arial"/>
              <a:ea typeface="Arial"/>
              <a:cs typeface="Arial"/>
              <a:sym typeface="Arial"/>
            </a:endParaRPr>
          </a:p>
        </p:txBody>
      </p:sp>
      <p:sp>
        <p:nvSpPr>
          <p:cNvPr id="191" name="Google Shape;191;p21"/>
          <p:cNvSpPr txBox="1"/>
          <p:nvPr/>
        </p:nvSpPr>
        <p:spPr>
          <a:xfrm>
            <a:off x="629308" y="1340768"/>
            <a:ext cx="7399076" cy="56938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t/>
            </a:r>
            <a:endParaRPr b="1" i="0" sz="600" u="none" cap="none" strike="noStrike">
              <a:solidFill>
                <a:schemeClr val="dk1"/>
              </a:solidFill>
              <a:latin typeface="Arial"/>
              <a:ea typeface="Arial"/>
              <a:cs typeface="Arial"/>
              <a:sym typeface="Arial"/>
            </a:endParaRPr>
          </a:p>
          <a:p>
            <a:pPr indent="-342900" lvl="0" marL="342900" marR="0" rtl="1" algn="just">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توفير فرص العمل للمعاقين سواء كان توظيف مباشر أو للعمل عن بعد</a:t>
            </a:r>
            <a:endParaRPr b="1" i="0" sz="1600" u="none" cap="none" strike="noStrike">
              <a:solidFill>
                <a:schemeClr val="dk1"/>
              </a:solidFill>
              <a:latin typeface="Arial"/>
              <a:ea typeface="Arial"/>
              <a:cs typeface="Arial"/>
              <a:sym typeface="Arial"/>
            </a:endParaRPr>
          </a:p>
        </p:txBody>
      </p:sp>
      <p:sp>
        <p:nvSpPr>
          <p:cNvPr id="192" name="Google Shape;192;p21"/>
          <p:cNvSpPr txBox="1"/>
          <p:nvPr/>
        </p:nvSpPr>
        <p:spPr>
          <a:xfrm>
            <a:off x="629308" y="1988840"/>
            <a:ext cx="7399076" cy="43088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تذليل العقبات التي تواجهها الشركات أثناء توظيف المعاقين</a:t>
            </a:r>
            <a:endParaRPr b="1" i="0" sz="1600" u="none" cap="none" strike="noStrike">
              <a:solidFill>
                <a:schemeClr val="dk1"/>
              </a:solidFill>
              <a:latin typeface="Arial"/>
              <a:ea typeface="Arial"/>
              <a:cs typeface="Arial"/>
              <a:sym typeface="Arial"/>
            </a:endParaRPr>
          </a:p>
        </p:txBody>
      </p:sp>
      <p:sp>
        <p:nvSpPr>
          <p:cNvPr id="193" name="Google Shape;193;p21"/>
          <p:cNvSpPr txBox="1"/>
          <p:nvPr/>
        </p:nvSpPr>
        <p:spPr>
          <a:xfrm>
            <a:off x="622412" y="2420888"/>
            <a:ext cx="7399076" cy="43088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إدارة نظم العمل عن بعد والتي تهدف لخدمة الشركة والموظف بنفس الوقت.</a:t>
            </a:r>
            <a:endParaRPr/>
          </a:p>
        </p:txBody>
      </p:sp>
      <p:sp>
        <p:nvSpPr>
          <p:cNvPr id="194" name="Google Shape;194;p21"/>
          <p:cNvSpPr/>
          <p:nvPr/>
        </p:nvSpPr>
        <p:spPr>
          <a:xfrm>
            <a:off x="622412" y="2852936"/>
            <a:ext cx="7399076" cy="43088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تحفيز القطاع الخاص لتبني مبادرة جديدة في توطين الوظائف من خلال بوابة إي- دوام</a:t>
            </a:r>
            <a:endParaRPr b="0" i="0" sz="1600" u="none" cap="none" strike="noStrike">
              <a:solidFill>
                <a:schemeClr val="dk1"/>
              </a:solidFill>
              <a:latin typeface="Arial"/>
              <a:ea typeface="Arial"/>
              <a:cs typeface="Arial"/>
              <a:sym typeface="Arial"/>
            </a:endParaRPr>
          </a:p>
        </p:txBody>
      </p:sp>
      <p:sp>
        <p:nvSpPr>
          <p:cNvPr id="195" name="Google Shape;195;p21"/>
          <p:cNvSpPr/>
          <p:nvPr/>
        </p:nvSpPr>
        <p:spPr>
          <a:xfrm>
            <a:off x="2850704" y="4428981"/>
            <a:ext cx="5177680" cy="800219"/>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درس مخرجات التعليمين العام والعالي بما يتوافق مع متطلبات سوق العمل</a:t>
            </a:r>
            <a:endParaRPr b="0" i="0" sz="1600" u="none" cap="none" strike="noStrike">
              <a:solidFill>
                <a:schemeClr val="dk1"/>
              </a:solidFill>
              <a:latin typeface="Arial"/>
              <a:ea typeface="Arial"/>
              <a:cs typeface="Arial"/>
              <a:sym typeface="Arial"/>
            </a:endParaRPr>
          </a:p>
        </p:txBody>
      </p:sp>
      <p:sp>
        <p:nvSpPr>
          <p:cNvPr id="196" name="Google Shape;196;p21"/>
          <p:cNvSpPr/>
          <p:nvPr/>
        </p:nvSpPr>
        <p:spPr>
          <a:xfrm>
            <a:off x="3449488" y="5293077"/>
            <a:ext cx="4572000" cy="800219"/>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تلبية مطالب ذوي الاحتياجات الخاصة في جانب التوظيف</a:t>
            </a:r>
            <a:endParaRPr b="1" i="0" sz="1600" u="none" cap="none" strike="noStrike">
              <a:solidFill>
                <a:schemeClr val="dk1"/>
              </a:solidFill>
              <a:latin typeface="Arial"/>
              <a:ea typeface="Arial"/>
              <a:cs typeface="Arial"/>
              <a:sym typeface="Arial"/>
            </a:endParaRPr>
          </a:p>
        </p:txBody>
      </p:sp>
      <p:sp>
        <p:nvSpPr>
          <p:cNvPr id="197" name="Google Shape;197;p21"/>
          <p:cNvSpPr/>
          <p:nvPr/>
        </p:nvSpPr>
        <p:spPr>
          <a:xfrm>
            <a:off x="3227366" y="3934217"/>
            <a:ext cx="4801018" cy="43088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الحد من معاناة هذه الفئة في التوظيف</a:t>
            </a:r>
            <a:endParaRPr b="0" i="0" sz="1600" u="none" cap="none" strike="noStrike">
              <a:solidFill>
                <a:schemeClr val="dk1"/>
              </a:solidFill>
              <a:latin typeface="Arial"/>
              <a:ea typeface="Arial"/>
              <a:cs typeface="Arial"/>
              <a:sym typeface="Arial"/>
            </a:endParaRPr>
          </a:p>
        </p:txBody>
      </p:sp>
      <p:sp>
        <p:nvSpPr>
          <p:cNvPr id="198" name="Google Shape;198;p21"/>
          <p:cNvSpPr/>
          <p:nvPr/>
        </p:nvSpPr>
        <p:spPr>
          <a:xfrm>
            <a:off x="1349896" y="3367444"/>
            <a:ext cx="6678488" cy="461665"/>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الوقوف فعلياً على كل المشكلات من خلال الدراسة والتحليل</a:t>
            </a:r>
            <a:endParaRPr b="0" i="0" sz="16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366"/>
                                        <p:tgtEl>
                                          <p:spTgt spid="191"/>
                                        </p:tgtEl>
                                      </p:cBhvr>
                                    </p:animEffect>
                                  </p:childTnLst>
                                </p:cTn>
                              </p:par>
                            </p:childTnLst>
                          </p:cTn>
                        </p:par>
                        <p:par>
                          <p:cTn fill="hold">
                            <p:stCondLst>
                              <p:cond delay="1366"/>
                            </p:stCondLst>
                            <p:childTnLst>
                              <p:par>
                                <p:cTn fill="hold" nodeType="after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366"/>
                                        <p:tgtEl>
                                          <p:spTgt spid="192"/>
                                        </p:tgtEl>
                                      </p:cBhvr>
                                    </p:animEffect>
                                  </p:childTnLst>
                                </p:cTn>
                              </p:par>
                            </p:childTnLst>
                          </p:cTn>
                        </p:par>
                        <p:par>
                          <p:cTn fill="hold">
                            <p:stCondLst>
                              <p:cond delay="2732"/>
                            </p:stCondLst>
                            <p:childTnLst>
                              <p:par>
                                <p:cTn fill="hold" nodeType="after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366"/>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djacenc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