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png"/><Relationship Id="rId5" Type="http://schemas.openxmlformats.org/officeDocument/2006/relationships/hyperlink" Target="http://www.edawam.com/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www.edawam.com/html/company-dash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hyperlink" Target="http://www.edawam.com/html/company-notificatio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www.edawam.com/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s://www.facebook.com/photo.php?fbid=481847471884492&amp;set=a.419966134739293.96469.155399834529259&amp;type=1&amp;thea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www.facebook.com/photo.php?fbid=481847471884492&amp;set=a.419966134739293.96469.155399834529259&amp;type=1&amp;thea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Users\hadeer\Desktop\logo.png" id="91" name="Google Shape;91;p13"/>
          <p:cNvPicPr preferRelativeResize="0"/>
          <p:nvPr/>
        </p:nvPicPr>
        <p:blipFill rotWithShape="1">
          <a:blip r:embed="rId4">
            <a:alphaModFix/>
          </a:blip>
          <a:srcRect b="0" l="0" r="0" t="0"/>
          <a:stretch/>
        </p:blipFill>
        <p:spPr>
          <a:xfrm>
            <a:off x="765863" y="3861048"/>
            <a:ext cx="4886257" cy="1368152"/>
          </a:xfrm>
          <a:prstGeom prst="rect">
            <a:avLst/>
          </a:prstGeom>
          <a:noFill/>
          <a:ln>
            <a:noFill/>
          </a:ln>
        </p:spPr>
      </p:pic>
      <p:sp>
        <p:nvSpPr>
          <p:cNvPr id="92" name="Google Shape;92;p13"/>
          <p:cNvSpPr/>
          <p:nvPr/>
        </p:nvSpPr>
        <p:spPr>
          <a:xfrm>
            <a:off x="2560250" y="5219908"/>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EG" sz="1800" u="sng" cap="none" strike="noStrike">
                <a:solidFill>
                  <a:schemeClr val="hlink"/>
                </a:solidFill>
                <a:latin typeface="Calibri"/>
                <a:ea typeface="Calibri"/>
                <a:cs typeface="Calibri"/>
                <a:sym typeface="Calibri"/>
                <a:hlinkClick r:id="rId5"/>
              </a:rPr>
              <a:t>http://www.edawam.com/html/</a:t>
            </a:r>
            <a:endParaRPr sz="1800">
              <a:solidFill>
                <a:srgbClr val="669900"/>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p:nvPr/>
        </p:nvSpPr>
        <p:spPr>
          <a:xfrm>
            <a:off x="2051720" y="33265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51" name="Google Shape;151;p22"/>
          <p:cNvGrpSpPr/>
          <p:nvPr/>
        </p:nvGrpSpPr>
        <p:grpSpPr>
          <a:xfrm>
            <a:off x="262981" y="4073548"/>
            <a:ext cx="2846200" cy="1837942"/>
            <a:chOff x="2386672" y="3947835"/>
            <a:chExt cx="2739755" cy="1736895"/>
          </a:xfrm>
        </p:grpSpPr>
        <p:cxnSp>
          <p:nvCxnSpPr>
            <p:cNvPr id="152" name="Google Shape;152;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53" name="Google Shape;153;p22"/>
            <p:cNvGrpSpPr/>
            <p:nvPr/>
          </p:nvGrpSpPr>
          <p:grpSpPr>
            <a:xfrm>
              <a:off x="2386672" y="4462883"/>
              <a:ext cx="2739755" cy="1221847"/>
              <a:chOff x="2567237" y="4327373"/>
              <a:chExt cx="2739755" cy="1221847"/>
            </a:xfrm>
          </p:grpSpPr>
          <p:pic>
            <p:nvPicPr>
              <p:cNvPr descr="http://icons.iconarchive.com/icons/visualpharm/must-have/256/User-icon.png" id="154" name="Google Shape;154;p22"/>
              <p:cNvPicPr preferRelativeResize="0"/>
              <p:nvPr/>
            </p:nvPicPr>
            <p:blipFill rotWithShape="1">
              <a:blip r:embed="rId4">
                <a:alphaModFix/>
              </a:blip>
              <a:srcRect b="0" l="0" r="0" t="0"/>
              <a:stretch/>
            </p:blipFill>
            <p:spPr>
              <a:xfrm>
                <a:off x="2567237" y="4516466"/>
                <a:ext cx="707418" cy="660131"/>
              </a:xfrm>
              <a:prstGeom prst="rect">
                <a:avLst/>
              </a:prstGeom>
              <a:noFill/>
              <a:ln>
                <a:noFill/>
              </a:ln>
            </p:spPr>
          </p:pic>
          <p:sp>
            <p:nvSpPr>
              <p:cNvPr id="155" name="Google Shape;155;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56" name="Google Shape;156;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57" name="Google Shape;157;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59" name="Google Shape;159;p22"/>
          <p:cNvGrpSpPr/>
          <p:nvPr/>
        </p:nvGrpSpPr>
        <p:grpSpPr>
          <a:xfrm>
            <a:off x="1187624" y="5949280"/>
            <a:ext cx="2527744" cy="757869"/>
            <a:chOff x="3722968" y="5292702"/>
            <a:chExt cx="2433208" cy="863249"/>
          </a:xfrm>
        </p:grpSpPr>
        <p:cxnSp>
          <p:nvCxnSpPr>
            <p:cNvPr id="160" name="Google Shape;160;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1" name="Google Shape;161;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2" name="Google Shape;162;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63" name="Google Shape;163;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64" name="Google Shape;164;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65" name="Google Shape;165;p22"/>
          <p:cNvGrpSpPr/>
          <p:nvPr/>
        </p:nvGrpSpPr>
        <p:grpSpPr>
          <a:xfrm>
            <a:off x="152628" y="2013164"/>
            <a:ext cx="3135008" cy="928502"/>
            <a:chOff x="2796365" y="1556792"/>
            <a:chExt cx="3017762" cy="877455"/>
          </a:xfrm>
        </p:grpSpPr>
        <p:cxnSp>
          <p:nvCxnSpPr>
            <p:cNvPr id="166" name="Google Shape;166;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67" name="Google Shape;167;p22"/>
            <p:cNvPicPr preferRelativeResize="0"/>
            <p:nvPr/>
          </p:nvPicPr>
          <p:blipFill rotWithShape="1">
            <a:blip r:embed="rId4">
              <a:alphaModFix/>
            </a:blip>
            <a:srcRect b="0" l="0" r="0" t="0"/>
            <a:stretch/>
          </p:blipFill>
          <p:spPr>
            <a:xfrm>
              <a:off x="2828978" y="1556792"/>
              <a:ext cx="707419" cy="660132"/>
            </a:xfrm>
            <a:prstGeom prst="rect">
              <a:avLst/>
            </a:prstGeom>
            <a:noFill/>
            <a:ln>
              <a:noFill/>
            </a:ln>
          </p:spPr>
        </p:pic>
        <p:sp>
          <p:nvSpPr>
            <p:cNvPr id="168" name="Google Shape;168;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69" name="Google Shape;169;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70" name="Google Shape;170;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71" name="Google Shape;171;p22"/>
          <p:cNvGrpSpPr/>
          <p:nvPr/>
        </p:nvGrpSpPr>
        <p:grpSpPr>
          <a:xfrm>
            <a:off x="107503" y="2910721"/>
            <a:ext cx="3198039" cy="1233691"/>
            <a:chOff x="2751240" y="2420041"/>
            <a:chExt cx="3078435" cy="1165866"/>
          </a:xfrm>
        </p:grpSpPr>
        <p:sp>
          <p:nvSpPr>
            <p:cNvPr id="172" name="Google Shape;172;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73" name="Google Shape;173;p22"/>
            <p:cNvPicPr preferRelativeResize="0"/>
            <p:nvPr/>
          </p:nvPicPr>
          <p:blipFill rotWithShape="1">
            <a:blip r:embed="rId5">
              <a:alphaModFix/>
            </a:blip>
            <a:srcRect b="21593" l="0" r="0" t="0"/>
            <a:stretch/>
          </p:blipFill>
          <p:spPr>
            <a:xfrm>
              <a:off x="2751240" y="2586888"/>
              <a:ext cx="862895" cy="747182"/>
            </a:xfrm>
            <a:prstGeom prst="rect">
              <a:avLst/>
            </a:prstGeom>
            <a:noFill/>
            <a:ln>
              <a:noFill/>
            </a:ln>
          </p:spPr>
        </p:pic>
        <p:cxnSp>
          <p:nvCxnSpPr>
            <p:cNvPr id="174" name="Google Shape;174;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75" name="Google Shape;175;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76" name="Google Shape;176;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77" name="Google Shape;177;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78" name="Google Shape;178;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79" name="Google Shape;179;p22"/>
          <p:cNvSpPr/>
          <p:nvPr/>
        </p:nvSpPr>
        <p:spPr>
          <a:xfrm>
            <a:off x="4499992" y="2132856"/>
            <a:ext cx="3888432"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منظمة لمتابعة الأعمال من قبل الشركة والموظف.</a:t>
            </a:r>
            <a:endParaRPr/>
          </a:p>
        </p:txBody>
      </p:sp>
      <p:sp>
        <p:nvSpPr>
          <p:cNvPr id="180" name="Google Shape;180;p22"/>
          <p:cNvSpPr/>
          <p:nvPr/>
        </p:nvSpPr>
        <p:spPr>
          <a:xfrm>
            <a:off x="4963647" y="3058021"/>
            <a:ext cx="3466544" cy="1697901"/>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81" name="Google Shape;181;p22"/>
          <p:cNvGrpSpPr/>
          <p:nvPr/>
        </p:nvGrpSpPr>
        <p:grpSpPr>
          <a:xfrm>
            <a:off x="3170390" y="2132856"/>
            <a:ext cx="1793256" cy="3498313"/>
            <a:chOff x="5294082" y="1856659"/>
            <a:chExt cx="1726190" cy="3305983"/>
          </a:xfrm>
        </p:grpSpPr>
        <p:grpSp>
          <p:nvGrpSpPr>
            <p:cNvPr id="182" name="Google Shape;182;p22"/>
            <p:cNvGrpSpPr/>
            <p:nvPr/>
          </p:nvGrpSpPr>
          <p:grpSpPr>
            <a:xfrm>
              <a:off x="5294082" y="1856659"/>
              <a:ext cx="1726190" cy="3305983"/>
              <a:chOff x="5294082" y="1856659"/>
              <a:chExt cx="1726190" cy="3305983"/>
            </a:xfrm>
          </p:grpSpPr>
          <p:sp>
            <p:nvSpPr>
              <p:cNvPr id="183" name="Google Shape;183;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85" name="Google Shape;185;p22"/>
              <p:cNvGrpSpPr/>
              <p:nvPr/>
            </p:nvGrpSpPr>
            <p:grpSpPr>
              <a:xfrm>
                <a:off x="5294082" y="1856659"/>
                <a:ext cx="1726190" cy="3305983"/>
                <a:chOff x="5294082" y="1856659"/>
                <a:chExt cx="1726190" cy="3305983"/>
              </a:xfrm>
            </p:grpSpPr>
            <p:grpSp>
              <p:nvGrpSpPr>
                <p:cNvPr id="186" name="Google Shape;186;p22"/>
                <p:cNvGrpSpPr/>
                <p:nvPr/>
              </p:nvGrpSpPr>
              <p:grpSpPr>
                <a:xfrm>
                  <a:off x="5294082" y="1856659"/>
                  <a:ext cx="1726190" cy="3305983"/>
                  <a:chOff x="5474647" y="1721149"/>
                  <a:chExt cx="1726190" cy="3305983"/>
                </a:xfrm>
              </p:grpSpPr>
              <p:sp>
                <p:nvSpPr>
                  <p:cNvPr id="187" name="Google Shape;187;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89" name="Google Shape;189;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190" name="Google Shape;190;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191" name="Google Shape;191;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192" name="Google Shape;192;p22"/>
                <p:cNvCxnSpPr>
                  <a:stCxn id="187" idx="1"/>
                  <a:endCxn id="183"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193" name="Google Shape;193;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
        <p:nvSpPr>
          <p:cNvPr id="194" name="Google Shape;194;p22"/>
          <p:cNvSpPr txBox="1"/>
          <p:nvPr/>
        </p:nvSpPr>
        <p:spPr>
          <a:xfrm>
            <a:off x="274001" y="1013827"/>
            <a:ext cx="8012912"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ppt_w</p:attrName>
                                        </p:attrNameLst>
                                      </p:cBhvr>
                                      <p:tavLst>
                                        <p:tav fmla="" tm="0">
                                          <p:val>
                                            <p:strVal val="0"/>
                                          </p:val>
                                        </p:tav>
                                        <p:tav fmla="" tm="100000">
                                          <p:val>
                                            <p:strVal val="#ppt_w"/>
                                          </p:val>
                                        </p:tav>
                                      </p:tavLst>
                                    </p:anim>
                                    <p:anim calcmode="lin" valueType="num">
                                      <p:cBhvr additive="base">
                                        <p:cTn dur="500"/>
                                        <p:tgtEl>
                                          <p:spTgt spid="1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ppt_w</p:attrName>
                                        </p:attrNameLst>
                                      </p:cBhvr>
                                      <p:tavLst>
                                        <p:tav fmla="" tm="0">
                                          <p:val>
                                            <p:strVal val="0"/>
                                          </p:val>
                                        </p:tav>
                                        <p:tav fmla="" tm="100000">
                                          <p:val>
                                            <p:strVal val="#ppt_w"/>
                                          </p:val>
                                        </p:tav>
                                      </p:tavLst>
                                    </p:anim>
                                    <p:anim calcmode="lin" valueType="num">
                                      <p:cBhvr additive="base">
                                        <p:cTn dur="500"/>
                                        <p:tgtEl>
                                          <p:spTgt spid="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ppt_w</p:attrName>
                                        </p:attrNameLst>
                                      </p:cBhvr>
                                      <p:tavLst>
                                        <p:tav fmla="" tm="0">
                                          <p:val>
                                            <p:strVal val="0"/>
                                          </p:val>
                                        </p:tav>
                                        <p:tav fmla="" tm="100000">
                                          <p:val>
                                            <p:strVal val="#ppt_w"/>
                                          </p:val>
                                        </p:tav>
                                      </p:tavLst>
                                    </p:anim>
                                    <p:anim calcmode="lin" valueType="num">
                                      <p:cBhvr additive="base">
                                        <p:cTn dur="500"/>
                                        <p:tgtEl>
                                          <p:spTgt spid="1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3"/>
          <p:cNvPicPr preferRelativeResize="0"/>
          <p:nvPr/>
        </p:nvPicPr>
        <p:blipFill rotWithShape="1">
          <a:blip r:embed="rId3">
            <a:alphaModFix/>
          </a:blip>
          <a:srcRect b="5721" l="4153" r="6249" t="7939"/>
          <a:stretch/>
        </p:blipFill>
        <p:spPr>
          <a:xfrm>
            <a:off x="1093634" y="1844824"/>
            <a:ext cx="6070654" cy="4387415"/>
          </a:xfrm>
          <a:prstGeom prst="roundRect">
            <a:avLst>
              <a:gd fmla="val 8594" name="adj"/>
            </a:avLst>
          </a:prstGeom>
          <a:solidFill>
            <a:srgbClr val="ECECEC"/>
          </a:solidFill>
          <a:ln>
            <a:noFill/>
          </a:ln>
          <a:effectLst>
            <a:outerShdw rotWithShape="0" algn="ctr" dir="2700000" dist="35921">
              <a:schemeClr val="lt2"/>
            </a:outerShdw>
          </a:effectLst>
        </p:spPr>
      </p:pic>
      <p:sp>
        <p:nvSpPr>
          <p:cNvPr id="200" name="Google Shape;200;p23"/>
          <p:cNvSpPr/>
          <p:nvPr/>
        </p:nvSpPr>
        <p:spPr>
          <a:xfrm>
            <a:off x="539552" y="941819"/>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االإجراءات التقنية المتطورة.</a:t>
            </a:r>
            <a:endParaRPr b="1" sz="1600">
              <a:solidFill>
                <a:schemeClr val="dk1"/>
              </a:solidFill>
              <a:latin typeface="Arial"/>
              <a:ea typeface="Arial"/>
              <a:cs typeface="Arial"/>
              <a:sym typeface="Arial"/>
            </a:endParaRPr>
          </a:p>
        </p:txBody>
      </p:sp>
      <p:sp>
        <p:nvSpPr>
          <p:cNvPr id="201" name="Google Shape;201;p23"/>
          <p:cNvSpPr/>
          <p:nvPr/>
        </p:nvSpPr>
        <p:spPr>
          <a:xfrm>
            <a:off x="1259632" y="6402814"/>
            <a:ext cx="522058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http://www.edawam.com/html/company-dash1.html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p:nvPr/>
        </p:nvSpPr>
        <p:spPr>
          <a:xfrm>
            <a:off x="1619672" y="93020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pic>
        <p:nvPicPr>
          <p:cNvPr id="207" name="Google Shape;207;p24"/>
          <p:cNvPicPr preferRelativeResize="0"/>
          <p:nvPr/>
        </p:nvPicPr>
        <p:blipFill rotWithShape="1">
          <a:blip r:embed="rId3">
            <a:alphaModFix/>
          </a:blip>
          <a:srcRect b="38464" l="15129" r="16765" t="7956"/>
          <a:stretch/>
        </p:blipFill>
        <p:spPr>
          <a:xfrm>
            <a:off x="1259632" y="1844824"/>
            <a:ext cx="5858014" cy="345638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8" name="Google Shape;208;p24"/>
          <p:cNvSpPr/>
          <p:nvPr/>
        </p:nvSpPr>
        <p:spPr>
          <a:xfrm>
            <a:off x="827584" y="6381328"/>
            <a:ext cx="59647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http://www.edawam.com/html/company-notifications.html</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p:nvPr/>
        </p:nvSpPr>
        <p:spPr>
          <a:xfrm>
            <a:off x="1547664" y="188640"/>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14" name="Google Shape;214;p25"/>
          <p:cNvPicPr preferRelativeResize="0"/>
          <p:nvPr/>
        </p:nvPicPr>
        <p:blipFill rotWithShape="1">
          <a:blip r:embed="rId3">
            <a:alphaModFix/>
          </a:blip>
          <a:srcRect b="10303" l="14823" r="15879" t="7939"/>
          <a:stretch/>
        </p:blipFill>
        <p:spPr>
          <a:xfrm>
            <a:off x="1331640" y="2564904"/>
            <a:ext cx="5760640" cy="426319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20" name="Google Shape;220;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مدى التقدم في تنفيذ دراسة المشروع</a:t>
            </a:r>
            <a:endParaRPr b="1" sz="1600">
              <a:solidFill>
                <a:schemeClr val="dk1"/>
              </a:solidFill>
              <a:latin typeface="Arial"/>
              <a:ea typeface="Arial"/>
              <a:cs typeface="Arial"/>
              <a:sym typeface="Arial"/>
            </a:endParaRPr>
          </a:p>
        </p:txBody>
      </p:sp>
      <p:sp>
        <p:nvSpPr>
          <p:cNvPr id="221" name="Google Shape;221;p26"/>
          <p:cNvSpPr/>
          <p:nvPr/>
        </p:nvSpPr>
        <p:spPr>
          <a:xfrm>
            <a:off x="1871192" y="764704"/>
            <a:ext cx="6301208"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إلكتروني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 ):</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
        <p:nvSpPr>
          <p:cNvPr id="222" name="Google Shape;222;p26"/>
          <p:cNvSpPr/>
          <p:nvPr/>
        </p:nvSpPr>
        <p:spPr>
          <a:xfrm>
            <a:off x="3995936" y="4725144"/>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u="sng">
                <a:solidFill>
                  <a:schemeClr val="hlink"/>
                </a:solidFill>
                <a:latin typeface="Calibri"/>
                <a:ea typeface="Calibri"/>
                <a:cs typeface="Calibri"/>
                <a:sym typeface="Calibri"/>
                <a:hlinkClick r:id="rId4"/>
              </a:rPr>
              <a:t>http://www.edawam.com/html/</a:t>
            </a:r>
            <a:endParaRPr sz="1800">
              <a:solidFill>
                <a:srgbClr val="6699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2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p:nvPr/>
        </p:nvSpPr>
        <p:spPr>
          <a:xfrm>
            <a:off x="2411760" y="332656"/>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28" name="Google Shape;228;p27"/>
          <p:cNvSpPr txBox="1"/>
          <p:nvPr/>
        </p:nvSpPr>
        <p:spPr>
          <a:xfrm>
            <a:off x="659981" y="1556792"/>
            <a:ext cx="7399076" cy="46166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ذوي الإعاقة الحركية</a:t>
            </a:r>
            <a:endParaRPr b="1" sz="1600">
              <a:solidFill>
                <a:schemeClr val="dk1"/>
              </a:solidFill>
              <a:latin typeface="Arial"/>
              <a:ea typeface="Arial"/>
              <a:cs typeface="Arial"/>
              <a:sym typeface="Arial"/>
            </a:endParaRPr>
          </a:p>
        </p:txBody>
      </p:sp>
      <p:sp>
        <p:nvSpPr>
          <p:cNvPr id="229" name="Google Shape;229;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30" name="Google Shape;230;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31" name="Google Shape;231;p27"/>
          <p:cNvSpPr/>
          <p:nvPr/>
        </p:nvSpPr>
        <p:spPr>
          <a:xfrm>
            <a:off x="611560" y="3358153"/>
            <a:ext cx="7477979"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معالجة مشاكل المواصلات ومشاكل عدم تهيئة أماكن العمل لذوي الإعاقة الحركية.</a:t>
            </a:r>
            <a:endParaRPr b="1" sz="1600">
              <a:solidFill>
                <a:schemeClr val="dk1"/>
              </a:solidFill>
              <a:latin typeface="Arial"/>
              <a:ea typeface="Arial"/>
              <a:cs typeface="Arial"/>
              <a:sym typeface="Arial"/>
            </a:endParaRPr>
          </a:p>
        </p:txBody>
      </p:sp>
      <p:grpSp>
        <p:nvGrpSpPr>
          <p:cNvPr id="232" name="Google Shape;232;p27"/>
          <p:cNvGrpSpPr/>
          <p:nvPr/>
        </p:nvGrpSpPr>
        <p:grpSpPr>
          <a:xfrm>
            <a:off x="107504" y="3767149"/>
            <a:ext cx="3600399" cy="2974218"/>
            <a:chOff x="0" y="-21891"/>
            <a:chExt cx="3600399" cy="2974218"/>
          </a:xfrm>
        </p:grpSpPr>
        <p:sp>
          <p:nvSpPr>
            <p:cNvPr id="233" name="Google Shape;233;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35" name="Google Shape;235;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37" name="Google Shape;237;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39" name="Google Shape;239;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1" name="Google Shape;241;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43" name="Google Shape;243;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5" name="Google Shape;245;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47" name="Google Shape;247;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9" name="Google Shape;249;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51" name="Google Shape;251;p27"/>
          <p:cNvSpPr/>
          <p:nvPr/>
        </p:nvSpPr>
        <p:spPr>
          <a:xfrm>
            <a:off x="2915816" y="3861048"/>
            <a:ext cx="520736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52" name="Google Shape;252;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53" name="Google Shape;253;p27"/>
          <p:cNvSpPr/>
          <p:nvPr/>
        </p:nvSpPr>
        <p:spPr>
          <a:xfrm>
            <a:off x="3923928" y="4797152"/>
            <a:ext cx="4181864"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مشكلات التوظيف عن بعد من خلال الدراسة والتحليل.</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8"/>
          <p:cNvPicPr preferRelativeResize="0"/>
          <p:nvPr/>
        </p:nvPicPr>
        <p:blipFill rotWithShape="1">
          <a:blip r:embed="rId3">
            <a:alphaModFix/>
          </a:blip>
          <a:srcRect b="0" l="0" r="0" t="0"/>
          <a:stretch/>
        </p:blipFill>
        <p:spPr>
          <a:xfrm>
            <a:off x="325151" y="4077072"/>
            <a:ext cx="1834074" cy="18340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59" name="Google Shape;259;p28"/>
          <p:cNvSpPr/>
          <p:nvPr/>
        </p:nvSpPr>
        <p:spPr>
          <a:xfrm>
            <a:off x="251520" y="1271662"/>
            <a:ext cx="7924888"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متابعة لنهج صندوق تنمية الموارد البشرية «هدف» في ابتكار حلول عملية للتغلب على صعوبات عمل الكفاءات الوطنية يوفر نظام العمل عن بعد بيئة وظيفية مناسبة لعمل ذوي الإعاقة الحركية خصوصا مع عدم مناسبه بيئات العمل في الشركات(عدم وجود دورات مياه – ممرات مجهزة).</a:t>
            </a:r>
            <a:endParaRPr/>
          </a:p>
        </p:txBody>
      </p:sp>
      <p:sp>
        <p:nvSpPr>
          <p:cNvPr id="260" name="Google Shape;260;p28"/>
          <p:cNvSpPr/>
          <p:nvPr/>
        </p:nvSpPr>
        <p:spPr>
          <a:xfrm>
            <a:off x="467544" y="2854097"/>
            <a:ext cx="7632848" cy="43088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المهارى لذوي الإعاقة الحركية.</a:t>
            </a:r>
            <a:endParaRPr b="1" sz="1600">
              <a:solidFill>
                <a:schemeClr val="dk1"/>
              </a:solidFill>
              <a:latin typeface="Arial"/>
              <a:ea typeface="Arial"/>
              <a:cs typeface="Arial"/>
              <a:sym typeface="Arial"/>
            </a:endParaRPr>
          </a:p>
        </p:txBody>
      </p:sp>
      <p:sp>
        <p:nvSpPr>
          <p:cNvPr id="261" name="Google Shape;261;p28"/>
          <p:cNvSpPr/>
          <p:nvPr/>
        </p:nvSpPr>
        <p:spPr>
          <a:xfrm>
            <a:off x="2411760" y="57074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62" name="Google Shape;262;p28"/>
          <p:cNvSpPr/>
          <p:nvPr/>
        </p:nvSpPr>
        <p:spPr>
          <a:xfrm>
            <a:off x="2267744" y="3573016"/>
            <a:ext cx="5848423"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الإعاقة الحركية اختيار العمل الذي يناسبه من بين خيارات متعددة من الفرص المتاحة عملياً مما يساهم في عمله حسب إبداعه ورغبته بدون فرض مجال معين قسراً على توظيف ذوي الإعاقة الحركية.</a:t>
            </a:r>
            <a:endParaRPr/>
          </a:p>
        </p:txBody>
      </p:sp>
      <p:sp>
        <p:nvSpPr>
          <p:cNvPr id="263" name="Google Shape;263;p28"/>
          <p:cNvSpPr/>
          <p:nvPr/>
        </p:nvSpPr>
        <p:spPr>
          <a:xfrm>
            <a:off x="2376264" y="5067761"/>
            <a:ext cx="5508104"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894000"/>
                </a:solidFill>
                <a:latin typeface="Arial"/>
                <a:ea typeface="Arial"/>
                <a:cs typeface="Arial"/>
                <a:sym typeface="Arial"/>
              </a:rPr>
              <a:t>مثال  </a:t>
            </a:r>
            <a:r>
              <a:rPr b="1" lang="ar-EG" sz="1600">
                <a:solidFill>
                  <a:schemeClr val="dk1"/>
                </a:solidFill>
                <a:latin typeface="Arial"/>
                <a:ea typeface="Arial"/>
                <a:cs typeface="Arial"/>
                <a:sym typeface="Arial"/>
              </a:rPr>
              <a:t>العديد من المسميات الوظيفية ،،، </a:t>
            </a:r>
            <a:r>
              <a:rPr b="1" lang="ar-EG" sz="1600">
                <a:solidFill>
                  <a:srgbClr val="13500F"/>
                </a:solidFill>
                <a:latin typeface="Arial"/>
                <a:ea typeface="Arial"/>
                <a:cs typeface="Arial"/>
                <a:sym typeface="Arial"/>
              </a:rPr>
              <a:t>مدخل بيانات / سكرتير مساعد / محاسبة / ادارة مواقع / مترجم / مصمم / تسويق إلكتروني / متابعة علاقات عامة </a:t>
            </a:r>
            <a:endParaRPr b="1" sz="1600">
              <a:solidFill>
                <a:srgbClr val="13500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2000"/>
                                        <p:tgtEl>
                                          <p:spTgt spid="26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p:nvPr/>
        </p:nvSpPr>
        <p:spPr>
          <a:xfrm>
            <a:off x="683568" y="836712"/>
            <a:ext cx="7487210" cy="83099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صعوبة الوصول للشركة من خلال المواصلات والعوائق السلوكية والثقافية التي تقابله.</a:t>
            </a:r>
            <a:endParaRPr/>
          </a:p>
        </p:txBody>
      </p:sp>
      <p:sp>
        <p:nvSpPr>
          <p:cNvPr id="269" name="Google Shape;269;p29"/>
          <p:cNvSpPr/>
          <p:nvPr/>
        </p:nvSpPr>
        <p:spPr>
          <a:xfrm>
            <a:off x="539552" y="1844824"/>
            <a:ext cx="7687629" cy="80021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غالبا ما تتوارى هذه الفئة عن الأنظار، خاصة إذا كانت إعاقتها ظاهرة،  فهي لا تفضل العمل في الوظائف التي تحتاج اتصالاً مباشراً مع الجمهور.</a:t>
            </a:r>
            <a:endParaRPr b="1" sz="1600">
              <a:solidFill>
                <a:schemeClr val="dk1"/>
              </a:solidFill>
              <a:latin typeface="Arial"/>
              <a:ea typeface="Arial"/>
              <a:cs typeface="Arial"/>
              <a:sym typeface="Arial"/>
            </a:endParaRPr>
          </a:p>
        </p:txBody>
      </p:sp>
      <p:sp>
        <p:nvSpPr>
          <p:cNvPr id="270" name="Google Shape;270;p29"/>
          <p:cNvSpPr/>
          <p:nvPr/>
        </p:nvSpPr>
        <p:spPr>
          <a:xfrm>
            <a:off x="426418" y="2852936"/>
            <a:ext cx="7744360"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ساعات العمل الطويلة تسبب عديداً من المشكلات الصحية للمعاقين، خصوصاً المعاقين حركياً.</a:t>
            </a:r>
            <a:endParaRPr b="1" sz="1600">
              <a:solidFill>
                <a:schemeClr val="dk1"/>
              </a:solidFill>
              <a:latin typeface="Arial"/>
              <a:ea typeface="Arial"/>
              <a:cs typeface="Arial"/>
              <a:sym typeface="Arial"/>
            </a:endParaRPr>
          </a:p>
        </p:txBody>
      </p:sp>
      <p:pic>
        <p:nvPicPr>
          <p:cNvPr id="271" name="Google Shape;271;p29"/>
          <p:cNvPicPr preferRelativeResize="0"/>
          <p:nvPr/>
        </p:nvPicPr>
        <p:blipFill rotWithShape="1">
          <a:blip r:embed="rId3">
            <a:alphaModFix/>
          </a:blip>
          <a:srcRect b="11606" l="0" r="0" t="0"/>
          <a:stretch/>
        </p:blipFill>
        <p:spPr>
          <a:xfrm>
            <a:off x="595848" y="3933056"/>
            <a:ext cx="2824024" cy="187220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1"/>
          <p:cNvSpPr/>
          <p:nvPr/>
        </p:nvSpPr>
        <p:spPr>
          <a:xfrm>
            <a:off x="2411760" y="260648"/>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grpSp>
        <p:nvGrpSpPr>
          <p:cNvPr id="282" name="Google Shape;282;p31"/>
          <p:cNvGrpSpPr/>
          <p:nvPr/>
        </p:nvGrpSpPr>
        <p:grpSpPr>
          <a:xfrm>
            <a:off x="-2340768" y="1938318"/>
            <a:ext cx="6160638" cy="2642810"/>
            <a:chOff x="-2251012" y="836712"/>
            <a:chExt cx="6160638" cy="2642810"/>
          </a:xfrm>
        </p:grpSpPr>
        <p:grpSp>
          <p:nvGrpSpPr>
            <p:cNvPr id="283" name="Google Shape;283;p31"/>
            <p:cNvGrpSpPr/>
            <p:nvPr/>
          </p:nvGrpSpPr>
          <p:grpSpPr>
            <a:xfrm>
              <a:off x="-2251012" y="836712"/>
              <a:ext cx="5886908" cy="2285191"/>
              <a:chOff x="1637420" y="469630"/>
              <a:chExt cx="6678996" cy="3191708"/>
            </a:xfrm>
          </p:grpSpPr>
          <p:cxnSp>
            <p:nvCxnSpPr>
              <p:cNvPr id="284" name="Google Shape;284;p31"/>
              <p:cNvCxnSpPr/>
              <p:nvPr/>
            </p:nvCxnSpPr>
            <p:spPr>
              <a:xfrm flipH="1">
                <a:off x="6702617" y="3185101"/>
                <a:ext cx="1" cy="476237"/>
              </a:xfrm>
              <a:prstGeom prst="straightConnector1">
                <a:avLst/>
              </a:prstGeom>
              <a:noFill/>
              <a:ln cap="flat" cmpd="sng" w="28575">
                <a:solidFill>
                  <a:srgbClr val="298424"/>
                </a:solidFill>
                <a:prstDash val="dash"/>
                <a:round/>
                <a:headEnd len="sm" w="sm" type="none"/>
                <a:tailEnd len="med" w="med" type="stealth"/>
              </a:ln>
            </p:spPr>
          </p:cxnSp>
          <p:sp>
            <p:nvSpPr>
              <p:cNvPr id="285" name="Google Shape;285;p31"/>
              <p:cNvSpPr txBox="1"/>
              <p:nvPr/>
            </p:nvSpPr>
            <p:spPr>
              <a:xfrm>
                <a:off x="1637420" y="469630"/>
                <a:ext cx="6678996" cy="897352"/>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الشركات:-</a:t>
                </a:r>
                <a:endParaRPr/>
              </a:p>
            </p:txBody>
          </p:sp>
          <p:pic>
            <p:nvPicPr>
              <p:cNvPr id="286" name="Google Shape;286;p31"/>
              <p:cNvPicPr preferRelativeResize="0"/>
              <p:nvPr/>
            </p:nvPicPr>
            <p:blipFill rotWithShape="1">
              <a:blip r:embed="rId4">
                <a:alphaModFix/>
              </a:blip>
              <a:srcRect b="53068" l="11230" r="80903" t="33806"/>
              <a:stretch/>
            </p:blipFill>
            <p:spPr>
              <a:xfrm>
                <a:off x="6049044" y="1475360"/>
                <a:ext cx="1296144" cy="162235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287" name="Google Shape;287;p31"/>
            <p:cNvSpPr/>
            <p:nvPr/>
          </p:nvSpPr>
          <p:spPr>
            <a:xfrm>
              <a:off x="485292" y="3140968"/>
              <a:ext cx="342433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كفاءات أكثر للاختيار وضمان جدية الانتاج.</a:t>
              </a:r>
              <a:endParaRPr b="1" sz="1600">
                <a:solidFill>
                  <a:srgbClr val="894000"/>
                </a:solidFill>
                <a:latin typeface="Arial"/>
                <a:ea typeface="Arial"/>
                <a:cs typeface="Arial"/>
                <a:sym typeface="Arial"/>
              </a:endParaRPr>
            </a:p>
          </p:txBody>
        </p:sp>
      </p:grpSp>
      <p:grpSp>
        <p:nvGrpSpPr>
          <p:cNvPr id="288" name="Google Shape;288;p31"/>
          <p:cNvGrpSpPr/>
          <p:nvPr/>
        </p:nvGrpSpPr>
        <p:grpSpPr>
          <a:xfrm>
            <a:off x="3459125" y="1866310"/>
            <a:ext cx="4974703" cy="2705526"/>
            <a:chOff x="3548881" y="764704"/>
            <a:chExt cx="4974703" cy="2705526"/>
          </a:xfrm>
        </p:grpSpPr>
        <p:grpSp>
          <p:nvGrpSpPr>
            <p:cNvPr id="289" name="Google Shape;289;p31"/>
            <p:cNvGrpSpPr/>
            <p:nvPr/>
          </p:nvGrpSpPr>
          <p:grpSpPr>
            <a:xfrm>
              <a:off x="3548881" y="764704"/>
              <a:ext cx="4801939" cy="2357199"/>
              <a:chOff x="1637420" y="469630"/>
              <a:chExt cx="6678996" cy="3288238"/>
            </a:xfrm>
          </p:grpSpPr>
          <p:grpSp>
            <p:nvGrpSpPr>
              <p:cNvPr id="290" name="Google Shape;290;p31"/>
              <p:cNvGrpSpPr/>
              <p:nvPr/>
            </p:nvGrpSpPr>
            <p:grpSpPr>
              <a:xfrm>
                <a:off x="5188426" y="1607268"/>
                <a:ext cx="1557758" cy="2150600"/>
                <a:chOff x="5188426" y="1326730"/>
                <a:chExt cx="1557758" cy="2150600"/>
              </a:xfrm>
            </p:grpSpPr>
            <p:pic>
              <p:nvPicPr>
                <p:cNvPr id="291" name="Google Shape;291;p31"/>
                <p:cNvPicPr preferRelativeResize="0"/>
                <p:nvPr/>
              </p:nvPicPr>
              <p:blipFill rotWithShape="1">
                <a:blip r:embed="rId5">
                  <a:alphaModFix/>
                </a:blip>
                <a:srcRect b="43720" l="19687" r="71988" t="40588"/>
                <a:stretch/>
              </p:blipFill>
              <p:spPr>
                <a:xfrm flipH="1">
                  <a:off x="5188426" y="1326730"/>
                  <a:ext cx="1557758" cy="1612557"/>
                </a:xfrm>
                <a:prstGeom prst="roundRect">
                  <a:avLst>
                    <a:gd fmla="val 8594" name="adj"/>
                  </a:avLst>
                </a:prstGeom>
                <a:solidFill>
                  <a:srgbClr val="ECECEC"/>
                </a:solidFill>
                <a:ln>
                  <a:noFill/>
                </a:ln>
              </p:spPr>
            </p:pic>
            <p:cxnSp>
              <p:nvCxnSpPr>
                <p:cNvPr id="292" name="Google Shape;292;p31"/>
                <p:cNvCxnSpPr/>
                <p:nvPr/>
              </p:nvCxnSpPr>
              <p:spPr>
                <a:xfrm>
                  <a:off x="5889514" y="2901228"/>
                  <a:ext cx="0" cy="576102"/>
                </a:xfrm>
                <a:prstGeom prst="straightConnector1">
                  <a:avLst/>
                </a:prstGeom>
                <a:noFill/>
                <a:ln cap="flat" cmpd="sng" w="28575">
                  <a:solidFill>
                    <a:srgbClr val="298424"/>
                  </a:solidFill>
                  <a:prstDash val="dash"/>
                  <a:round/>
                  <a:headEnd len="sm" w="sm" type="none"/>
                  <a:tailEnd len="med" w="med" type="stealth"/>
                </a:ln>
              </p:spPr>
            </p:cxnSp>
          </p:grpSp>
          <p:sp>
            <p:nvSpPr>
              <p:cNvPr id="293" name="Google Shape;293;p31"/>
              <p:cNvSpPr txBox="1"/>
              <p:nvPr/>
            </p:nvSpPr>
            <p:spPr>
              <a:xfrm>
                <a:off x="1637420" y="469630"/>
                <a:ext cx="6678996" cy="966017"/>
              </a:xfrm>
              <a:prstGeom prst="rect">
                <a:avLst/>
              </a:prstGeom>
              <a:noFill/>
              <a:ln>
                <a:noFill/>
              </a:ln>
            </p:spPr>
            <p:txBody>
              <a:bodyPr anchorCtr="0" anchor="t" bIns="45700" lIns="91425" spcFirstLastPara="1" rIns="91425" wrap="square" tIns="45700">
                <a:noAutofit/>
              </a:bodyPr>
              <a:lstStyle/>
              <a:p>
                <a:pPr indent="-514350" lvl="0" marL="51435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المعاقين حركياً:-</a:t>
                </a:r>
                <a:endParaRPr/>
              </a:p>
            </p:txBody>
          </p:sp>
        </p:grpSp>
        <p:sp>
          <p:nvSpPr>
            <p:cNvPr id="294" name="Google Shape;294;p31"/>
            <p:cNvSpPr/>
            <p:nvPr/>
          </p:nvSpPr>
          <p:spPr>
            <a:xfrm>
              <a:off x="4733764" y="3131676"/>
              <a:ext cx="378982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خيارات وظيفية متعددة وضمان تقدير الانتاج.</a:t>
              </a:r>
              <a:endParaRPr b="1" sz="1600">
                <a:solidFill>
                  <a:srgbClr val="894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محتويات العرض التقديمي</a:t>
            </a:r>
            <a:endParaRPr/>
          </a:p>
        </p:txBody>
      </p:sp>
      <p:sp>
        <p:nvSpPr>
          <p:cNvPr id="98" name="Google Shape;98;p14"/>
          <p:cNvSpPr txBox="1"/>
          <p:nvPr/>
        </p:nvSpPr>
        <p:spPr>
          <a:xfrm>
            <a:off x="611560" y="1700808"/>
            <a:ext cx="7416824" cy="515526"/>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lang="ar-EG" sz="2000">
                <a:solidFill>
                  <a:srgbClr val="298424"/>
                </a:solidFill>
                <a:latin typeface="Arial"/>
                <a:ea typeface="Arial"/>
                <a:cs typeface="Arial"/>
                <a:sym typeface="Arial"/>
              </a:rPr>
              <a:t>أرقام ودراسات</a:t>
            </a:r>
            <a:endParaRPr/>
          </a:p>
        </p:txBody>
      </p:sp>
      <p:sp>
        <p:nvSpPr>
          <p:cNvPr id="99" name="Google Shape;99;p14"/>
          <p:cNvSpPr txBox="1"/>
          <p:nvPr/>
        </p:nvSpPr>
        <p:spPr>
          <a:xfrm>
            <a:off x="630013" y="2276872"/>
            <a:ext cx="7416824" cy="1800493"/>
          </a:xfrm>
          <a:prstGeom prst="rect">
            <a:avLst/>
          </a:prstGeom>
          <a:noFill/>
          <a:ln>
            <a:noFill/>
          </a:ln>
        </p:spPr>
        <p:txBody>
          <a:bodyPr anchorCtr="0" anchor="t" bIns="45700" lIns="91425" spcFirstLastPara="1" rIns="91425" wrap="square" tIns="45700">
            <a:noAutofit/>
          </a:bodyPr>
          <a:lstStyle/>
          <a:p>
            <a:pPr indent="0" lvl="0" marL="25200" marR="0" rtl="1" algn="just">
              <a:lnSpc>
                <a:spcPct val="150000"/>
              </a:lnSpc>
              <a:spcBef>
                <a:spcPts val="0"/>
              </a:spcBef>
              <a:spcAft>
                <a:spcPts val="0"/>
              </a:spcAft>
              <a:buNone/>
            </a:pPr>
            <a:r>
              <a:rPr b="1" lang="ar-EG" sz="2000">
                <a:solidFill>
                  <a:srgbClr val="298424"/>
                </a:solidFill>
                <a:latin typeface="Arial"/>
                <a:ea typeface="Arial"/>
                <a:cs typeface="Arial"/>
                <a:sym typeface="Arial"/>
              </a:rPr>
              <a:t>2.   فكرة المشروع </a:t>
            </a:r>
            <a:r>
              <a:rPr b="1" lang="ar-EG" sz="1600">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لذوي الاعاقة الحركية</a:t>
            </a:r>
            <a:endParaRPr b="1" i="0" sz="1800" u="none" cap="none" strike="noStrike">
              <a:solidFill>
                <a:srgbClr val="7F7F7F"/>
              </a:solidFill>
              <a:latin typeface="Arial"/>
              <a:ea typeface="Arial"/>
              <a:cs typeface="Arial"/>
              <a:sym typeface="Arial"/>
            </a:endParaRPr>
          </a:p>
        </p:txBody>
      </p:sp>
      <p:sp>
        <p:nvSpPr>
          <p:cNvPr id="100" name="Google Shape;100;p14"/>
          <p:cNvSpPr txBox="1"/>
          <p:nvPr/>
        </p:nvSpPr>
        <p:spPr>
          <a:xfrm>
            <a:off x="643660" y="4160263"/>
            <a:ext cx="7416824" cy="2539157"/>
          </a:xfrm>
          <a:prstGeom prst="rect">
            <a:avLst/>
          </a:prstGeom>
          <a:noFill/>
          <a:ln>
            <a:noFill/>
          </a:ln>
        </p:spPr>
        <p:txBody>
          <a:bodyPr anchorCtr="0" anchor="t" bIns="45700" lIns="91425" spcFirstLastPara="1" rIns="91425" wrap="square" tIns="45700">
            <a:noAutofit/>
          </a:bodyPr>
          <a:lstStyle/>
          <a:p>
            <a:pPr indent="-457200" lvl="0" marL="482400" marR="0" rtl="1" algn="r">
              <a:lnSpc>
                <a:spcPct val="150000"/>
              </a:lnSpc>
              <a:spcBef>
                <a:spcPts val="0"/>
              </a:spcBef>
              <a:spcAft>
                <a:spcPts val="0"/>
              </a:spcAft>
              <a:buClr>
                <a:srgbClr val="298424"/>
              </a:buClr>
              <a:buSzPts val="2000"/>
              <a:buFont typeface="Arial"/>
              <a:buAutoNum type="arabicPeriod" startAt="3"/>
            </a:pPr>
            <a:r>
              <a:rPr b="1" lang="ar-EG" sz="2000">
                <a:solidFill>
                  <a:srgbClr val="298424"/>
                </a:solidFill>
                <a:latin typeface="Arial"/>
                <a:ea typeface="Arial"/>
                <a:cs typeface="Arial"/>
                <a:sym typeface="Arial"/>
              </a:rPr>
              <a:t>آلية عمل «إي-دوام»</a:t>
            </a:r>
            <a:endParaRPr b="1" sz="500">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المعاقين حركياً</a:t>
            </a:r>
            <a:endParaRPr b="1" i="0" sz="1600" u="none" cap="none" strike="noStrike">
              <a:solidFill>
                <a:srgbClr val="7F7F7F"/>
              </a:solidFill>
              <a:latin typeface="Arial"/>
              <a:ea typeface="Arial"/>
              <a:cs typeface="Arial"/>
              <a:sym typeface="Arial"/>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ppt_w</p:attrName>
                                        </p:attrNameLst>
                                      </p:cBhvr>
                                      <p:tavLst>
                                        <p:tav fmla="" tm="0">
                                          <p:val>
                                            <p:strVal val="0"/>
                                          </p:val>
                                        </p:tav>
                                        <p:tav fmla="" tm="100000">
                                          <p:val>
                                            <p:strVal val="#ppt_w"/>
                                          </p:val>
                                        </p:tav>
                                      </p:tavLst>
                                    </p:anim>
                                    <p:anim calcmode="lin" valueType="num">
                                      <p:cBhvr additive="base">
                                        <p:cTn dur="500"/>
                                        <p:tgtEl>
                                          <p:spTgt spid="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ppt_w</p:attrName>
                                        </p:attrNameLst>
                                      </p:cBhvr>
                                      <p:tavLst>
                                        <p:tav fmla="" tm="0">
                                          <p:val>
                                            <p:strVal val="0"/>
                                          </p:val>
                                        </p:tav>
                                        <p:tav fmla="" tm="100000">
                                          <p:val>
                                            <p:strVal val="#ppt_w"/>
                                          </p:val>
                                        </p:tav>
                                      </p:tavLst>
                                    </p:anim>
                                    <p:anim calcmode="lin" valueType="num">
                                      <p:cBhvr additive="base">
                                        <p:cTn dur="500"/>
                                        <p:tgtEl>
                                          <p:spTgt spid="1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32"/>
          <p:cNvGrpSpPr/>
          <p:nvPr/>
        </p:nvGrpSpPr>
        <p:grpSpPr>
          <a:xfrm>
            <a:off x="314266" y="1909338"/>
            <a:ext cx="2388446" cy="864096"/>
            <a:chOff x="314266" y="1628800"/>
            <a:chExt cx="2388446" cy="864096"/>
          </a:xfrm>
        </p:grpSpPr>
        <p:sp>
          <p:nvSpPr>
            <p:cNvPr id="300" name="Google Shape;300;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01" name="Google Shape;301;p32"/>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02" name="Google Shape;302;p32"/>
          <p:cNvGrpSpPr/>
          <p:nvPr/>
        </p:nvGrpSpPr>
        <p:grpSpPr>
          <a:xfrm>
            <a:off x="322236" y="2806080"/>
            <a:ext cx="2388446" cy="893513"/>
            <a:chOff x="322236" y="2525542"/>
            <a:chExt cx="2388446" cy="893513"/>
          </a:xfrm>
        </p:grpSpPr>
        <p:cxnSp>
          <p:nvCxnSpPr>
            <p:cNvPr id="303" name="Google Shape;303;p32"/>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04" name="Google Shape;304;p32"/>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05" name="Google Shape;305;p32"/>
          <p:cNvGrpSpPr/>
          <p:nvPr/>
        </p:nvGrpSpPr>
        <p:grpSpPr>
          <a:xfrm>
            <a:off x="2992368" y="1484784"/>
            <a:ext cx="2373821" cy="1652497"/>
            <a:chOff x="2992368" y="1204246"/>
            <a:chExt cx="2373821" cy="1652497"/>
          </a:xfrm>
        </p:grpSpPr>
        <p:cxnSp>
          <p:nvCxnSpPr>
            <p:cNvPr id="306" name="Google Shape;306;p32"/>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07" name="Google Shape;307;p32"/>
            <p:cNvPicPr preferRelativeResize="0"/>
            <p:nvPr/>
          </p:nvPicPr>
          <p:blipFill rotWithShape="1">
            <a:blip r:embed="rId3">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08" name="Google Shape;308;p32"/>
          <p:cNvGrpSpPr/>
          <p:nvPr/>
        </p:nvGrpSpPr>
        <p:grpSpPr>
          <a:xfrm>
            <a:off x="329253" y="3824197"/>
            <a:ext cx="2388446" cy="900947"/>
            <a:chOff x="329253" y="3464157"/>
            <a:chExt cx="2388446" cy="900947"/>
          </a:xfrm>
        </p:grpSpPr>
        <p:sp>
          <p:nvSpPr>
            <p:cNvPr id="309" name="Google Shape;309;p32"/>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10" name="Google Shape;310;p32"/>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1" name="Google Shape;311;p32"/>
          <p:cNvGrpSpPr/>
          <p:nvPr/>
        </p:nvGrpSpPr>
        <p:grpSpPr>
          <a:xfrm>
            <a:off x="289552" y="4725144"/>
            <a:ext cx="2388446" cy="864096"/>
            <a:chOff x="289552" y="4365104"/>
            <a:chExt cx="2388446" cy="864096"/>
          </a:xfrm>
        </p:grpSpPr>
        <p:sp>
          <p:nvSpPr>
            <p:cNvPr id="312" name="Google Shape;312;p32"/>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13" name="Google Shape;313;p32"/>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4" name="Google Shape;314;p32"/>
          <p:cNvGrpSpPr/>
          <p:nvPr/>
        </p:nvGrpSpPr>
        <p:grpSpPr>
          <a:xfrm>
            <a:off x="289551" y="5589240"/>
            <a:ext cx="2814307" cy="720080"/>
            <a:chOff x="289551" y="5380710"/>
            <a:chExt cx="2814307" cy="720080"/>
          </a:xfrm>
        </p:grpSpPr>
        <p:sp>
          <p:nvSpPr>
            <p:cNvPr id="315" name="Google Shape;315;p32"/>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توضح الوظائف المناسبة للمشتركين»</a:t>
              </a:r>
              <a:endParaRPr b="1" sz="1200">
                <a:solidFill>
                  <a:srgbClr val="13500F"/>
                </a:solidFill>
                <a:latin typeface="Arial"/>
                <a:ea typeface="Arial"/>
                <a:cs typeface="Arial"/>
                <a:sym typeface="Arial"/>
              </a:endParaRPr>
            </a:p>
          </p:txBody>
        </p:sp>
        <p:cxnSp>
          <p:nvCxnSpPr>
            <p:cNvPr id="316" name="Google Shape;316;p32"/>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17" name="Google Shape;317;p32"/>
          <p:cNvGrpSpPr/>
          <p:nvPr/>
        </p:nvGrpSpPr>
        <p:grpSpPr>
          <a:xfrm>
            <a:off x="5909773" y="5308262"/>
            <a:ext cx="2385322" cy="1058518"/>
            <a:chOff x="5906380" y="5092238"/>
            <a:chExt cx="2385322" cy="1058518"/>
          </a:xfrm>
        </p:grpSpPr>
        <p:sp>
          <p:nvSpPr>
            <p:cNvPr id="318" name="Google Shape;318;p32"/>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19" name="Google Shape;319;p32"/>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20" name="Google Shape;320;p32"/>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21" name="Google Shape;321;p32"/>
          <p:cNvGrpSpPr/>
          <p:nvPr/>
        </p:nvGrpSpPr>
        <p:grpSpPr>
          <a:xfrm>
            <a:off x="5934487" y="4092976"/>
            <a:ext cx="2381929" cy="1136224"/>
            <a:chOff x="5934487" y="4092976"/>
            <a:chExt cx="2381929" cy="1136224"/>
          </a:xfrm>
        </p:grpSpPr>
        <p:sp>
          <p:nvSpPr>
            <p:cNvPr id="322" name="Google Shape;322;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23" name="Google Shape;323;p32"/>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24" name="Google Shape;324;p32"/>
          <p:cNvGrpSpPr/>
          <p:nvPr/>
        </p:nvGrpSpPr>
        <p:grpSpPr>
          <a:xfrm>
            <a:off x="5864751" y="1554599"/>
            <a:ext cx="2039579" cy="1612557"/>
            <a:chOff x="5864751" y="1274061"/>
            <a:chExt cx="2039579" cy="1612557"/>
          </a:xfrm>
        </p:grpSpPr>
        <p:pic>
          <p:nvPicPr>
            <p:cNvPr id="325" name="Google Shape;325;p32"/>
            <p:cNvPicPr preferRelativeResize="0"/>
            <p:nvPr/>
          </p:nvPicPr>
          <p:blipFill rotWithShape="1">
            <a:blip r:embed="rId4">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26" name="Google Shape;326;p32"/>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27" name="Google Shape;327;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المعاقين حركياً:-</a:t>
            </a:r>
            <a:endParaRPr/>
          </a:p>
        </p:txBody>
      </p:sp>
      <p:pic>
        <p:nvPicPr>
          <p:cNvPr id="328" name="Google Shape;328;p32"/>
          <p:cNvPicPr preferRelativeResize="0"/>
          <p:nvPr/>
        </p:nvPicPr>
        <p:blipFill rotWithShape="1">
          <a:blip r:embed="rId5">
            <a:alphaModFix/>
          </a:blip>
          <a:srcRect b="0" l="0" r="0" t="0"/>
          <a:stretch/>
        </p:blipFill>
        <p:spPr>
          <a:xfrm>
            <a:off x="3106806" y="3501008"/>
            <a:ext cx="2484045" cy="1684346"/>
          </a:xfrm>
          <a:prstGeom prst="rect">
            <a:avLst/>
          </a:prstGeom>
          <a:noFill/>
          <a:ln>
            <a:noFill/>
          </a:ln>
        </p:spPr>
      </p:pic>
      <p:grpSp>
        <p:nvGrpSpPr>
          <p:cNvPr id="329" name="Google Shape;329;p32"/>
          <p:cNvGrpSpPr/>
          <p:nvPr/>
        </p:nvGrpSpPr>
        <p:grpSpPr>
          <a:xfrm>
            <a:off x="3131840" y="5646700"/>
            <a:ext cx="2732929" cy="720080"/>
            <a:chOff x="3131840" y="5366162"/>
            <a:chExt cx="2732929" cy="720080"/>
          </a:xfrm>
        </p:grpSpPr>
        <p:sp>
          <p:nvSpPr>
            <p:cNvPr id="330" name="Google Shape;330;p32"/>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31" name="Google Shape;331;p32"/>
            <p:cNvCxnSpPr>
              <a:stCxn id="330"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ppt_w</p:attrName>
                                        </p:attrNameLst>
                                      </p:cBhvr>
                                      <p:tavLst>
                                        <p:tav fmla="" tm="0">
                                          <p:val>
                                            <p:strVal val="0"/>
                                          </p:val>
                                        </p:tav>
                                        <p:tav fmla="" tm="100000">
                                          <p:val>
                                            <p:strVal val="#ppt_w"/>
                                          </p:val>
                                        </p:tav>
                                      </p:tavLst>
                                    </p:anim>
                                    <p:anim calcmode="lin" valueType="num">
                                      <p:cBhvr additive="base">
                                        <p:cTn dur="500"/>
                                        <p:tgtEl>
                                          <p:spTgt spid="2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ppt_w</p:attrName>
                                        </p:attrNameLst>
                                      </p:cBhvr>
                                      <p:tavLst>
                                        <p:tav fmla="" tm="0">
                                          <p:val>
                                            <p:strVal val="0"/>
                                          </p:val>
                                        </p:tav>
                                        <p:tav fmla="" tm="100000">
                                          <p:val>
                                            <p:strVal val="#ppt_w"/>
                                          </p:val>
                                        </p:tav>
                                      </p:tavLst>
                                    </p:anim>
                                    <p:anim calcmode="lin" valueType="num">
                                      <p:cBhvr additive="base">
                                        <p:cTn dur="500"/>
                                        <p:tgtEl>
                                          <p:spTgt spid="3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ppt_w</p:attrName>
                                        </p:attrNameLst>
                                      </p:cBhvr>
                                      <p:tavLst>
                                        <p:tav fmla="" tm="0">
                                          <p:val>
                                            <p:strVal val="0"/>
                                          </p:val>
                                        </p:tav>
                                        <p:tav fmla="" tm="100000">
                                          <p:val>
                                            <p:strVal val="#ppt_w"/>
                                          </p:val>
                                        </p:tav>
                                      </p:tavLst>
                                    </p:anim>
                                    <p:anim calcmode="lin" valueType="num">
                                      <p:cBhvr additive="base">
                                        <p:cTn dur="500"/>
                                        <p:tgtEl>
                                          <p:spTgt spid="3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33"/>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37" name="Google Shape;337;p33"/>
            <p:cNvPicPr preferRelativeResize="0"/>
            <p:nvPr/>
          </p:nvPicPr>
          <p:blipFill rotWithShape="1">
            <a:blip r:embed="rId3">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38" name="Google Shape;338;p33"/>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39" name="Google Shape;339;p33"/>
          <p:cNvGrpSpPr/>
          <p:nvPr/>
        </p:nvGrpSpPr>
        <p:grpSpPr>
          <a:xfrm>
            <a:off x="179512" y="1988840"/>
            <a:ext cx="2388446" cy="936104"/>
            <a:chOff x="314266" y="1628800"/>
            <a:chExt cx="2388446" cy="936104"/>
          </a:xfrm>
        </p:grpSpPr>
        <p:sp>
          <p:nvSpPr>
            <p:cNvPr id="340" name="Google Shape;340;p33"/>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41" name="Google Shape;341;p33"/>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2" name="Google Shape;342;p33"/>
          <p:cNvGrpSpPr/>
          <p:nvPr/>
        </p:nvGrpSpPr>
        <p:grpSpPr>
          <a:xfrm>
            <a:off x="179512" y="3068960"/>
            <a:ext cx="2388446" cy="1080120"/>
            <a:chOff x="314266" y="1628800"/>
            <a:chExt cx="2388446" cy="1080120"/>
          </a:xfrm>
        </p:grpSpPr>
        <p:sp>
          <p:nvSpPr>
            <p:cNvPr id="343" name="Google Shape;343;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44" name="Google Shape;344;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5" name="Google Shape;345;p33"/>
          <p:cNvGrpSpPr/>
          <p:nvPr/>
        </p:nvGrpSpPr>
        <p:grpSpPr>
          <a:xfrm>
            <a:off x="167330" y="4293096"/>
            <a:ext cx="2388446" cy="1080120"/>
            <a:chOff x="314266" y="1628800"/>
            <a:chExt cx="2388446" cy="1080120"/>
          </a:xfrm>
        </p:grpSpPr>
        <p:sp>
          <p:nvSpPr>
            <p:cNvPr id="346" name="Google Shape;346;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47" name="Google Shape;347;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8" name="Google Shape;348;p33"/>
          <p:cNvGrpSpPr/>
          <p:nvPr/>
        </p:nvGrpSpPr>
        <p:grpSpPr>
          <a:xfrm>
            <a:off x="146767" y="5445224"/>
            <a:ext cx="2697041" cy="1080120"/>
            <a:chOff x="146767" y="5445224"/>
            <a:chExt cx="2697041" cy="1080120"/>
          </a:xfrm>
        </p:grpSpPr>
        <p:sp>
          <p:nvSpPr>
            <p:cNvPr id="349" name="Google Shape;349;p33"/>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50" name="Google Shape;350;p33"/>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1" name="Google Shape;351;p33"/>
          <p:cNvGrpSpPr/>
          <p:nvPr/>
        </p:nvGrpSpPr>
        <p:grpSpPr>
          <a:xfrm>
            <a:off x="2843808" y="5445224"/>
            <a:ext cx="3019792" cy="1080120"/>
            <a:chOff x="2843808" y="5445224"/>
            <a:chExt cx="3019792" cy="1080120"/>
          </a:xfrm>
        </p:grpSpPr>
        <p:sp>
          <p:nvSpPr>
            <p:cNvPr id="352" name="Google Shape;352;p33"/>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 اختياري</a:t>
              </a:r>
              <a:r>
                <a:rPr b="1" lang="ar-EG" sz="600">
                  <a:solidFill>
                    <a:srgbClr val="CC6600"/>
                  </a:solidFill>
                  <a:latin typeface="Arial"/>
                  <a:ea typeface="Arial"/>
                  <a:cs typeface="Arial"/>
                  <a:sym typeface="Arial"/>
                </a:rPr>
                <a:t> </a:t>
              </a:r>
              <a:r>
                <a:rPr b="1" lang="ar-EG" sz="1400">
                  <a:solidFill>
                    <a:srgbClr val="CC6600"/>
                  </a:solidFill>
                  <a:latin typeface="Arial"/>
                  <a:ea typeface="Arial"/>
                  <a:cs typeface="Arial"/>
                  <a:sym typeface="Arial"/>
                </a:rPr>
                <a:t>»</a:t>
              </a:r>
              <a:endParaRPr b="1" sz="1400">
                <a:solidFill>
                  <a:srgbClr val="CC6600"/>
                </a:solidFill>
                <a:latin typeface="Arial"/>
                <a:ea typeface="Arial"/>
                <a:cs typeface="Arial"/>
                <a:sym typeface="Arial"/>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قناة إدارة العمل عن بعد وتقارير الانتاج  </a:t>
              </a:r>
              <a:r>
                <a:rPr b="1" lang="ar-EG" sz="1200">
                  <a:solidFill>
                    <a:srgbClr val="FFFF00"/>
                  </a:solidFill>
                  <a:latin typeface="Arial"/>
                  <a:ea typeface="Arial"/>
                  <a:cs typeface="Arial"/>
                  <a:sym typeface="Arial"/>
                </a:rPr>
                <a:t>.</a:t>
              </a:r>
              <a:endParaRPr b="1" sz="1200">
                <a:solidFill>
                  <a:srgbClr val="FFFF00"/>
                </a:solidFill>
                <a:latin typeface="Arial"/>
                <a:ea typeface="Arial"/>
                <a:cs typeface="Arial"/>
                <a:sym typeface="Arial"/>
              </a:endParaRPr>
            </a:p>
          </p:txBody>
        </p:sp>
        <p:cxnSp>
          <p:nvCxnSpPr>
            <p:cNvPr id="353" name="Google Shape;353;p33"/>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4" name="Google Shape;354;p33"/>
          <p:cNvGrpSpPr/>
          <p:nvPr/>
        </p:nvGrpSpPr>
        <p:grpSpPr>
          <a:xfrm>
            <a:off x="5940152" y="4077072"/>
            <a:ext cx="2381929" cy="1064216"/>
            <a:chOff x="5934487" y="4164984"/>
            <a:chExt cx="2381929" cy="1064216"/>
          </a:xfrm>
        </p:grpSpPr>
        <p:sp>
          <p:nvSpPr>
            <p:cNvPr id="355" name="Google Shape;355;p33"/>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اتباع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56" name="Google Shape;356;p33"/>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57" name="Google Shape;357;p33"/>
          <p:cNvGrpSpPr/>
          <p:nvPr/>
        </p:nvGrpSpPr>
        <p:grpSpPr>
          <a:xfrm>
            <a:off x="5927970" y="5189932"/>
            <a:ext cx="2388446" cy="1263404"/>
            <a:chOff x="5927970" y="5189932"/>
            <a:chExt cx="2388446" cy="1263404"/>
          </a:xfrm>
        </p:grpSpPr>
        <p:sp>
          <p:nvSpPr>
            <p:cNvPr id="358" name="Google Shape;358;p33"/>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r">
                <a:spcBef>
                  <a:spcPts val="0"/>
                </a:spcBef>
                <a:spcAft>
                  <a:spcPts val="0"/>
                </a:spcAft>
                <a:buNone/>
              </a:pPr>
              <a:r>
                <a:rPr b="1" lang="ar-EG" sz="1200">
                  <a:solidFill>
                    <a:srgbClr val="13500F"/>
                  </a:solidFill>
                  <a:latin typeface="Arial"/>
                  <a:ea typeface="Arial"/>
                  <a:cs typeface="Arial"/>
                  <a:sym typeface="Arial"/>
                </a:rPr>
                <a:t>تسجيل بيانات المرشحين الذين تم قبولهم</a:t>
              </a:r>
              <a:endParaRPr/>
            </a:p>
          </p:txBody>
        </p:sp>
        <p:cxnSp>
          <p:nvCxnSpPr>
            <p:cNvPr id="359" name="Google Shape;359;p33"/>
            <p:cNvCxnSpPr>
              <a:stCxn id="358"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60" name="Google Shape;360;p33"/>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sp>
        <p:nvSpPr>
          <p:cNvPr id="361" name="Google Shape;361;p33"/>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الشركات:-</a:t>
            </a:r>
            <a:endParaRPr/>
          </a:p>
        </p:txBody>
      </p:sp>
      <p:grpSp>
        <p:nvGrpSpPr>
          <p:cNvPr id="362" name="Google Shape;362;p33"/>
          <p:cNvGrpSpPr/>
          <p:nvPr/>
        </p:nvGrpSpPr>
        <p:grpSpPr>
          <a:xfrm>
            <a:off x="5864751" y="1389965"/>
            <a:ext cx="2091625" cy="1751003"/>
            <a:chOff x="5864751" y="1389965"/>
            <a:chExt cx="2091625" cy="1751003"/>
          </a:xfrm>
        </p:grpSpPr>
        <p:cxnSp>
          <p:nvCxnSpPr>
            <p:cNvPr id="363" name="Google Shape;363;p33"/>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pic>
          <p:nvPicPr>
            <p:cNvPr id="364" name="Google Shape;364;p33"/>
            <p:cNvPicPr preferRelativeResize="0"/>
            <p:nvPr/>
          </p:nvPicPr>
          <p:blipFill rotWithShape="1">
            <a:blip r:embed="rId4">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65" name="Google Shape;365;p33"/>
          <p:cNvGrpSpPr/>
          <p:nvPr/>
        </p:nvGrpSpPr>
        <p:grpSpPr>
          <a:xfrm>
            <a:off x="3419872" y="3645024"/>
            <a:ext cx="1753226" cy="1708403"/>
            <a:chOff x="3419872" y="3674382"/>
            <a:chExt cx="1753226" cy="1708403"/>
          </a:xfrm>
        </p:grpSpPr>
        <p:pic>
          <p:nvPicPr>
            <p:cNvPr id="366" name="Google Shape;366;p33"/>
            <p:cNvPicPr preferRelativeResize="0"/>
            <p:nvPr/>
          </p:nvPicPr>
          <p:blipFill rotWithShape="1">
            <a:blip r:embed="rId5">
              <a:alphaModFix/>
            </a:blip>
            <a:srcRect b="0" l="0" r="0" t="0"/>
            <a:stretch/>
          </p:blipFill>
          <p:spPr>
            <a:xfrm>
              <a:off x="3419872" y="3674382"/>
              <a:ext cx="1753226" cy="1188803"/>
            </a:xfrm>
            <a:prstGeom prst="rect">
              <a:avLst/>
            </a:prstGeom>
            <a:noFill/>
            <a:ln>
              <a:noFill/>
            </a:ln>
          </p:spPr>
        </p:pic>
        <p:pic>
          <p:nvPicPr>
            <p:cNvPr id="367" name="Google Shape;367;p33"/>
            <p:cNvPicPr preferRelativeResize="0"/>
            <p:nvPr/>
          </p:nvPicPr>
          <p:blipFill rotWithShape="1">
            <a:blip r:embed="rId6">
              <a:alphaModFix/>
            </a:blip>
            <a:srcRect b="51131" l="74737" r="0" t="24473"/>
            <a:stretch/>
          </p:blipFill>
          <p:spPr>
            <a:xfrm>
              <a:off x="3786897" y="4399170"/>
              <a:ext cx="1019175" cy="983615"/>
            </a:xfrm>
            <a:prstGeom prst="rect">
              <a:avLst/>
            </a:prstGeom>
            <a:noFill/>
            <a:ln>
              <a:noFill/>
            </a:ln>
          </p:spPr>
        </p:pic>
      </p:grpSp>
      <p:sp>
        <p:nvSpPr>
          <p:cNvPr id="368" name="Google Shape;368;p33"/>
          <p:cNvSpPr/>
          <p:nvPr/>
        </p:nvSpPr>
        <p:spPr>
          <a:xfrm>
            <a:off x="5918297" y="3244334"/>
            <a:ext cx="18473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ppt_w</p:attrName>
                                        </p:attrNameLst>
                                      </p:cBhvr>
                                      <p:tavLst>
                                        <p:tav fmla="" tm="0">
                                          <p:val>
                                            <p:strVal val="0"/>
                                          </p:val>
                                        </p:tav>
                                        <p:tav fmla="" tm="100000">
                                          <p:val>
                                            <p:strVal val="#ppt_w"/>
                                          </p:val>
                                        </p:tav>
                                      </p:tavLst>
                                    </p:anim>
                                    <p:anim calcmode="lin" valueType="num">
                                      <p:cBhvr additive="base">
                                        <p:cTn dur="500"/>
                                        <p:tgtEl>
                                          <p:spTgt spid="3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ppt_w</p:attrName>
                                        </p:attrNameLst>
                                      </p:cBhvr>
                                      <p:tavLst>
                                        <p:tav fmla="" tm="0">
                                          <p:val>
                                            <p:strVal val="0"/>
                                          </p:val>
                                        </p:tav>
                                        <p:tav fmla="" tm="100000">
                                          <p:val>
                                            <p:strVal val="#ppt_w"/>
                                          </p:val>
                                        </p:tav>
                                      </p:tavLst>
                                    </p:anim>
                                    <p:anim calcmode="lin" valueType="num">
                                      <p:cBhvr additive="base">
                                        <p:cTn dur="500"/>
                                        <p:tgtEl>
                                          <p:spTgt spid="3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4"/>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374" name="Google Shape;374;p34"/>
          <p:cNvSpPr/>
          <p:nvPr/>
        </p:nvSpPr>
        <p:spPr>
          <a:xfrm>
            <a:off x="4572000" y="195418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375" name="Google Shape;375;p34"/>
          <p:cNvSpPr/>
          <p:nvPr/>
        </p:nvSpPr>
        <p:spPr>
          <a:xfrm>
            <a:off x="2915816" y="166489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376" name="Google Shape;376;p34"/>
          <p:cNvSpPr/>
          <p:nvPr/>
        </p:nvSpPr>
        <p:spPr>
          <a:xfrm>
            <a:off x="1680829" y="2348880"/>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377" name="Google Shape;377;p34"/>
          <p:cNvPicPr preferRelativeResize="0"/>
          <p:nvPr/>
        </p:nvPicPr>
        <p:blipFill rotWithShape="1">
          <a:blip r:embed="rId3">
            <a:alphaModFix/>
          </a:blip>
          <a:srcRect b="0" l="0" r="0" t="26590"/>
          <a:stretch/>
        </p:blipFill>
        <p:spPr>
          <a:xfrm>
            <a:off x="2771800" y="3212976"/>
            <a:ext cx="2856864" cy="2577413"/>
          </a:xfrm>
          <a:prstGeom prst="rect">
            <a:avLst/>
          </a:prstGeom>
          <a:noFill/>
          <a:ln>
            <a:noFill/>
          </a:ln>
        </p:spPr>
      </p:pic>
      <p:sp>
        <p:nvSpPr>
          <p:cNvPr id="378" name="Google Shape;378;p34"/>
          <p:cNvSpPr/>
          <p:nvPr/>
        </p:nvSpPr>
        <p:spPr>
          <a:xfrm>
            <a:off x="6228184" y="4186431"/>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379" name="Google Shape;379;p34"/>
          <p:cNvSpPr/>
          <p:nvPr/>
        </p:nvSpPr>
        <p:spPr>
          <a:xfrm>
            <a:off x="1979712" y="57074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2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ppt_w</p:attrName>
                                        </p:attrNameLst>
                                      </p:cBhvr>
                                      <p:tavLst>
                                        <p:tav fmla="" tm="0">
                                          <p:val>
                                            <p:strVal val="0"/>
                                          </p:val>
                                        </p:tav>
                                        <p:tav fmla="" tm="100000">
                                          <p:val>
                                            <p:strVal val="#ppt_w"/>
                                          </p:val>
                                        </p:tav>
                                      </p:tavLst>
                                    </p:anim>
                                    <p:anim calcmode="lin" valueType="num">
                                      <p:cBhvr additive="base">
                                        <p:cTn dur="500"/>
                                        <p:tgtEl>
                                          <p:spTgt spid="3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ppt_w</p:attrName>
                                        </p:attrNameLst>
                                      </p:cBhvr>
                                      <p:tavLst>
                                        <p:tav fmla="" tm="0">
                                          <p:val>
                                            <p:strVal val="0"/>
                                          </p:val>
                                        </p:tav>
                                        <p:tav fmla="" tm="100000">
                                          <p:val>
                                            <p:strVal val="#ppt_w"/>
                                          </p:val>
                                        </p:tav>
                                      </p:tavLst>
                                    </p:anim>
                                    <p:anim calcmode="lin" valueType="num">
                                      <p:cBhvr additive="base">
                                        <p:cTn dur="500"/>
                                        <p:tgtEl>
                                          <p:spTgt spid="3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ppt_w</p:attrName>
                                        </p:attrNameLst>
                                      </p:cBhvr>
                                      <p:tavLst>
                                        <p:tav fmla="" tm="0">
                                          <p:val>
                                            <p:strVal val="0"/>
                                          </p:val>
                                        </p:tav>
                                        <p:tav fmla="" tm="100000">
                                          <p:val>
                                            <p:strVal val="#ppt_w"/>
                                          </p:val>
                                        </p:tav>
                                      </p:tavLst>
                                    </p:anim>
                                    <p:anim calcmode="lin" valueType="num">
                                      <p:cBhvr additive="base">
                                        <p:cTn dur="500"/>
                                        <p:tgtEl>
                                          <p:spTgt spid="3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5"/>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3.3.  التدريب</a:t>
            </a:r>
            <a:endParaRPr b="1" sz="3000">
              <a:solidFill>
                <a:srgbClr val="CC6600"/>
              </a:solidFill>
              <a:latin typeface="Arial"/>
              <a:ea typeface="Arial"/>
              <a:cs typeface="Arial"/>
              <a:sym typeface="Arial"/>
            </a:endParaRPr>
          </a:p>
        </p:txBody>
      </p:sp>
      <p:pic>
        <p:nvPicPr>
          <p:cNvPr id="385" name="Google Shape;385;p35"/>
          <p:cNvPicPr preferRelativeResize="0"/>
          <p:nvPr/>
        </p:nvPicPr>
        <p:blipFill rotWithShape="1">
          <a:blip r:embed="rId4">
            <a:alphaModFix/>
          </a:blip>
          <a:srcRect b="0" l="0" r="0" t="0"/>
          <a:stretch/>
        </p:blipFill>
        <p:spPr>
          <a:xfrm>
            <a:off x="2900450" y="3129675"/>
            <a:ext cx="3096344" cy="2099525"/>
          </a:xfrm>
          <a:prstGeom prst="rect">
            <a:avLst/>
          </a:prstGeom>
          <a:noFill/>
          <a:ln>
            <a:noFill/>
          </a:ln>
        </p:spPr>
      </p:pic>
      <p:grpSp>
        <p:nvGrpSpPr>
          <p:cNvPr id="386" name="Google Shape;386;p35"/>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387" name="Google Shape;387;p35"/>
            <p:cNvPicPr preferRelativeResize="0"/>
            <p:nvPr/>
          </p:nvPicPr>
          <p:blipFill rotWithShape="1">
            <a:blip r:embed="rId5">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388" name="Google Shape;388;p35"/>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389" name="Google Shape;389;p35"/>
          <p:cNvGrpSpPr/>
          <p:nvPr/>
        </p:nvGrpSpPr>
        <p:grpSpPr>
          <a:xfrm>
            <a:off x="467544" y="1621805"/>
            <a:ext cx="2470009" cy="1735187"/>
            <a:chOff x="467544" y="1621805"/>
            <a:chExt cx="2470009" cy="1735187"/>
          </a:xfrm>
        </p:grpSpPr>
        <p:cxnSp>
          <p:nvCxnSpPr>
            <p:cNvPr id="390" name="Google Shape;390;p35"/>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391" name="Google Shape;391;p35"/>
            <p:cNvPicPr preferRelativeResize="0"/>
            <p:nvPr/>
          </p:nvPicPr>
          <p:blipFill rotWithShape="1">
            <a:blip r:embed="rId6">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392" name="Google Shape;392;p35"/>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393" name="Google Shape;393;p35"/>
          <p:cNvGrpSpPr/>
          <p:nvPr/>
        </p:nvGrpSpPr>
        <p:grpSpPr>
          <a:xfrm>
            <a:off x="789240" y="5157192"/>
            <a:ext cx="2028119" cy="1490682"/>
            <a:chOff x="933256" y="5157192"/>
            <a:chExt cx="2028119" cy="1490682"/>
          </a:xfrm>
        </p:grpSpPr>
        <p:pic>
          <p:nvPicPr>
            <p:cNvPr descr="E:\مشروع إي دوام\شاشات موقع إي دوام\دليل مستخدم + كتيبات تعريفية.png" id="394" name="Google Shape;394;p35"/>
            <p:cNvPicPr preferRelativeResize="0"/>
            <p:nvPr/>
          </p:nvPicPr>
          <p:blipFill rotWithShape="1">
            <a:blip r:embed="rId7">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395" name="Google Shape;395;p35"/>
            <p:cNvSpPr/>
            <p:nvPr/>
          </p:nvSpPr>
          <p:spPr>
            <a:xfrm>
              <a:off x="933256" y="6309320"/>
              <a:ext cx="202811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كتب إلكترونية تثقيفية</a:t>
              </a:r>
              <a:endParaRPr b="1" sz="1600">
                <a:solidFill>
                  <a:srgbClr val="13500F"/>
                </a:solidFill>
                <a:latin typeface="Arial"/>
                <a:ea typeface="Arial"/>
                <a:cs typeface="Arial"/>
                <a:sym typeface="Arial"/>
              </a:endParaRPr>
            </a:p>
          </p:txBody>
        </p:sp>
        <p:cxnSp>
          <p:nvCxnSpPr>
            <p:cNvPr id="396" name="Google Shape;396;p35"/>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397" name="Google Shape;397;p35"/>
          <p:cNvGrpSpPr/>
          <p:nvPr/>
        </p:nvGrpSpPr>
        <p:grpSpPr>
          <a:xfrm>
            <a:off x="5878368" y="5157192"/>
            <a:ext cx="2057560" cy="1634698"/>
            <a:chOff x="5878368" y="5157192"/>
            <a:chExt cx="2057560" cy="1634698"/>
          </a:xfrm>
        </p:grpSpPr>
        <p:grpSp>
          <p:nvGrpSpPr>
            <p:cNvPr id="398" name="Google Shape;398;p35"/>
            <p:cNvGrpSpPr/>
            <p:nvPr/>
          </p:nvGrpSpPr>
          <p:grpSpPr>
            <a:xfrm>
              <a:off x="5878368" y="5157192"/>
              <a:ext cx="2057560" cy="1213302"/>
              <a:chOff x="5878368" y="5157192"/>
              <a:chExt cx="2057560" cy="1213302"/>
            </a:xfrm>
          </p:grpSpPr>
          <p:cxnSp>
            <p:nvCxnSpPr>
              <p:cNvPr id="399" name="Google Shape;399;p35"/>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00" name="Google Shape;400;p35"/>
              <p:cNvPicPr preferRelativeResize="0"/>
              <p:nvPr/>
            </p:nvPicPr>
            <p:blipFill rotWithShape="1">
              <a:blip r:embed="rId8">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01" name="Google Shape;401;p35"/>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ppt_w</p:attrName>
                                        </p:attrNameLst>
                                      </p:cBhvr>
                                      <p:tavLst>
                                        <p:tav fmla="" tm="0">
                                          <p:val>
                                            <p:strVal val="0"/>
                                          </p:val>
                                        </p:tav>
                                        <p:tav fmla="" tm="100000">
                                          <p:val>
                                            <p:strVal val="#ppt_w"/>
                                          </p:val>
                                        </p:tav>
                                      </p:tavLst>
                                    </p:anim>
                                    <p:anim calcmode="lin" valueType="num">
                                      <p:cBhvr additive="base">
                                        <p:cTn dur="500"/>
                                        <p:tgtEl>
                                          <p:spTgt spid="3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مقدمة</a:t>
            </a:r>
            <a:endParaRPr/>
          </a:p>
        </p:txBody>
      </p:sp>
      <p:sp>
        <p:nvSpPr>
          <p:cNvPr id="106" name="Google Shape;106;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7" name="Google Shape;107;p15"/>
          <p:cNvPicPr preferRelativeResize="0"/>
          <p:nvPr/>
        </p:nvPicPr>
        <p:blipFill rotWithShape="1">
          <a:blip r:embed="rId3">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08" name="Google Shape;108;p15"/>
          <p:cNvPicPr preferRelativeResize="0"/>
          <p:nvPr/>
        </p:nvPicPr>
        <p:blipFill rotWithShape="1">
          <a:blip r:embed="rId4">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600">
                <a:solidFill>
                  <a:srgbClr val="CC6600"/>
                </a:solidFill>
                <a:latin typeface="Arial"/>
                <a:ea typeface="Arial"/>
                <a:cs typeface="Arial"/>
                <a:sym typeface="Arial"/>
              </a:rPr>
              <a:t>ذوي الإعاقة الحركية</a:t>
            </a:r>
            <a:endParaRPr b="1" sz="2600">
              <a:solidFill>
                <a:srgbClr val="CC6600"/>
              </a:solidFill>
              <a:latin typeface="Arial"/>
              <a:ea typeface="Arial"/>
              <a:cs typeface="Arial"/>
              <a:sym typeface="Arial"/>
            </a:endParaRPr>
          </a:p>
        </p:txBody>
      </p:sp>
      <p:pic>
        <p:nvPicPr>
          <p:cNvPr id="114" name="Google Shape;114;p16"/>
          <p:cNvPicPr preferRelativeResize="0"/>
          <p:nvPr/>
        </p:nvPicPr>
        <p:blipFill rotWithShape="1">
          <a:blip r:embed="rId3">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5" name="Google Shape;115;p16"/>
          <p:cNvSpPr/>
          <p:nvPr/>
        </p:nvSpPr>
        <p:spPr>
          <a:xfrm>
            <a:off x="196074" y="1052736"/>
            <a:ext cx="8064896" cy="92333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منها ،،،</a:t>
            </a:r>
            <a:endParaRPr b="1" sz="1800">
              <a:solidFill>
                <a:schemeClr val="dk1"/>
              </a:solidFill>
              <a:latin typeface="Arial"/>
              <a:ea typeface="Arial"/>
              <a:cs typeface="Arial"/>
              <a:sym typeface="Arial"/>
            </a:endParaRPr>
          </a:p>
        </p:txBody>
      </p:sp>
      <p:sp>
        <p:nvSpPr>
          <p:cNvPr id="116" name="Google Shape;116;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وقد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نطرح</a:t>
            </a:r>
            <a:r>
              <a:rPr b="1" lang="ar-EG" sz="1800">
                <a:solidFill>
                  <a:srgbClr val="FFFF00"/>
                </a:solidFill>
                <a:latin typeface="Arial"/>
                <a:ea typeface="Arial"/>
                <a:cs typeface="Arial"/>
                <a:sym typeface="Arial"/>
              </a:rPr>
              <a:t> </a:t>
            </a:r>
            <a:r>
              <a:rPr b="1" lang="ar-EG" sz="1800">
                <a:solidFill>
                  <a:srgbClr val="298424"/>
                </a:solidFill>
                <a:latin typeface="Arial"/>
                <a:ea typeface="Arial"/>
                <a:cs typeface="Arial"/>
                <a:sym typeface="Arial"/>
              </a:rPr>
              <a:t>فكرة تنفيذ مشروع بوابة إلكترونية تقدم خدمات توظيف وإدارة العمل عن بعد لذوي الإعاقة الحركية .. </a:t>
            </a:r>
            <a:endParaRPr b="1" sz="1800">
              <a:solidFill>
                <a:srgbClr val="29842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ppt_w</p:attrName>
                                        </p:attrNameLst>
                                      </p:cBhvr>
                                      <p:tavLst>
                                        <p:tav fmla="" tm="0">
                                          <p:val>
                                            <p:strVal val="0"/>
                                          </p:val>
                                        </p:tav>
                                        <p:tav fmla="" tm="100000">
                                          <p:val>
                                            <p:strVal val="#ppt_w"/>
                                          </p:val>
                                        </p:tav>
                                      </p:tavLst>
                                    </p:anim>
                                    <p:anim calcmode="lin" valueType="num">
                                      <p:cBhvr additive="base">
                                        <p:cTn dur="500"/>
                                        <p:tgtEl>
                                          <p:spTgt spid="1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ppt_w</p:attrName>
                                        </p:attrNameLst>
                                      </p:cBhvr>
                                      <p:tavLst>
                                        <p:tav fmla="" tm="0">
                                          <p:val>
                                            <p:strVal val="0"/>
                                          </p:val>
                                        </p:tav>
                                        <p:tav fmla="" tm="100000">
                                          <p:val>
                                            <p:strVal val="#ppt_w"/>
                                          </p:val>
                                        </p:tav>
                                      </p:tavLst>
                                    </p:anim>
                                    <p:anim calcmode="lin" valueType="num">
                                      <p:cBhvr additive="base">
                                        <p:cTn dur="500"/>
                                        <p:tgtEl>
                                          <p:spTgt spid="1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1.  أرقام ودراسات</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8"/>
          <p:cNvPicPr preferRelativeResize="0"/>
          <p:nvPr/>
        </p:nvPicPr>
        <p:blipFill rotWithShape="1">
          <a:blip r:embed="rId3">
            <a:alphaModFix/>
          </a:blip>
          <a:srcRect b="0" l="0" r="0" t="0"/>
          <a:stretch/>
        </p:blipFill>
        <p:spPr>
          <a:xfrm>
            <a:off x="251520" y="1124744"/>
            <a:ext cx="7831633" cy="4824536"/>
          </a:xfrm>
          <a:prstGeom prst="rect">
            <a:avLst/>
          </a:prstGeom>
          <a:noFill/>
          <a:ln>
            <a:noFill/>
          </a:ln>
        </p:spPr>
      </p:pic>
      <p:sp>
        <p:nvSpPr>
          <p:cNvPr id="127" name="Google Shape;127;p18"/>
          <p:cNvSpPr/>
          <p:nvPr/>
        </p:nvSpPr>
        <p:spPr>
          <a:xfrm>
            <a:off x="0" y="6038998"/>
            <a:ext cx="8460432" cy="8463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DE6F00"/>
                </a:solidFill>
                <a:latin typeface="Arial"/>
                <a:ea typeface="Arial"/>
                <a:cs typeface="Arial"/>
                <a:sym typeface="Arial"/>
              </a:rPr>
              <a:t>الإحصائية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rotWithShape="1">
          <a:blip r:embed="rId3">
            <a:alphaModFix/>
          </a:blip>
          <a:srcRect b="0" l="0" r="0" t="0"/>
          <a:stretch/>
        </p:blipFill>
        <p:spPr>
          <a:xfrm>
            <a:off x="1043608" y="581975"/>
            <a:ext cx="6751004" cy="5217374"/>
          </a:xfrm>
          <a:prstGeom prst="rect">
            <a:avLst/>
          </a:prstGeom>
          <a:noFill/>
          <a:ln>
            <a:noFill/>
          </a:ln>
        </p:spPr>
      </p:pic>
      <p:sp>
        <p:nvSpPr>
          <p:cNvPr id="133" name="Google Shape;133;p19"/>
          <p:cNvSpPr/>
          <p:nvPr/>
        </p:nvSpPr>
        <p:spPr>
          <a:xfrm>
            <a:off x="0" y="5949280"/>
            <a:ext cx="8460432" cy="8463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2. فكرة المشروع</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628213" y="4581128"/>
            <a:ext cx="2860036" cy="1939293"/>
          </a:xfrm>
          <a:prstGeom prst="rect">
            <a:avLst/>
          </a:prstGeom>
          <a:noFill/>
          <a:ln>
            <a:noFill/>
          </a:ln>
        </p:spPr>
      </p:pic>
      <p:sp>
        <p:nvSpPr>
          <p:cNvPr id="144" name="Google Shape;144;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تصميم بوابة إلكترونية  خاصة بذوي الإعاقة الحركية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lang="ar-EG" sz="1600">
                <a:solidFill>
                  <a:srgbClr val="298424"/>
                </a:solidFill>
                <a:latin typeface="Arial"/>
                <a:ea typeface="Arial"/>
                <a:cs typeface="Arial"/>
                <a:sym typeface="Arial"/>
              </a:rPr>
              <a:t>التي تساعدهم في الوصول إلى أهدافهم بأفضل الطرق وبخطوات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sz="1600">
              <a:solidFill>
                <a:srgbClr val="298424"/>
              </a:solidFill>
              <a:latin typeface="Arial"/>
              <a:ea typeface="Arial"/>
              <a:cs typeface="Arial"/>
              <a:sym typeface="Arial"/>
            </a:endParaRPr>
          </a:p>
        </p:txBody>
      </p:sp>
      <p:sp>
        <p:nvSpPr>
          <p:cNvPr id="145" name="Google Shape;145;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DE6F00"/>
                </a:solidFill>
                <a:latin typeface="Arial"/>
                <a:ea typeface="Arial"/>
                <a:cs typeface="Arial"/>
                <a:sym typeface="Arial"/>
              </a:rPr>
              <a:t>بالتعاون مع الجهات ذات العلاقة  وأهمها « صندوق تنمية الموارد البشرية »</a:t>
            </a:r>
            <a:endParaRPr sz="16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