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72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866900" y="190500"/>
            <a:ext cx="4800600" cy="7620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579937" y="2324100"/>
            <a:ext cx="5851525" cy="1752600"/>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905000"/>
            <a:ext cx="7543800" cy="2593975"/>
          </a:xfrm>
          <a:prstGeom prst="rect">
            <a:avLst/>
          </a:prstGeom>
          <a:noFill/>
          <a:ln>
            <a:noFill/>
          </a:ln>
        </p:spPr>
        <p:txBody>
          <a:bodyPr anchorCtr="0" anchor="b" bIns="45700" lIns="91425" spcFirstLastPara="1" rIns="91425" wrap="square" tIns="45700">
            <a:noAutofit/>
          </a:bodyPr>
          <a:lstStyle>
            <a:lvl1pPr lvl="0" rtl="1" algn="l">
              <a:spcBef>
                <a:spcPts val="0"/>
              </a:spcBef>
              <a:spcAft>
                <a:spcPts val="0"/>
              </a:spcAft>
              <a:buClr>
                <a:schemeClr val="dk2"/>
              </a:buClr>
              <a:buSzPts val="6600"/>
              <a:buFont typeface="Cambria"/>
              <a:buNone/>
              <a:defRPr sz="6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685800" y="4572000"/>
            <a:ext cx="6461760" cy="1066800"/>
          </a:xfrm>
          <a:prstGeom prst="rect">
            <a:avLst/>
          </a:prstGeom>
          <a:noFill/>
          <a:ln>
            <a:noFill/>
          </a:ln>
        </p:spPr>
        <p:txBody>
          <a:bodyPr anchorCtr="0" anchor="t" bIns="45700" lIns="91425" spcFirstLastPara="1" rIns="91425" wrap="square" tIns="45700">
            <a:noAutofit/>
          </a:bodyPr>
          <a:lstStyle>
            <a:lvl1pPr lvl="0" rtl="1" algn="l">
              <a:spcBef>
                <a:spcPts val="400"/>
              </a:spcBef>
              <a:spcAft>
                <a:spcPts val="0"/>
              </a:spcAft>
              <a:buSzPts val="2000"/>
              <a:buNone/>
              <a:defRPr sz="2000">
                <a:solidFill>
                  <a:srgbClr val="888888"/>
                </a:solidFill>
              </a:defRPr>
            </a:lvl1pPr>
            <a:lvl2pPr lvl="1" rtl="1" algn="ctr">
              <a:spcBef>
                <a:spcPts val="400"/>
              </a:spcBef>
              <a:spcAft>
                <a:spcPts val="0"/>
              </a:spcAft>
              <a:buSzPts val="2000"/>
              <a:buNone/>
              <a:defRPr>
                <a:solidFill>
                  <a:srgbClr val="888888"/>
                </a:solidFill>
              </a:defRPr>
            </a:lvl2pPr>
            <a:lvl3pPr lvl="2" rtl="1" algn="ctr">
              <a:spcBef>
                <a:spcPts val="360"/>
              </a:spcBef>
              <a:spcAft>
                <a:spcPts val="0"/>
              </a:spcAft>
              <a:buSzPts val="1800"/>
              <a:buNone/>
              <a:defRPr>
                <a:solidFill>
                  <a:srgbClr val="888888"/>
                </a:solidFill>
              </a:defRPr>
            </a:lvl3pPr>
            <a:lvl4pPr lvl="3" rtl="1" algn="ctr">
              <a:spcBef>
                <a:spcPts val="320"/>
              </a:spcBef>
              <a:spcAft>
                <a:spcPts val="0"/>
              </a:spcAft>
              <a:buSzPts val="1600"/>
              <a:buNone/>
              <a:defRPr>
                <a:solidFill>
                  <a:srgbClr val="888888"/>
                </a:solidFill>
              </a:defRPr>
            </a:lvl4pPr>
            <a:lvl5pPr lvl="4" rtl="1" algn="ctr">
              <a:spcBef>
                <a:spcPts val="280"/>
              </a:spcBef>
              <a:spcAft>
                <a:spcPts val="0"/>
              </a:spcAft>
              <a:buSzPts val="1400"/>
              <a:buNone/>
              <a:defRPr>
                <a:solidFill>
                  <a:srgbClr val="888888"/>
                </a:solidFill>
              </a:defRPr>
            </a:lvl5pPr>
            <a:lvl6pPr lvl="5" rtl="1" algn="ctr">
              <a:spcBef>
                <a:spcPts val="280"/>
              </a:spcBef>
              <a:spcAft>
                <a:spcPts val="0"/>
              </a:spcAft>
              <a:buSzPts val="1400"/>
              <a:buNone/>
              <a:defRPr>
                <a:solidFill>
                  <a:srgbClr val="888888"/>
                </a:solidFill>
              </a:defRPr>
            </a:lvl6pPr>
            <a:lvl7pPr lvl="6" rtl="1" algn="ctr">
              <a:spcBef>
                <a:spcPts val="280"/>
              </a:spcBef>
              <a:spcAft>
                <a:spcPts val="0"/>
              </a:spcAft>
              <a:buSzPts val="1400"/>
              <a:buNone/>
              <a:defRPr>
                <a:solidFill>
                  <a:srgbClr val="888888"/>
                </a:solidFill>
              </a:defRPr>
            </a:lvl7pPr>
            <a:lvl8pPr lvl="7" rtl="1" algn="ctr">
              <a:spcBef>
                <a:spcPts val="280"/>
              </a:spcBef>
              <a:spcAft>
                <a:spcPts val="0"/>
              </a:spcAft>
              <a:buSzPts val="1400"/>
              <a:buNone/>
              <a:defRPr>
                <a:solidFill>
                  <a:srgbClr val="888888"/>
                </a:solidFill>
              </a:defRPr>
            </a:lvl8pPr>
            <a:lvl9pPr lvl="8" rtl="1" algn="ctr">
              <a:spcBef>
                <a:spcPts val="280"/>
              </a:spcBef>
              <a:spcAft>
                <a:spcPts val="0"/>
              </a:spcAft>
              <a:buSzPts val="1400"/>
              <a:buNone/>
              <a:defRPr>
                <a:solidFill>
                  <a:srgbClr val="888888"/>
                </a:solidFill>
              </a:defRPr>
            </a:lvl9pPr>
          </a:lstStyle>
          <a:p/>
        </p:txBody>
      </p:sp>
      <p:sp>
        <p:nvSpPr>
          <p:cNvPr id="24" name="Google Shape;24;p3"/>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4"/>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4"/>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5"/>
          <p:cNvSpPr txBox="1"/>
          <p:nvPr>
            <p:ph type="title"/>
          </p:nvPr>
        </p:nvSpPr>
        <p:spPr>
          <a:xfrm>
            <a:off x="722313" y="5486400"/>
            <a:ext cx="7659687" cy="1168400"/>
          </a:xfrm>
          <a:prstGeom prst="rect">
            <a:avLst/>
          </a:prstGeom>
          <a:noFill/>
          <a:ln>
            <a:noFill/>
          </a:ln>
        </p:spPr>
        <p:txBody>
          <a:bodyPr anchorCtr="0" anchor="t" bIns="45700" lIns="91425" spcFirstLastPara="1" rIns="91425" wrap="square" tIns="45700">
            <a:noAutofit/>
          </a:bodyPr>
          <a:lstStyle>
            <a:lvl1pPr lvl="0" rtl="1" algn="l">
              <a:spcBef>
                <a:spcPts val="0"/>
              </a:spcBef>
              <a:spcAft>
                <a:spcPts val="0"/>
              </a:spcAft>
              <a:buClr>
                <a:schemeClr val="dk2"/>
              </a:buClr>
              <a:buSzPts val="3600"/>
              <a:buFont typeface="Cambria"/>
              <a:buNone/>
              <a:defRPr b="0" sz="3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722313" y="3852863"/>
            <a:ext cx="6135687" cy="1633538"/>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None/>
              <a:defRPr sz="2000">
                <a:solidFill>
                  <a:srgbClr val="888888"/>
                </a:solidFill>
              </a:defRPr>
            </a:lvl1pPr>
            <a:lvl2pPr indent="-228600" lvl="1" marL="914400" rtl="1" algn="r">
              <a:spcBef>
                <a:spcPts val="360"/>
              </a:spcBef>
              <a:spcAft>
                <a:spcPts val="0"/>
              </a:spcAft>
              <a:buSzPts val="1800"/>
              <a:buNone/>
              <a:defRPr sz="1800">
                <a:solidFill>
                  <a:srgbClr val="888888"/>
                </a:solidFill>
              </a:defRPr>
            </a:lvl2pPr>
            <a:lvl3pPr indent="-228600" lvl="2" marL="1371600" rtl="1" algn="r">
              <a:spcBef>
                <a:spcPts val="320"/>
              </a:spcBef>
              <a:spcAft>
                <a:spcPts val="0"/>
              </a:spcAft>
              <a:buSzPts val="1600"/>
              <a:buNone/>
              <a:defRPr sz="1600">
                <a:solidFill>
                  <a:srgbClr val="888888"/>
                </a:solidFill>
              </a:defRPr>
            </a:lvl3pPr>
            <a:lvl4pPr indent="-228600" lvl="3" marL="1828800" rtl="1" algn="r">
              <a:spcBef>
                <a:spcPts val="280"/>
              </a:spcBef>
              <a:spcAft>
                <a:spcPts val="0"/>
              </a:spcAft>
              <a:buSzPts val="1400"/>
              <a:buNone/>
              <a:defRPr sz="1400">
                <a:solidFill>
                  <a:srgbClr val="888888"/>
                </a:solidFill>
              </a:defRPr>
            </a:lvl4pPr>
            <a:lvl5pPr indent="-228600" lvl="4" marL="2286000" rtl="1" algn="r">
              <a:spcBef>
                <a:spcPts val="280"/>
              </a:spcBef>
              <a:spcAft>
                <a:spcPts val="0"/>
              </a:spcAft>
              <a:buSzPts val="1400"/>
              <a:buNone/>
              <a:defRPr sz="1400">
                <a:solidFill>
                  <a:srgbClr val="888888"/>
                </a:solidFill>
              </a:defRPr>
            </a:lvl5pPr>
            <a:lvl6pPr indent="-228600" lvl="5" marL="2743200" rtl="1" algn="r">
              <a:spcBef>
                <a:spcPts val="280"/>
              </a:spcBef>
              <a:spcAft>
                <a:spcPts val="0"/>
              </a:spcAft>
              <a:buSzPts val="1400"/>
              <a:buNone/>
              <a:defRPr sz="1400">
                <a:solidFill>
                  <a:srgbClr val="888888"/>
                </a:solidFill>
              </a:defRPr>
            </a:lvl6pPr>
            <a:lvl7pPr indent="-228600" lvl="6" marL="3200400" rtl="1" algn="r">
              <a:spcBef>
                <a:spcPts val="280"/>
              </a:spcBef>
              <a:spcAft>
                <a:spcPts val="0"/>
              </a:spcAft>
              <a:buSzPts val="1400"/>
              <a:buNone/>
              <a:defRPr sz="1400">
                <a:solidFill>
                  <a:srgbClr val="888888"/>
                </a:solidFill>
              </a:defRPr>
            </a:lvl7pPr>
            <a:lvl8pPr indent="-228600" lvl="7" marL="3657600" rtl="1" algn="r">
              <a:spcBef>
                <a:spcPts val="280"/>
              </a:spcBef>
              <a:spcAft>
                <a:spcPts val="0"/>
              </a:spcAft>
              <a:buSzPts val="1400"/>
              <a:buNone/>
              <a:defRPr sz="1400">
                <a:solidFill>
                  <a:srgbClr val="888888"/>
                </a:solidFill>
              </a:defRPr>
            </a:lvl8pPr>
            <a:lvl9pPr indent="-228600" lvl="8" marL="4114800" rtl="1" algn="r">
              <a:spcBef>
                <a:spcPts val="280"/>
              </a:spcBef>
              <a:spcAft>
                <a:spcPts val="0"/>
              </a:spcAft>
              <a:buSzPts val="1400"/>
              <a:buNone/>
              <a:defRPr sz="1400">
                <a:solidFill>
                  <a:srgbClr val="888888"/>
                </a:solidFill>
              </a:defRPr>
            </a:lvl9pPr>
          </a:lstStyle>
          <a:p/>
        </p:txBody>
      </p:sp>
      <p:sp>
        <p:nvSpPr>
          <p:cNvPr id="36" name="Google Shape;36;p5"/>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7" name="Google Shape;37;p5"/>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5"/>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6"/>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6"/>
          <p:cNvSpPr txBox="1"/>
          <p:nvPr>
            <p:ph idx="1" type="body"/>
          </p:nvPr>
        </p:nvSpPr>
        <p:spPr>
          <a:xfrm>
            <a:off x="4572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2" name="Google Shape;42;p6"/>
          <p:cNvSpPr txBox="1"/>
          <p:nvPr>
            <p:ph idx="2" type="body"/>
          </p:nvPr>
        </p:nvSpPr>
        <p:spPr>
          <a:xfrm>
            <a:off x="4419600" y="1536192"/>
            <a:ext cx="3657600" cy="4590288"/>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Char char="•"/>
              <a:defRPr sz="2800"/>
            </a:lvl1pPr>
            <a:lvl2pPr indent="-381000" lvl="1" marL="914400" rtl="1" algn="r">
              <a:spcBef>
                <a:spcPts val="480"/>
              </a:spcBef>
              <a:spcAft>
                <a:spcPts val="0"/>
              </a:spcAft>
              <a:buSzPts val="2400"/>
              <a:buChar char="•"/>
              <a:defRPr sz="2400"/>
            </a:lvl2pPr>
            <a:lvl3pPr indent="-355600" lvl="2" marL="1371600" rtl="1" algn="r">
              <a:spcBef>
                <a:spcPts val="400"/>
              </a:spcBef>
              <a:spcAft>
                <a:spcPts val="0"/>
              </a:spcAft>
              <a:buSzPts val="2000"/>
              <a:buChar char="•"/>
              <a:defRPr sz="2000"/>
            </a:lvl3pPr>
            <a:lvl4pPr indent="-342900" lvl="3" marL="1828800" rtl="1" algn="r">
              <a:spcBef>
                <a:spcPts val="360"/>
              </a:spcBef>
              <a:spcAft>
                <a:spcPts val="0"/>
              </a:spcAft>
              <a:buSzPts val="1800"/>
              <a:buChar char="•"/>
              <a:defRPr sz="1800"/>
            </a:lvl4pPr>
            <a:lvl5pPr indent="-342900" lvl="4" marL="2286000" rtl="1" algn="r">
              <a:spcBef>
                <a:spcPts val="360"/>
              </a:spcBef>
              <a:spcAft>
                <a:spcPts val="0"/>
              </a:spcAft>
              <a:buSzPts val="1800"/>
              <a:buChar char="•"/>
              <a:defRPr sz="1800"/>
            </a:lvl5pPr>
            <a:lvl6pPr indent="-342900" lvl="5" marL="2743200" rtl="1" algn="r">
              <a:spcBef>
                <a:spcPts val="360"/>
              </a:spcBef>
              <a:spcAft>
                <a:spcPts val="0"/>
              </a:spcAft>
              <a:buSzPts val="1800"/>
              <a:buChar char="•"/>
              <a:defRPr sz="1800"/>
            </a:lvl6pPr>
            <a:lvl7pPr indent="-342900" lvl="6" marL="3200400" rtl="1" algn="r">
              <a:spcBef>
                <a:spcPts val="360"/>
              </a:spcBef>
              <a:spcAft>
                <a:spcPts val="0"/>
              </a:spcAft>
              <a:buSzPts val="1800"/>
              <a:buChar char="•"/>
              <a:defRPr sz="1800"/>
            </a:lvl7pPr>
            <a:lvl8pPr indent="-342900" lvl="7" marL="3657600" rtl="1" algn="r">
              <a:spcBef>
                <a:spcPts val="360"/>
              </a:spcBef>
              <a:spcAft>
                <a:spcPts val="0"/>
              </a:spcAft>
              <a:buSzPts val="1800"/>
              <a:buChar char="•"/>
              <a:defRPr sz="1800"/>
            </a:lvl8pPr>
            <a:lvl9pPr indent="-342900" lvl="8" marL="4114800" rtl="1" algn="r">
              <a:spcBef>
                <a:spcPts val="360"/>
              </a:spcBef>
              <a:spcAft>
                <a:spcPts val="0"/>
              </a:spcAft>
              <a:buSzPts val="1800"/>
              <a:buChar char="•"/>
              <a:defRPr sz="1800"/>
            </a:lvl9pPr>
          </a:lstStyle>
          <a:p/>
        </p:txBody>
      </p:sp>
      <p:sp>
        <p:nvSpPr>
          <p:cNvPr id="43" name="Google Shape;43;p6"/>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4" name="Google Shape;44;p6"/>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4600"/>
              <a:buFont typeface="Camb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4572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49" name="Google Shape;49;p7"/>
          <p:cNvSpPr txBox="1"/>
          <p:nvPr>
            <p:ph idx="2" type="body"/>
          </p:nvPr>
        </p:nvSpPr>
        <p:spPr>
          <a:xfrm>
            <a:off x="4572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0" name="Google Shape;50;p7"/>
          <p:cNvSpPr txBox="1"/>
          <p:nvPr>
            <p:ph idx="3" type="body"/>
          </p:nvPr>
        </p:nvSpPr>
        <p:spPr>
          <a:xfrm>
            <a:off x="4419600" y="1535113"/>
            <a:ext cx="3657600" cy="639762"/>
          </a:xfrm>
          <a:prstGeom prst="rect">
            <a:avLst/>
          </a:prstGeom>
          <a:noFill/>
          <a:ln>
            <a:noFill/>
          </a:ln>
        </p:spPr>
        <p:txBody>
          <a:bodyPr anchorCtr="0" anchor="b" bIns="45700" lIns="91425" spcFirstLastPara="1" rIns="91425" wrap="square" tIns="45700">
            <a:noAutofit/>
          </a:bodyPr>
          <a:lstStyle>
            <a:lvl1pPr indent="-228600" lvl="0" marL="457200" rtl="1" algn="ctr">
              <a:spcBef>
                <a:spcPts val="400"/>
              </a:spcBef>
              <a:spcAft>
                <a:spcPts val="0"/>
              </a:spcAft>
              <a:buSzPts val="2000"/>
              <a:buNone/>
              <a:defRPr b="1" sz="2000">
                <a:solidFill>
                  <a:schemeClr val="dk2"/>
                </a:solidFill>
              </a:defRPr>
            </a:lvl1pPr>
            <a:lvl2pPr indent="-228600" lvl="1" marL="914400" rtl="1" algn="r">
              <a:spcBef>
                <a:spcPts val="400"/>
              </a:spcBef>
              <a:spcAft>
                <a:spcPts val="0"/>
              </a:spcAft>
              <a:buSzPts val="2000"/>
              <a:buNone/>
              <a:defRPr b="1" sz="2000"/>
            </a:lvl2pPr>
            <a:lvl3pPr indent="-228600" lvl="2" marL="1371600" rtl="1" algn="r">
              <a:spcBef>
                <a:spcPts val="360"/>
              </a:spcBef>
              <a:spcAft>
                <a:spcPts val="0"/>
              </a:spcAft>
              <a:buSzPts val="1800"/>
              <a:buNone/>
              <a:defRPr b="1" sz="1800"/>
            </a:lvl3pPr>
            <a:lvl4pPr indent="-228600" lvl="3" marL="1828800" rtl="1" algn="r">
              <a:spcBef>
                <a:spcPts val="320"/>
              </a:spcBef>
              <a:spcAft>
                <a:spcPts val="0"/>
              </a:spcAft>
              <a:buSzPts val="1600"/>
              <a:buNone/>
              <a:defRPr b="1" sz="1600"/>
            </a:lvl4pPr>
            <a:lvl5pPr indent="-228600" lvl="4" marL="2286000" rtl="1" algn="r">
              <a:spcBef>
                <a:spcPts val="320"/>
              </a:spcBef>
              <a:spcAft>
                <a:spcPts val="0"/>
              </a:spcAft>
              <a:buSzPts val="1600"/>
              <a:buNone/>
              <a:defRPr b="1" sz="1600"/>
            </a:lvl5pPr>
            <a:lvl6pPr indent="-228600" lvl="5" marL="2743200" rtl="1" algn="r">
              <a:spcBef>
                <a:spcPts val="320"/>
              </a:spcBef>
              <a:spcAft>
                <a:spcPts val="0"/>
              </a:spcAft>
              <a:buSzPts val="1600"/>
              <a:buNone/>
              <a:defRPr b="1" sz="1600"/>
            </a:lvl6pPr>
            <a:lvl7pPr indent="-228600" lvl="6" marL="3200400" rtl="1" algn="r">
              <a:spcBef>
                <a:spcPts val="320"/>
              </a:spcBef>
              <a:spcAft>
                <a:spcPts val="0"/>
              </a:spcAft>
              <a:buSzPts val="1600"/>
              <a:buNone/>
              <a:defRPr b="1" sz="1600"/>
            </a:lvl7pPr>
            <a:lvl8pPr indent="-228600" lvl="7" marL="3657600" rtl="1" algn="r">
              <a:spcBef>
                <a:spcPts val="320"/>
              </a:spcBef>
              <a:spcAft>
                <a:spcPts val="0"/>
              </a:spcAft>
              <a:buSzPts val="1600"/>
              <a:buNone/>
              <a:defRPr b="1" sz="1600"/>
            </a:lvl8pPr>
            <a:lvl9pPr indent="-228600" lvl="8" marL="4114800" rtl="1" algn="r">
              <a:spcBef>
                <a:spcPts val="320"/>
              </a:spcBef>
              <a:spcAft>
                <a:spcPts val="0"/>
              </a:spcAft>
              <a:buSzPts val="1600"/>
              <a:buNone/>
              <a:defRPr b="1" sz="1600"/>
            </a:lvl9pPr>
          </a:lstStyle>
          <a:p/>
        </p:txBody>
      </p:sp>
      <p:sp>
        <p:nvSpPr>
          <p:cNvPr id="51" name="Google Shape;51;p7"/>
          <p:cNvSpPr txBox="1"/>
          <p:nvPr>
            <p:ph idx="4" type="body"/>
          </p:nvPr>
        </p:nvSpPr>
        <p:spPr>
          <a:xfrm>
            <a:off x="4419600" y="2174875"/>
            <a:ext cx="3657600"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Char char="•"/>
              <a:defRPr sz="2400"/>
            </a:lvl1pPr>
            <a:lvl2pPr indent="-355600" lvl="1" marL="914400" rtl="1" algn="r">
              <a:spcBef>
                <a:spcPts val="400"/>
              </a:spcBef>
              <a:spcAft>
                <a:spcPts val="0"/>
              </a:spcAft>
              <a:buSzPts val="2000"/>
              <a:buChar char="•"/>
              <a:defRPr sz="2000"/>
            </a:lvl2pPr>
            <a:lvl3pPr indent="-342900" lvl="2" marL="1371600" rtl="1" algn="r">
              <a:spcBef>
                <a:spcPts val="360"/>
              </a:spcBef>
              <a:spcAft>
                <a:spcPts val="0"/>
              </a:spcAft>
              <a:buSzPts val="1800"/>
              <a:buChar char="•"/>
              <a:defRPr sz="1800"/>
            </a:lvl3pPr>
            <a:lvl4pPr indent="-330200" lvl="3" marL="1828800" rtl="1" algn="r">
              <a:spcBef>
                <a:spcPts val="320"/>
              </a:spcBef>
              <a:spcAft>
                <a:spcPts val="0"/>
              </a:spcAft>
              <a:buSzPts val="1600"/>
              <a:buChar char="•"/>
              <a:defRPr sz="1600"/>
            </a:lvl4pPr>
            <a:lvl5pPr indent="-330200" lvl="4" marL="2286000" rtl="1" algn="r">
              <a:spcBef>
                <a:spcPts val="320"/>
              </a:spcBef>
              <a:spcAft>
                <a:spcPts val="0"/>
              </a:spcAft>
              <a:buSzPts val="1600"/>
              <a:buChar char="•"/>
              <a:defRPr sz="1600"/>
            </a:lvl5pPr>
            <a:lvl6pPr indent="-330200" lvl="5" marL="2743200" rtl="1" algn="r">
              <a:spcBef>
                <a:spcPts val="320"/>
              </a:spcBef>
              <a:spcAft>
                <a:spcPts val="0"/>
              </a:spcAft>
              <a:buSzPts val="1600"/>
              <a:buChar char="•"/>
              <a:defRPr sz="1600"/>
            </a:lvl6pPr>
            <a:lvl7pPr indent="-330200" lvl="6" marL="3200400" rtl="1" algn="r">
              <a:spcBef>
                <a:spcPts val="320"/>
              </a:spcBef>
              <a:spcAft>
                <a:spcPts val="0"/>
              </a:spcAft>
              <a:buSzPts val="1600"/>
              <a:buChar char="•"/>
              <a:defRPr sz="1600"/>
            </a:lvl7pPr>
            <a:lvl8pPr indent="-330200" lvl="7" marL="3657600" rtl="1" algn="r">
              <a:spcBef>
                <a:spcPts val="320"/>
              </a:spcBef>
              <a:spcAft>
                <a:spcPts val="0"/>
              </a:spcAft>
              <a:buSzPts val="1600"/>
              <a:buChar char="•"/>
              <a:defRPr sz="1600"/>
            </a:lvl8pPr>
            <a:lvl9pPr indent="-330200" lvl="8" marL="4114800" rtl="1" algn="r">
              <a:spcBef>
                <a:spcPts val="320"/>
              </a:spcBef>
              <a:spcAft>
                <a:spcPts val="0"/>
              </a:spcAft>
              <a:buSzPts val="1600"/>
              <a:buChar char="•"/>
              <a:defRPr sz="1600"/>
            </a:lvl9pPr>
          </a:lstStyle>
          <a:p/>
        </p:txBody>
      </p:sp>
      <p:sp>
        <p:nvSpPr>
          <p:cNvPr id="52" name="Google Shape;52;p7"/>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7"/>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8"/>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8" name="Google Shape;58;p8"/>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9"/>
          <p:cNvSpPr txBox="1"/>
          <p:nvPr>
            <p:ph type="title"/>
          </p:nvPr>
        </p:nvSpPr>
        <p:spPr>
          <a:xfrm>
            <a:off x="304801" y="5495544"/>
            <a:ext cx="7772400" cy="59436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9"/>
          <p:cNvSpPr txBox="1"/>
          <p:nvPr>
            <p:ph idx="1" type="body"/>
          </p:nvPr>
        </p:nvSpPr>
        <p:spPr>
          <a:xfrm>
            <a:off x="304799" y="6096000"/>
            <a:ext cx="7772401" cy="609600"/>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63" name="Google Shape;63;p9"/>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5" name="Google Shape;65;p9"/>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66" name="Google Shape;66;p9"/>
          <p:cNvSpPr txBox="1"/>
          <p:nvPr>
            <p:ph idx="2" type="body"/>
          </p:nvPr>
        </p:nvSpPr>
        <p:spPr>
          <a:xfrm>
            <a:off x="304800" y="381000"/>
            <a:ext cx="7772400" cy="494284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301752" y="5495278"/>
            <a:ext cx="7772400" cy="594626"/>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Clr>
                <a:schemeClr val="dk2"/>
              </a:buClr>
              <a:buSzPts val="2200"/>
              <a:buFont typeface="Cambria"/>
              <a:buNone/>
              <a:defRPr b="1" sz="22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p:nvPr>
            <p:ph idx="2" type="pic"/>
          </p:nvPr>
        </p:nvSpPr>
        <p:spPr>
          <a:xfrm>
            <a:off x="0" y="0"/>
            <a:ext cx="8458200" cy="54864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accent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accent2"/>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accent3"/>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accent5"/>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accent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accent2"/>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accent3"/>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accent4"/>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0" name="Google Shape;70;p10"/>
          <p:cNvSpPr txBox="1"/>
          <p:nvPr>
            <p:ph idx="1" type="body"/>
          </p:nvPr>
        </p:nvSpPr>
        <p:spPr>
          <a:xfrm>
            <a:off x="301752" y="6096000"/>
            <a:ext cx="7772400" cy="612648"/>
          </a:xfrm>
          <a:prstGeom prst="rect">
            <a:avLst/>
          </a:prstGeom>
          <a:noFill/>
          <a:ln>
            <a:noFill/>
          </a:ln>
        </p:spPr>
        <p:txBody>
          <a:bodyPr anchorCtr="0" anchor="t" bIns="45700" lIns="91425" spcFirstLastPara="1" rIns="91425" wrap="square" tIns="45700">
            <a:noAutofit/>
          </a:bodyPr>
          <a:lstStyle>
            <a:lvl1pPr indent="-228600" lvl="0" marL="457200" rtl="1" algn="ctr">
              <a:spcBef>
                <a:spcPts val="320"/>
              </a:spcBef>
              <a:spcAft>
                <a:spcPts val="0"/>
              </a:spcAft>
              <a:buSzPts val="1600"/>
              <a:buNone/>
              <a:defRPr sz="1600"/>
            </a:lvl1pPr>
            <a:lvl2pPr indent="-228600" lvl="1" marL="914400" rtl="1" algn="r">
              <a:spcBef>
                <a:spcPts val="240"/>
              </a:spcBef>
              <a:spcAft>
                <a:spcPts val="0"/>
              </a:spcAft>
              <a:buSzPts val="1200"/>
              <a:buNone/>
              <a:defRPr sz="1200"/>
            </a:lvl2pPr>
            <a:lvl3pPr indent="-228600" lvl="2" marL="1371600" rtl="1" algn="r">
              <a:spcBef>
                <a:spcPts val="200"/>
              </a:spcBef>
              <a:spcAft>
                <a:spcPts val="0"/>
              </a:spcAft>
              <a:buSzPts val="1000"/>
              <a:buNone/>
              <a:defRPr sz="1000"/>
            </a:lvl3pPr>
            <a:lvl4pPr indent="-228600" lvl="3" marL="1828800" rtl="1" algn="r">
              <a:spcBef>
                <a:spcPts val="180"/>
              </a:spcBef>
              <a:spcAft>
                <a:spcPts val="0"/>
              </a:spcAft>
              <a:buSzPts val="900"/>
              <a:buNone/>
              <a:defRPr sz="900"/>
            </a:lvl4pPr>
            <a:lvl5pPr indent="-228600" lvl="4" marL="2286000" rtl="1" algn="r">
              <a:spcBef>
                <a:spcPts val="180"/>
              </a:spcBef>
              <a:spcAft>
                <a:spcPts val="0"/>
              </a:spcAft>
              <a:buSzPts val="900"/>
              <a:buNone/>
              <a:defRPr sz="900"/>
            </a:lvl5pPr>
            <a:lvl6pPr indent="-228600" lvl="5" marL="2743200" rtl="1" algn="r">
              <a:spcBef>
                <a:spcPts val="180"/>
              </a:spcBef>
              <a:spcAft>
                <a:spcPts val="0"/>
              </a:spcAft>
              <a:buSzPts val="900"/>
              <a:buNone/>
              <a:defRPr sz="900"/>
            </a:lvl6pPr>
            <a:lvl7pPr indent="-228600" lvl="6" marL="3200400" rtl="1" algn="r">
              <a:spcBef>
                <a:spcPts val="180"/>
              </a:spcBef>
              <a:spcAft>
                <a:spcPts val="0"/>
              </a:spcAft>
              <a:buSzPts val="900"/>
              <a:buNone/>
              <a:defRPr sz="900"/>
            </a:lvl7pPr>
            <a:lvl8pPr indent="-228600" lvl="7" marL="3657600" rtl="1" algn="r">
              <a:spcBef>
                <a:spcPts val="180"/>
              </a:spcBef>
              <a:spcAft>
                <a:spcPts val="0"/>
              </a:spcAft>
              <a:buSzPts val="900"/>
              <a:buNone/>
              <a:defRPr sz="900"/>
            </a:lvl8pPr>
            <a:lvl9pPr indent="-228600" lvl="8" marL="4114800" rtl="1" algn="r">
              <a:spcBef>
                <a:spcPts val="180"/>
              </a:spcBef>
              <a:spcAft>
                <a:spcPts val="0"/>
              </a:spcAft>
              <a:buSzPts val="900"/>
              <a:buNone/>
              <a:defRPr sz="900"/>
            </a:lvl9pPr>
          </a:lstStyle>
          <a:p/>
        </p:txBody>
      </p:sp>
      <p:sp>
        <p:nvSpPr>
          <p:cNvPr id="71" name="Google Shape;71;p10"/>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rtl="1" algn="ctr">
              <a:spcBef>
                <a:spcPts val="0"/>
              </a:spcBef>
              <a:buNone/>
              <a:defRPr/>
            </a:lvl1pPr>
            <a:lvl2pPr indent="0" lvl="1" marL="0" rtl="1" algn="ctr">
              <a:spcBef>
                <a:spcPts val="0"/>
              </a:spcBef>
              <a:buNone/>
              <a:defRPr/>
            </a:lvl2pPr>
            <a:lvl3pPr indent="0" lvl="2" marL="0" rtl="1" algn="ctr">
              <a:spcBef>
                <a:spcPts val="0"/>
              </a:spcBef>
              <a:buNone/>
              <a:defRPr/>
            </a:lvl3pPr>
            <a:lvl4pPr indent="0" lvl="3" marL="0" rtl="1" algn="ctr">
              <a:spcBef>
                <a:spcPts val="0"/>
              </a:spcBef>
              <a:buNone/>
              <a:defRPr/>
            </a:lvl4pPr>
            <a:lvl5pPr indent="0" lvl="4" marL="0" rtl="1" algn="ctr">
              <a:spcBef>
                <a:spcPts val="0"/>
              </a:spcBef>
              <a:buNone/>
              <a:defRPr/>
            </a:lvl5pPr>
            <a:lvl6pPr indent="0" lvl="5" marL="0" rtl="1" algn="ctr">
              <a:spcBef>
                <a:spcPts val="0"/>
              </a:spcBef>
              <a:buNone/>
              <a:defRPr/>
            </a:lvl6pPr>
            <a:lvl7pPr indent="0" lvl="6" marL="0" rtl="1" algn="ctr">
              <a:spcBef>
                <a:spcPts val="0"/>
              </a:spcBef>
              <a:buNone/>
              <a:defRPr/>
            </a:lvl7pPr>
            <a:lvl8pPr indent="0" lvl="7" marL="0" rtl="1" algn="ctr">
              <a:spcBef>
                <a:spcPts val="0"/>
              </a:spcBef>
              <a:buNone/>
              <a:defRPr/>
            </a:lvl8pPr>
            <a:lvl9pPr indent="0" lvl="8" marL="0" rtl="1" algn="ctr">
              <a:spcBef>
                <a:spcPts val="0"/>
              </a:spcBef>
              <a:buNone/>
              <a:defRPr/>
            </a:lvl9pPr>
          </a:lstStyle>
          <a:p>
            <a:pPr indent="0" lvl="0" marL="0" rtl="1" algn="ctr">
              <a:spcBef>
                <a:spcPts val="0"/>
              </a:spcBef>
              <a:spcAft>
                <a:spcPts val="0"/>
              </a:spcAft>
              <a:buNone/>
            </a:pPr>
            <a:fld id="{00000000-1234-1234-1234-123412341234}" type="slidenum">
              <a:rPr lang="ar-EG"/>
              <a:t>‹#›</a:t>
            </a:fld>
            <a:endParaRPr/>
          </a:p>
        </p:txBody>
      </p:sp>
      <p:sp>
        <p:nvSpPr>
          <p:cNvPr id="73" name="Google Shape;73;p10"/>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75000">
              <a:schemeClr val="lt1"/>
            </a:gs>
            <a:gs pos="100000">
              <a:srgbClr val="D8D8D8"/>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7620000" cy="114300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Clr>
                <a:schemeClr val="dk2"/>
              </a:buClr>
              <a:buSzPts val="4600"/>
              <a:buFont typeface="Cambria"/>
              <a:buNone/>
              <a:defRPr b="0" i="0" sz="4600" u="none" cap="none" strike="noStrike">
                <a:solidFill>
                  <a:schemeClr val="dk2"/>
                </a:solidFill>
                <a:latin typeface="Cambria"/>
                <a:ea typeface="Cambria"/>
                <a:cs typeface="Cambria"/>
                <a:sym typeface="Camb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7620000" cy="4800600"/>
          </a:xfrm>
          <a:prstGeom prst="rect">
            <a:avLst/>
          </a:prstGeom>
          <a:noFill/>
          <a:ln>
            <a:noFill/>
          </a:ln>
        </p:spPr>
        <p:txBody>
          <a:bodyPr anchorCtr="0" anchor="t" bIns="45700" lIns="91425" spcFirstLastPara="1" rIns="91425" wrap="square" tIns="45700">
            <a:noAutofit/>
          </a:bodyPr>
          <a:lstStyle>
            <a:lvl1pPr indent="-368300" lvl="0" marL="457200" marR="0" rtl="1" algn="r">
              <a:spcBef>
                <a:spcPts val="440"/>
              </a:spcBef>
              <a:spcAft>
                <a:spcPts val="0"/>
              </a:spcAft>
              <a:buClr>
                <a:schemeClr val="accent1"/>
              </a:buClr>
              <a:buSzPts val="2200"/>
              <a:buFont typeface="Arial"/>
              <a:buChar char="•"/>
              <a:defRPr b="0" i="0" sz="2200" u="none" cap="none" strike="noStrike">
                <a:solidFill>
                  <a:schemeClr val="dk1"/>
                </a:solidFill>
                <a:latin typeface="Calibri"/>
                <a:ea typeface="Calibri"/>
                <a:cs typeface="Calibri"/>
                <a:sym typeface="Calibri"/>
              </a:defRPr>
            </a:lvl1pPr>
            <a:lvl2pPr indent="-355600" lvl="1" marL="914400" marR="0" rtl="1" algn="r">
              <a:spcBef>
                <a:spcPts val="400"/>
              </a:spcBef>
              <a:spcAft>
                <a:spcPts val="0"/>
              </a:spcAft>
              <a:buClr>
                <a:schemeClr val="accent2"/>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1" algn="r">
              <a:spcBef>
                <a:spcPts val="360"/>
              </a:spcBef>
              <a:spcAft>
                <a:spcPts val="0"/>
              </a:spcAft>
              <a:buClr>
                <a:schemeClr val="accent3"/>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spcBef>
                <a:spcPts val="320"/>
              </a:spcBef>
              <a:spcAft>
                <a:spcPts val="0"/>
              </a:spcAft>
              <a:buClr>
                <a:schemeClr val="accent4"/>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1" algn="r">
              <a:spcBef>
                <a:spcPts val="280"/>
              </a:spcBef>
              <a:spcAft>
                <a:spcPts val="0"/>
              </a:spcAft>
              <a:buClr>
                <a:schemeClr val="accent5"/>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1" algn="r">
              <a:spcBef>
                <a:spcPts val="280"/>
              </a:spcBef>
              <a:spcAft>
                <a:spcPts val="0"/>
              </a:spcAft>
              <a:buClr>
                <a:schemeClr val="accent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1" algn="r">
              <a:spcBef>
                <a:spcPts val="280"/>
              </a:spcBef>
              <a:spcAft>
                <a:spcPts val="0"/>
              </a:spcAft>
              <a:buClr>
                <a:schemeClr val="accent2"/>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1" algn="r">
              <a:spcBef>
                <a:spcPts val="280"/>
              </a:spcBef>
              <a:spcAft>
                <a:spcPts val="0"/>
              </a:spcAft>
              <a:buClr>
                <a:schemeClr val="accent3"/>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1" algn="r">
              <a:spcBef>
                <a:spcPts val="280"/>
              </a:spcBef>
              <a:spcAft>
                <a:spcPts val="0"/>
              </a:spcAft>
              <a:buClr>
                <a:schemeClr val="accent4"/>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p:nvPr/>
        </p:nvSpPr>
        <p:spPr>
          <a:xfrm>
            <a:off x="8458200" y="0"/>
            <a:ext cx="6858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1"/>
          <p:cNvSpPr/>
          <p:nvPr/>
        </p:nvSpPr>
        <p:spPr>
          <a:xfrm>
            <a:off x="8458200" y="5486400"/>
            <a:ext cx="685800" cy="685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1"/>
          <p:cNvSpPr/>
          <p:nvPr>
            <p:ph idx="12" type="sldNum"/>
          </p:nvPr>
        </p:nvSpPr>
        <p:spPr>
          <a:xfrm>
            <a:off x="8531788" y="5648960"/>
            <a:ext cx="548640" cy="396240"/>
          </a:xfrm>
          <a:prstGeom prst="bracketPair">
            <a:avLst/>
          </a:prstGeom>
          <a:noFill/>
          <a:ln cap="flat" cmpd="sng" w="19050">
            <a:solidFill>
              <a:srgbClr val="FFFFFF"/>
            </a:solidFill>
            <a:prstDash val="solid"/>
            <a:round/>
            <a:headEnd len="sm" w="sm" type="none"/>
            <a:tailEnd len="sm" w="sm" type="none"/>
          </a:ln>
        </p:spPr>
        <p:txBody>
          <a:bodyPr anchorCtr="0" anchor="ctr" bIns="0" lIns="0" spcFirstLastPara="1" rIns="0" wrap="square" tIns="0">
            <a:noAutofit/>
          </a:bodyPr>
          <a:lstStyle>
            <a:lvl1pPr indent="0" lvl="0" marL="0" marR="0" rtl="1" algn="ctr">
              <a:spcBef>
                <a:spcPts val="0"/>
              </a:spcBef>
              <a:buNone/>
              <a:defRPr b="0" i="0" sz="1800" u="none" cap="none" strike="noStrike">
                <a:solidFill>
                  <a:srgbClr val="FFFFFF"/>
                </a:solidFill>
                <a:latin typeface="Calibri"/>
                <a:ea typeface="Calibri"/>
                <a:cs typeface="Calibri"/>
                <a:sym typeface="Calibri"/>
              </a:defRPr>
            </a:lvl1pPr>
            <a:lvl2pPr indent="0" lvl="1" marL="0" marR="0" rtl="1" algn="ctr">
              <a:spcBef>
                <a:spcPts val="0"/>
              </a:spcBef>
              <a:buNone/>
              <a:defRPr b="0" i="0" sz="1800" u="none" cap="none" strike="noStrike">
                <a:solidFill>
                  <a:srgbClr val="FFFFFF"/>
                </a:solidFill>
                <a:latin typeface="Calibri"/>
                <a:ea typeface="Calibri"/>
                <a:cs typeface="Calibri"/>
                <a:sym typeface="Calibri"/>
              </a:defRPr>
            </a:lvl2pPr>
            <a:lvl3pPr indent="0" lvl="2" marL="0" marR="0" rtl="1" algn="ctr">
              <a:spcBef>
                <a:spcPts val="0"/>
              </a:spcBef>
              <a:buNone/>
              <a:defRPr b="0" i="0" sz="1800" u="none" cap="none" strike="noStrike">
                <a:solidFill>
                  <a:srgbClr val="FFFFFF"/>
                </a:solidFill>
                <a:latin typeface="Calibri"/>
                <a:ea typeface="Calibri"/>
                <a:cs typeface="Calibri"/>
                <a:sym typeface="Calibri"/>
              </a:defRPr>
            </a:lvl3pPr>
            <a:lvl4pPr indent="0" lvl="3" marL="0" marR="0" rtl="1" algn="ctr">
              <a:spcBef>
                <a:spcPts val="0"/>
              </a:spcBef>
              <a:buNone/>
              <a:defRPr b="0" i="0" sz="1800" u="none" cap="none" strike="noStrike">
                <a:solidFill>
                  <a:srgbClr val="FFFFFF"/>
                </a:solidFill>
                <a:latin typeface="Calibri"/>
                <a:ea typeface="Calibri"/>
                <a:cs typeface="Calibri"/>
                <a:sym typeface="Calibri"/>
              </a:defRPr>
            </a:lvl4pPr>
            <a:lvl5pPr indent="0" lvl="4" marL="0" marR="0" rtl="1" algn="ctr">
              <a:spcBef>
                <a:spcPts val="0"/>
              </a:spcBef>
              <a:buNone/>
              <a:defRPr b="0" i="0" sz="1800" u="none" cap="none" strike="noStrike">
                <a:solidFill>
                  <a:srgbClr val="FFFFFF"/>
                </a:solidFill>
                <a:latin typeface="Calibri"/>
                <a:ea typeface="Calibri"/>
                <a:cs typeface="Calibri"/>
                <a:sym typeface="Calibri"/>
              </a:defRPr>
            </a:lvl5pPr>
            <a:lvl6pPr indent="0" lvl="5" marL="0" marR="0" rtl="1" algn="ctr">
              <a:spcBef>
                <a:spcPts val="0"/>
              </a:spcBef>
              <a:buNone/>
              <a:defRPr b="0" i="0" sz="1800" u="none" cap="none" strike="noStrike">
                <a:solidFill>
                  <a:srgbClr val="FFFFFF"/>
                </a:solidFill>
                <a:latin typeface="Calibri"/>
                <a:ea typeface="Calibri"/>
                <a:cs typeface="Calibri"/>
                <a:sym typeface="Calibri"/>
              </a:defRPr>
            </a:lvl6pPr>
            <a:lvl7pPr indent="0" lvl="6" marL="0" marR="0" rtl="1" algn="ctr">
              <a:spcBef>
                <a:spcPts val="0"/>
              </a:spcBef>
              <a:buNone/>
              <a:defRPr b="0" i="0" sz="1800" u="none" cap="none" strike="noStrike">
                <a:solidFill>
                  <a:srgbClr val="FFFFFF"/>
                </a:solidFill>
                <a:latin typeface="Calibri"/>
                <a:ea typeface="Calibri"/>
                <a:cs typeface="Calibri"/>
                <a:sym typeface="Calibri"/>
              </a:defRPr>
            </a:lvl7pPr>
            <a:lvl8pPr indent="0" lvl="7" marL="0" marR="0" rtl="1" algn="ctr">
              <a:spcBef>
                <a:spcPts val="0"/>
              </a:spcBef>
              <a:buNone/>
              <a:defRPr b="0" i="0" sz="1800" u="none" cap="none" strike="noStrike">
                <a:solidFill>
                  <a:srgbClr val="FFFFFF"/>
                </a:solidFill>
                <a:latin typeface="Calibri"/>
                <a:ea typeface="Calibri"/>
                <a:cs typeface="Calibri"/>
                <a:sym typeface="Calibri"/>
              </a:defRPr>
            </a:lvl8pPr>
            <a:lvl9pPr indent="0" lvl="8" marL="0" marR="0" rtl="1" algn="ctr">
              <a:spcBef>
                <a:spcPts val="0"/>
              </a:spcBef>
              <a:buNone/>
              <a:defRPr b="0" i="0" sz="1800" u="none" cap="none" strike="noStrike">
                <a:solidFill>
                  <a:srgbClr val="FFFFFF"/>
                </a:solidFill>
                <a:latin typeface="Calibri"/>
                <a:ea typeface="Calibri"/>
                <a:cs typeface="Calibri"/>
                <a:sym typeface="Calibri"/>
              </a:defRPr>
            </a:lvl9pPr>
          </a:lstStyle>
          <a:p>
            <a:pPr indent="0" lvl="0" marL="0" rtl="1" algn="ctr">
              <a:spcBef>
                <a:spcPts val="0"/>
              </a:spcBef>
              <a:spcAft>
                <a:spcPts val="0"/>
              </a:spcAft>
              <a:buNone/>
            </a:pPr>
            <a:fld id="{00000000-1234-1234-1234-123412341234}" type="slidenum">
              <a:rPr lang="ar-EG"/>
              <a:t>‹#›</a:t>
            </a:fld>
            <a:endParaRPr/>
          </a:p>
        </p:txBody>
      </p:sp>
      <p:sp>
        <p:nvSpPr>
          <p:cNvPr id="15" name="Google Shape;15;p1"/>
          <p:cNvSpPr txBox="1"/>
          <p:nvPr>
            <p:ph idx="11" type="ftr"/>
          </p:nvPr>
        </p:nvSpPr>
        <p:spPr>
          <a:xfrm rot="-5400000">
            <a:off x="7586910" y="4048760"/>
            <a:ext cx="2367281" cy="365760"/>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
          <p:cNvSpPr txBox="1"/>
          <p:nvPr>
            <p:ph idx="10" type="dt"/>
          </p:nvPr>
        </p:nvSpPr>
        <p:spPr>
          <a:xfrm rot="-5400000">
            <a:off x="7551351" y="1645920"/>
            <a:ext cx="2438399" cy="365760"/>
          </a:xfrm>
          <a:prstGeom prst="rect">
            <a:avLst/>
          </a:prstGeom>
          <a:noFill/>
          <a:ln>
            <a:noFill/>
          </a:ln>
        </p:spPr>
        <p:txBody>
          <a:bodyPr anchorCtr="0" anchor="ctr"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lt2"/>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hyperlink" Target="http://www.edawam.com/html/" TargetMode="External"/><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2.png"/><Relationship Id="rId5" Type="http://schemas.openxmlformats.org/officeDocument/2006/relationships/image" Target="../media/image17.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hyperlink" Target="http://www.edawam.com/html/company-dash1.html" TargetMode="External"/><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hyperlink" Target="http://www.edawam.com/html/company-notifications.html" TargetMode="External"/><Relationship Id="rId5"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hyperlink" Target="http://www.edawam.com/html/" TargetMode="External"/><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0.jp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jpg"/><Relationship Id="rId4" Type="http://schemas.openxmlformats.org/officeDocument/2006/relationships/image" Target="../media/image14.png"/><Relationship Id="rId5" Type="http://schemas.openxmlformats.org/officeDocument/2006/relationships/image" Target="../media/image4.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1.png"/><Relationship Id="rId6" Type="http://schemas.openxmlformats.org/officeDocument/2006/relationships/image" Target="../media/image19.jpg"/><Relationship Id="rId7"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10.jpg"/><Relationship Id="rId5"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 Id="rId4" Type="http://schemas.openxmlformats.org/officeDocument/2006/relationships/image" Target="../media/image5.png"/><Relationship Id="rId9" Type="http://schemas.openxmlformats.org/officeDocument/2006/relationships/image" Target="../media/image1.png"/><Relationship Id="rId5" Type="http://schemas.openxmlformats.org/officeDocument/2006/relationships/image" Target="../media/image25.png"/><Relationship Id="rId6" Type="http://schemas.openxmlformats.org/officeDocument/2006/relationships/image" Target="../media/image27.png"/><Relationship Id="rId7" Type="http://schemas.openxmlformats.org/officeDocument/2006/relationships/image" Target="../media/image24.png"/><Relationship Id="rId8"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s://www.facebook.com/photo.php?fbid=481847471884492&amp;set=a.419966134739293.96469.155399834529259&amp;type=1&amp;theater"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www.facebook.com/photo.php?fbid=481847471884492&amp;set=a.419966134739293.96469.155399834529259&amp;type=1&amp;theater"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13"/>
          <p:cNvSpPr/>
          <p:nvPr/>
        </p:nvSpPr>
        <p:spPr>
          <a:xfrm>
            <a:off x="0" y="3724283"/>
            <a:ext cx="9144000" cy="1872208"/>
          </a:xfrm>
          <a:prstGeom prst="rect">
            <a:avLst/>
          </a:prstGeom>
          <a:solidFill>
            <a:srgbClr val="FFFFFF">
              <a:alpha val="49803"/>
            </a:srgb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C:\Users\hadeer\Desktop\logo.png" id="91" name="Google Shape;91;p13"/>
          <p:cNvPicPr preferRelativeResize="0"/>
          <p:nvPr/>
        </p:nvPicPr>
        <p:blipFill rotWithShape="1">
          <a:blip r:embed="rId4">
            <a:alphaModFix/>
          </a:blip>
          <a:srcRect b="0" l="0" r="0" t="0"/>
          <a:stretch/>
        </p:blipFill>
        <p:spPr>
          <a:xfrm>
            <a:off x="765863" y="3861048"/>
            <a:ext cx="4886257" cy="1368152"/>
          </a:xfrm>
          <a:prstGeom prst="rect">
            <a:avLst/>
          </a:prstGeom>
          <a:noFill/>
          <a:ln>
            <a:noFill/>
          </a:ln>
        </p:spPr>
      </p:pic>
      <p:sp>
        <p:nvSpPr>
          <p:cNvPr id="92" name="Google Shape;92;p13"/>
          <p:cNvSpPr/>
          <p:nvPr/>
        </p:nvSpPr>
        <p:spPr>
          <a:xfrm>
            <a:off x="2560250" y="5219908"/>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ar-EG" sz="1800" u="sng" cap="none" strike="noStrike">
                <a:solidFill>
                  <a:schemeClr val="hlink"/>
                </a:solidFill>
                <a:latin typeface="Calibri"/>
                <a:ea typeface="Calibri"/>
                <a:cs typeface="Calibri"/>
                <a:sym typeface="Calibri"/>
                <a:hlinkClick r:id="rId5"/>
              </a:rPr>
              <a:t>http://www.edawam.com/html/</a:t>
            </a:r>
            <a:endParaRPr sz="1800">
              <a:solidFill>
                <a:srgbClr val="669900"/>
              </a:solidFill>
              <a:latin typeface="Calibri"/>
              <a:ea typeface="Calibri"/>
              <a:cs typeface="Calibri"/>
              <a:sym typeface="Calibri"/>
            </a:endParaRPr>
          </a:p>
        </p:txBody>
      </p:sp>
      <p:pic>
        <p:nvPicPr>
          <p:cNvPr descr="D:\logo3d.png" id="93" name="Google Shape;93;p13"/>
          <p:cNvPicPr preferRelativeResize="0"/>
          <p:nvPr/>
        </p:nvPicPr>
        <p:blipFill rotWithShape="1">
          <a:blip r:embed="rId6">
            <a:alphaModFix/>
          </a:blip>
          <a:srcRect b="12950" l="13196" r="10557" t="10152"/>
          <a:stretch/>
        </p:blipFill>
        <p:spPr>
          <a:xfrm>
            <a:off x="5868144" y="5085184"/>
            <a:ext cx="3378819" cy="1916831"/>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2051720" y="33265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2.1.  إي-دوام ليس مجرد موقع توظيف</a:t>
            </a:r>
            <a:endParaRPr/>
          </a:p>
        </p:txBody>
      </p:sp>
      <p:grpSp>
        <p:nvGrpSpPr>
          <p:cNvPr id="160" name="Google Shape;160;p22"/>
          <p:cNvGrpSpPr/>
          <p:nvPr/>
        </p:nvGrpSpPr>
        <p:grpSpPr>
          <a:xfrm>
            <a:off x="262981" y="4073548"/>
            <a:ext cx="2846200" cy="1837942"/>
            <a:chOff x="2386672" y="3947835"/>
            <a:chExt cx="2739755" cy="1736895"/>
          </a:xfrm>
        </p:grpSpPr>
        <p:cxnSp>
          <p:nvCxnSpPr>
            <p:cNvPr id="161" name="Google Shape;161;p22"/>
            <p:cNvCxnSpPr/>
            <p:nvPr/>
          </p:nvCxnSpPr>
          <p:spPr>
            <a:xfrm>
              <a:off x="4470057" y="3947835"/>
              <a:ext cx="0" cy="515048"/>
            </a:xfrm>
            <a:prstGeom prst="straightConnector1">
              <a:avLst/>
            </a:prstGeom>
            <a:noFill/>
            <a:ln cap="flat" cmpd="sng" w="28575">
              <a:solidFill>
                <a:srgbClr val="6DA071"/>
              </a:solidFill>
              <a:prstDash val="dash"/>
              <a:round/>
              <a:headEnd len="sm" w="sm" type="none"/>
              <a:tailEnd len="med" w="med" type="stealth"/>
            </a:ln>
          </p:spPr>
        </p:cxnSp>
        <p:grpSp>
          <p:nvGrpSpPr>
            <p:cNvPr id="162" name="Google Shape;162;p22"/>
            <p:cNvGrpSpPr/>
            <p:nvPr/>
          </p:nvGrpSpPr>
          <p:grpSpPr>
            <a:xfrm>
              <a:off x="2386672" y="4462883"/>
              <a:ext cx="2739755" cy="1221847"/>
              <a:chOff x="2567237" y="4327373"/>
              <a:chExt cx="2739755" cy="1221847"/>
            </a:xfrm>
          </p:grpSpPr>
          <p:pic>
            <p:nvPicPr>
              <p:cNvPr descr="http://icons.iconarchive.com/icons/visualpharm/must-have/256/User-icon.png" id="163" name="Google Shape;163;p22"/>
              <p:cNvPicPr preferRelativeResize="0"/>
              <p:nvPr/>
            </p:nvPicPr>
            <p:blipFill rotWithShape="1">
              <a:blip r:embed="rId4">
                <a:alphaModFix/>
              </a:blip>
              <a:srcRect b="0" l="0" r="0" t="0"/>
              <a:stretch/>
            </p:blipFill>
            <p:spPr>
              <a:xfrm>
                <a:off x="2567237" y="4516466"/>
                <a:ext cx="707418" cy="660131"/>
              </a:xfrm>
              <a:prstGeom prst="rect">
                <a:avLst/>
              </a:prstGeom>
              <a:noFill/>
              <a:ln>
                <a:noFill/>
              </a:ln>
            </p:spPr>
          </p:pic>
          <p:sp>
            <p:nvSpPr>
              <p:cNvPr id="164" name="Google Shape;164;p22"/>
              <p:cNvSpPr txBox="1"/>
              <p:nvPr/>
            </p:nvSpPr>
            <p:spPr>
              <a:xfrm>
                <a:off x="2577845" y="5144633"/>
                <a:ext cx="65300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cxnSp>
            <p:nvCxnSpPr>
              <p:cNvPr id="165" name="Google Shape;165;p22"/>
              <p:cNvCxnSpPr/>
              <p:nvPr/>
            </p:nvCxnSpPr>
            <p:spPr>
              <a:xfrm rot="10800000">
                <a:off x="3259108" y="4929955"/>
                <a:ext cx="629680" cy="0"/>
              </a:xfrm>
              <a:prstGeom prst="straightConnector1">
                <a:avLst/>
              </a:prstGeom>
              <a:noFill/>
              <a:ln cap="flat" cmpd="sng" w="28575">
                <a:solidFill>
                  <a:srgbClr val="6DA071"/>
                </a:solidFill>
                <a:prstDash val="dash"/>
                <a:round/>
                <a:headEnd len="sm" w="sm" type="none"/>
                <a:tailEnd len="sm" w="sm" type="none"/>
              </a:ln>
            </p:spPr>
          </p:cxnSp>
          <p:sp>
            <p:nvSpPr>
              <p:cNvPr id="166" name="Google Shape;166;p22"/>
              <p:cNvSpPr/>
              <p:nvPr/>
            </p:nvSpPr>
            <p:spPr>
              <a:xfrm rot="5400000">
                <a:off x="4029722" y="4271950"/>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nvSpPr>
            <p:spPr>
              <a:xfrm>
                <a:off x="4307450" y="46328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تقييم العمل </a:t>
                </a:r>
                <a:endParaRPr b="1" sz="1400">
                  <a:solidFill>
                    <a:schemeClr val="lt1"/>
                  </a:solidFill>
                  <a:latin typeface="Arial"/>
                  <a:ea typeface="Arial"/>
                  <a:cs typeface="Arial"/>
                  <a:sym typeface="Arial"/>
                </a:endParaRPr>
              </a:p>
            </p:txBody>
          </p:sp>
        </p:grpSp>
      </p:grpSp>
      <p:grpSp>
        <p:nvGrpSpPr>
          <p:cNvPr id="168" name="Google Shape;168;p22"/>
          <p:cNvGrpSpPr/>
          <p:nvPr/>
        </p:nvGrpSpPr>
        <p:grpSpPr>
          <a:xfrm>
            <a:off x="1187624" y="5949280"/>
            <a:ext cx="2527744" cy="757869"/>
            <a:chOff x="3722968" y="5292702"/>
            <a:chExt cx="2433208" cy="863249"/>
          </a:xfrm>
        </p:grpSpPr>
        <p:cxnSp>
          <p:nvCxnSpPr>
            <p:cNvPr id="169" name="Google Shape;169;p22"/>
            <p:cNvCxnSpPr/>
            <p:nvPr/>
          </p:nvCxnSpPr>
          <p:spPr>
            <a:xfrm>
              <a:off x="5646428"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0" name="Google Shape;170;p22"/>
            <p:cNvCxnSpPr/>
            <p:nvPr/>
          </p:nvCxnSpPr>
          <p:spPr>
            <a:xfrm>
              <a:off x="4227704" y="5292702"/>
              <a:ext cx="0" cy="515048"/>
            </a:xfrm>
            <a:prstGeom prst="straightConnector1">
              <a:avLst/>
            </a:prstGeom>
            <a:noFill/>
            <a:ln cap="flat" cmpd="sng" w="28575">
              <a:solidFill>
                <a:srgbClr val="6DA071"/>
              </a:solidFill>
              <a:prstDash val="dash"/>
              <a:round/>
              <a:headEnd len="sm" w="sm" type="none"/>
              <a:tailEnd len="med" w="med" type="stealth"/>
            </a:ln>
          </p:spPr>
        </p:cxnSp>
        <p:cxnSp>
          <p:nvCxnSpPr>
            <p:cNvPr id="171" name="Google Shape;171;p22"/>
            <p:cNvCxnSpPr/>
            <p:nvPr/>
          </p:nvCxnSpPr>
          <p:spPr>
            <a:xfrm>
              <a:off x="4239366" y="5292702"/>
              <a:ext cx="1407062" cy="0"/>
            </a:xfrm>
            <a:prstGeom prst="straightConnector1">
              <a:avLst/>
            </a:prstGeom>
            <a:noFill/>
            <a:ln cap="flat" cmpd="sng" w="28575">
              <a:solidFill>
                <a:srgbClr val="6DA071"/>
              </a:solidFill>
              <a:prstDash val="dash"/>
              <a:round/>
              <a:headEnd len="sm" w="sm" type="none"/>
              <a:tailEnd len="sm" w="sm" type="none"/>
            </a:ln>
          </p:spPr>
        </p:cxnSp>
        <p:sp>
          <p:nvSpPr>
            <p:cNvPr id="172" name="Google Shape;172;p22"/>
            <p:cNvSpPr/>
            <p:nvPr/>
          </p:nvSpPr>
          <p:spPr>
            <a:xfrm>
              <a:off x="5161126" y="5851275"/>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إنهاء المهمة </a:t>
              </a:r>
              <a:endParaRPr b="1" sz="1200">
                <a:solidFill>
                  <a:schemeClr val="lt1"/>
                </a:solidFill>
                <a:latin typeface="Arial"/>
                <a:ea typeface="Arial"/>
                <a:cs typeface="Arial"/>
                <a:sym typeface="Arial"/>
              </a:endParaRPr>
            </a:p>
          </p:txBody>
        </p:sp>
        <p:sp>
          <p:nvSpPr>
            <p:cNvPr id="173" name="Google Shape;173;p22"/>
            <p:cNvSpPr/>
            <p:nvPr/>
          </p:nvSpPr>
          <p:spPr>
            <a:xfrm>
              <a:off x="3722968" y="5844021"/>
              <a:ext cx="995050" cy="304676"/>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الأرشيف </a:t>
              </a:r>
              <a:endParaRPr b="1" sz="1400">
                <a:solidFill>
                  <a:schemeClr val="lt1"/>
                </a:solidFill>
                <a:latin typeface="Arial"/>
                <a:ea typeface="Arial"/>
                <a:cs typeface="Arial"/>
                <a:sym typeface="Arial"/>
              </a:endParaRPr>
            </a:p>
          </p:txBody>
        </p:sp>
      </p:grpSp>
      <p:grpSp>
        <p:nvGrpSpPr>
          <p:cNvPr id="174" name="Google Shape;174;p22"/>
          <p:cNvGrpSpPr/>
          <p:nvPr/>
        </p:nvGrpSpPr>
        <p:grpSpPr>
          <a:xfrm>
            <a:off x="152628" y="2013164"/>
            <a:ext cx="3135008" cy="928502"/>
            <a:chOff x="2796365" y="1556792"/>
            <a:chExt cx="3017762" cy="877455"/>
          </a:xfrm>
        </p:grpSpPr>
        <p:cxnSp>
          <p:nvCxnSpPr>
            <p:cNvPr id="175" name="Google Shape;175;p22"/>
            <p:cNvCxnSpPr/>
            <p:nvPr/>
          </p:nvCxnSpPr>
          <p:spPr>
            <a:xfrm rot="10800000">
              <a:off x="3497527" y="1694622"/>
              <a:ext cx="629680" cy="0"/>
            </a:xfrm>
            <a:prstGeom prst="straightConnector1">
              <a:avLst/>
            </a:prstGeom>
            <a:noFill/>
            <a:ln cap="flat" cmpd="sng" w="28575">
              <a:solidFill>
                <a:srgbClr val="6DA071"/>
              </a:solidFill>
              <a:prstDash val="dash"/>
              <a:round/>
              <a:headEnd len="sm" w="sm" type="none"/>
              <a:tailEnd len="sm" w="sm" type="none"/>
            </a:ln>
          </p:spPr>
        </p:cxnSp>
        <p:pic>
          <p:nvPicPr>
            <p:cNvPr descr="http://icons.iconarchive.com/icons/visualpharm/must-have/256/User-icon.png" id="176" name="Google Shape;176;p22"/>
            <p:cNvPicPr preferRelativeResize="0"/>
            <p:nvPr/>
          </p:nvPicPr>
          <p:blipFill rotWithShape="1">
            <a:blip r:embed="rId4">
              <a:alphaModFix/>
            </a:blip>
            <a:srcRect b="0" l="0" r="0" t="0"/>
            <a:stretch/>
          </p:blipFill>
          <p:spPr>
            <a:xfrm>
              <a:off x="2828978" y="1556792"/>
              <a:ext cx="707419" cy="660132"/>
            </a:xfrm>
            <a:prstGeom prst="rect">
              <a:avLst/>
            </a:prstGeom>
            <a:noFill/>
            <a:ln>
              <a:noFill/>
            </a:ln>
          </p:spPr>
        </p:pic>
        <p:sp>
          <p:nvSpPr>
            <p:cNvPr id="177" name="Google Shape;177;p22"/>
            <p:cNvSpPr txBox="1"/>
            <p:nvPr/>
          </p:nvSpPr>
          <p:spPr>
            <a:xfrm>
              <a:off x="2796365" y="2180350"/>
              <a:ext cx="715192" cy="253897"/>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مدير</a:t>
              </a:r>
              <a:endParaRPr b="1" sz="1500">
                <a:solidFill>
                  <a:schemeClr val="dk1"/>
                </a:solidFill>
                <a:latin typeface="Arial"/>
                <a:ea typeface="Arial"/>
                <a:cs typeface="Arial"/>
                <a:sym typeface="Arial"/>
              </a:endParaRPr>
            </a:p>
          </p:txBody>
        </p:sp>
        <p:sp>
          <p:nvSpPr>
            <p:cNvPr id="178" name="Google Shape;178;p22"/>
            <p:cNvSpPr/>
            <p:nvPr/>
          </p:nvSpPr>
          <p:spPr>
            <a:xfrm>
              <a:off x="4166076" y="1556792"/>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إرسال مهمة </a:t>
              </a:r>
              <a:endParaRPr b="1" sz="1400">
                <a:solidFill>
                  <a:schemeClr val="lt1"/>
                </a:solidFill>
                <a:latin typeface="Arial"/>
                <a:ea typeface="Arial"/>
                <a:cs typeface="Arial"/>
                <a:sym typeface="Arial"/>
              </a:endParaRPr>
            </a:p>
          </p:txBody>
        </p:sp>
        <p:cxnSp>
          <p:nvCxnSpPr>
            <p:cNvPr id="179" name="Google Shape;179;p22"/>
            <p:cNvCxnSpPr/>
            <p:nvPr/>
          </p:nvCxnSpPr>
          <p:spPr>
            <a:xfrm>
              <a:off x="4990102" y="1846960"/>
              <a:ext cx="0" cy="515047"/>
            </a:xfrm>
            <a:prstGeom prst="straightConnector1">
              <a:avLst/>
            </a:prstGeom>
            <a:noFill/>
            <a:ln cap="flat" cmpd="sng" w="28575">
              <a:solidFill>
                <a:srgbClr val="6DA071"/>
              </a:solidFill>
              <a:prstDash val="dash"/>
              <a:round/>
              <a:headEnd len="sm" w="sm" type="none"/>
              <a:tailEnd len="med" w="med" type="stealth"/>
            </a:ln>
          </p:spPr>
        </p:cxnSp>
      </p:grpSp>
      <p:grpSp>
        <p:nvGrpSpPr>
          <p:cNvPr id="180" name="Google Shape;180;p22"/>
          <p:cNvGrpSpPr/>
          <p:nvPr/>
        </p:nvGrpSpPr>
        <p:grpSpPr>
          <a:xfrm>
            <a:off x="107503" y="2910721"/>
            <a:ext cx="3198039" cy="1233691"/>
            <a:chOff x="2751240" y="2420041"/>
            <a:chExt cx="3078435" cy="1165866"/>
          </a:xfrm>
        </p:grpSpPr>
        <p:sp>
          <p:nvSpPr>
            <p:cNvPr id="181" name="Google Shape;181;p22"/>
            <p:cNvSpPr txBox="1"/>
            <p:nvPr/>
          </p:nvSpPr>
          <p:spPr>
            <a:xfrm>
              <a:off x="2785170" y="3361511"/>
              <a:ext cx="785156" cy="224396"/>
            </a:xfrm>
            <a:prstGeom prst="rect">
              <a:avLst/>
            </a:prstGeom>
            <a:noFill/>
            <a:ln>
              <a:noFill/>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EG" sz="1500">
                  <a:solidFill>
                    <a:schemeClr val="dk1"/>
                  </a:solidFill>
                  <a:latin typeface="Arial"/>
                  <a:ea typeface="Arial"/>
                  <a:cs typeface="Arial"/>
                  <a:sym typeface="Arial"/>
                </a:rPr>
                <a:t>موظف</a:t>
              </a:r>
              <a:endParaRPr b="1" sz="1500">
                <a:solidFill>
                  <a:schemeClr val="dk1"/>
                </a:solidFill>
                <a:latin typeface="Arial"/>
                <a:ea typeface="Arial"/>
                <a:cs typeface="Arial"/>
                <a:sym typeface="Arial"/>
              </a:endParaRPr>
            </a:p>
          </p:txBody>
        </p:sp>
        <p:pic>
          <p:nvPicPr>
            <p:cNvPr descr="http://public.ministrysync.com/_images/ae/features/host_manager_icon.jpg" id="182" name="Google Shape;182;p22"/>
            <p:cNvPicPr preferRelativeResize="0"/>
            <p:nvPr/>
          </p:nvPicPr>
          <p:blipFill rotWithShape="1">
            <a:blip r:embed="rId5">
              <a:alphaModFix/>
            </a:blip>
            <a:srcRect b="21593" l="0" r="0" t="0"/>
            <a:stretch/>
          </p:blipFill>
          <p:spPr>
            <a:xfrm>
              <a:off x="2751240" y="2586888"/>
              <a:ext cx="862895" cy="747182"/>
            </a:xfrm>
            <a:prstGeom prst="rect">
              <a:avLst/>
            </a:prstGeom>
            <a:noFill/>
            <a:ln>
              <a:noFill/>
            </a:ln>
          </p:spPr>
        </p:pic>
        <p:cxnSp>
          <p:nvCxnSpPr>
            <p:cNvPr id="183" name="Google Shape;183;p22"/>
            <p:cNvCxnSpPr/>
            <p:nvPr/>
          </p:nvCxnSpPr>
          <p:spPr>
            <a:xfrm flipH="1">
              <a:off x="3660778" y="2586888"/>
              <a:ext cx="466430" cy="246643"/>
            </a:xfrm>
            <a:prstGeom prst="straightConnector1">
              <a:avLst/>
            </a:prstGeom>
            <a:noFill/>
            <a:ln cap="flat" cmpd="sng" w="28575">
              <a:solidFill>
                <a:srgbClr val="6DA071"/>
              </a:solidFill>
              <a:prstDash val="dash"/>
              <a:round/>
              <a:headEnd len="sm" w="sm" type="none"/>
              <a:tailEnd len="sm" w="sm" type="none"/>
            </a:ln>
          </p:spPr>
        </p:cxnSp>
        <p:cxnSp>
          <p:nvCxnSpPr>
            <p:cNvPr id="184" name="Google Shape;184;p22"/>
            <p:cNvCxnSpPr/>
            <p:nvPr/>
          </p:nvCxnSpPr>
          <p:spPr>
            <a:xfrm rot="10800000">
              <a:off x="3637456" y="3181731"/>
              <a:ext cx="489234" cy="159592"/>
            </a:xfrm>
            <a:prstGeom prst="straightConnector1">
              <a:avLst/>
            </a:prstGeom>
            <a:noFill/>
            <a:ln cap="flat" cmpd="sng" w="28575">
              <a:solidFill>
                <a:srgbClr val="6DA071"/>
              </a:solidFill>
              <a:prstDash val="dash"/>
              <a:round/>
              <a:headEnd len="sm" w="sm" type="none"/>
              <a:tailEnd len="sm" w="sm" type="none"/>
            </a:ln>
          </p:spPr>
        </p:cxnSp>
        <p:sp>
          <p:nvSpPr>
            <p:cNvPr id="185" name="Google Shape;185;p22"/>
            <p:cNvSpPr/>
            <p:nvPr/>
          </p:nvSpPr>
          <p:spPr>
            <a:xfrm>
              <a:off x="4181624" y="3218002"/>
              <a:ext cx="1648051" cy="246643"/>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200">
                  <a:solidFill>
                    <a:srgbClr val="000000"/>
                  </a:solidFill>
                  <a:latin typeface="Arial"/>
                  <a:ea typeface="Arial"/>
                  <a:cs typeface="Arial"/>
                  <a:sym typeface="Arial"/>
                </a:rPr>
                <a:t>إرسال المهام المنجزة </a:t>
              </a:r>
              <a:endParaRPr b="1" sz="1200">
                <a:solidFill>
                  <a:schemeClr val="lt1"/>
                </a:solidFill>
                <a:latin typeface="Arial"/>
                <a:ea typeface="Arial"/>
                <a:cs typeface="Arial"/>
                <a:sym typeface="Arial"/>
              </a:endParaRPr>
            </a:p>
          </p:txBody>
        </p:sp>
        <p:sp>
          <p:nvSpPr>
            <p:cNvPr id="186" name="Google Shape;186;p22"/>
            <p:cNvSpPr/>
            <p:nvPr/>
          </p:nvSpPr>
          <p:spPr>
            <a:xfrm>
              <a:off x="4166076" y="2420041"/>
              <a:ext cx="1648051" cy="246642"/>
            </a:xfrm>
            <a:prstGeom prst="rect">
              <a:avLst/>
            </a:prstGeom>
            <a:noFill/>
            <a:ln cap="flat" cmpd="sng" w="28575">
              <a:solidFill>
                <a:srgbClr val="537656"/>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استلام مهمة </a:t>
              </a:r>
              <a:endParaRPr b="1" sz="1400">
                <a:solidFill>
                  <a:schemeClr val="lt1"/>
                </a:solidFill>
                <a:latin typeface="Arial"/>
                <a:ea typeface="Arial"/>
                <a:cs typeface="Arial"/>
                <a:sym typeface="Arial"/>
              </a:endParaRPr>
            </a:p>
          </p:txBody>
        </p:sp>
        <p:cxnSp>
          <p:nvCxnSpPr>
            <p:cNvPr id="187" name="Google Shape;187;p22"/>
            <p:cNvCxnSpPr/>
            <p:nvPr/>
          </p:nvCxnSpPr>
          <p:spPr>
            <a:xfrm>
              <a:off x="4990102" y="2666683"/>
              <a:ext cx="0" cy="515048"/>
            </a:xfrm>
            <a:prstGeom prst="straightConnector1">
              <a:avLst/>
            </a:prstGeom>
            <a:noFill/>
            <a:ln cap="flat" cmpd="sng" w="28575">
              <a:solidFill>
                <a:srgbClr val="6DA071"/>
              </a:solidFill>
              <a:prstDash val="dash"/>
              <a:round/>
              <a:headEnd len="sm" w="sm" type="none"/>
              <a:tailEnd len="med" w="med" type="stealth"/>
            </a:ln>
          </p:spPr>
        </p:cxnSp>
      </p:grpSp>
      <p:sp>
        <p:nvSpPr>
          <p:cNvPr id="188" name="Google Shape;188;p22"/>
          <p:cNvSpPr/>
          <p:nvPr/>
        </p:nvSpPr>
        <p:spPr>
          <a:xfrm>
            <a:off x="4499992" y="2132856"/>
            <a:ext cx="3888432"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منظمة لمتابعة الأعمال من قبل الشركة والموظف.</a:t>
            </a:r>
            <a:endParaRPr/>
          </a:p>
        </p:txBody>
      </p:sp>
      <p:sp>
        <p:nvSpPr>
          <p:cNvPr id="189" name="Google Shape;189;p22"/>
          <p:cNvSpPr/>
          <p:nvPr/>
        </p:nvSpPr>
        <p:spPr>
          <a:xfrm>
            <a:off x="4963647" y="3058021"/>
            <a:ext cx="3466544" cy="1697901"/>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تقديم طرق تدريب وارشاد للنظام بكافة الأنواع ليختار المدير والموظف الطريقة الأسهل بالنسبة له </a:t>
            </a:r>
            <a:endParaRPr/>
          </a:p>
          <a:p>
            <a:pPr indent="0" lvl="1" marL="457200" marR="0" rtl="1" algn="just">
              <a:lnSpc>
                <a:spcPct val="150000"/>
              </a:lnSpc>
              <a:spcBef>
                <a:spcPts val="1000"/>
              </a:spcBef>
              <a:spcAft>
                <a:spcPts val="0"/>
              </a:spcAft>
              <a:buNone/>
            </a:pPr>
            <a:r>
              <a:rPr b="1" i="0" lang="ar-EG" sz="1600" u="none" cap="none" strike="noStrike">
                <a:solidFill>
                  <a:schemeClr val="dk1"/>
                </a:solidFill>
                <a:latin typeface="Arial"/>
                <a:ea typeface="Arial"/>
                <a:cs typeface="Arial"/>
                <a:sym typeface="Arial"/>
              </a:rPr>
              <a:t>( دليل مستخدم / فيديو / .... )</a:t>
            </a:r>
            <a:endParaRPr b="1" i="0" sz="1600" u="none" cap="none" strike="noStrike">
              <a:solidFill>
                <a:schemeClr val="dk1"/>
              </a:solidFill>
              <a:latin typeface="Arial"/>
              <a:ea typeface="Arial"/>
              <a:cs typeface="Arial"/>
              <a:sym typeface="Arial"/>
            </a:endParaRPr>
          </a:p>
        </p:txBody>
      </p:sp>
      <p:grpSp>
        <p:nvGrpSpPr>
          <p:cNvPr id="190" name="Google Shape;190;p22"/>
          <p:cNvGrpSpPr/>
          <p:nvPr/>
        </p:nvGrpSpPr>
        <p:grpSpPr>
          <a:xfrm>
            <a:off x="3170390" y="2132856"/>
            <a:ext cx="1793256" cy="3498313"/>
            <a:chOff x="5294082" y="1856659"/>
            <a:chExt cx="1726190" cy="3305983"/>
          </a:xfrm>
        </p:grpSpPr>
        <p:grpSp>
          <p:nvGrpSpPr>
            <p:cNvPr id="191" name="Google Shape;191;p22"/>
            <p:cNvGrpSpPr/>
            <p:nvPr/>
          </p:nvGrpSpPr>
          <p:grpSpPr>
            <a:xfrm>
              <a:off x="5294082" y="1856659"/>
              <a:ext cx="1726190" cy="3305983"/>
              <a:chOff x="5294082" y="1856659"/>
              <a:chExt cx="1726190" cy="3305983"/>
            </a:xfrm>
          </p:grpSpPr>
          <p:sp>
            <p:nvSpPr>
              <p:cNvPr id="192" name="Google Shape;192;p22"/>
              <p:cNvSpPr/>
              <p:nvPr/>
            </p:nvSpPr>
            <p:spPr>
              <a:xfrm rot="5400000">
                <a:off x="5743002" y="2149441"/>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2"/>
              <p:cNvSpPr txBox="1"/>
              <p:nvPr/>
            </p:nvSpPr>
            <p:spPr>
              <a:xfrm>
                <a:off x="6020750" y="2510310"/>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تنبيهات</a:t>
                </a:r>
                <a:endParaRPr b="1" sz="1400">
                  <a:solidFill>
                    <a:schemeClr val="lt1"/>
                  </a:solidFill>
                  <a:latin typeface="Arial"/>
                  <a:ea typeface="Arial"/>
                  <a:cs typeface="Arial"/>
                  <a:sym typeface="Arial"/>
                </a:endParaRPr>
              </a:p>
            </p:txBody>
          </p:sp>
          <p:grpSp>
            <p:nvGrpSpPr>
              <p:cNvPr id="194" name="Google Shape;194;p22"/>
              <p:cNvGrpSpPr/>
              <p:nvPr/>
            </p:nvGrpSpPr>
            <p:grpSpPr>
              <a:xfrm>
                <a:off x="5294082" y="1856659"/>
                <a:ext cx="1726190" cy="3305983"/>
                <a:chOff x="5294082" y="1856659"/>
                <a:chExt cx="1726190" cy="3305983"/>
              </a:xfrm>
            </p:grpSpPr>
            <p:grpSp>
              <p:nvGrpSpPr>
                <p:cNvPr id="195" name="Google Shape;195;p22"/>
                <p:cNvGrpSpPr/>
                <p:nvPr/>
              </p:nvGrpSpPr>
              <p:grpSpPr>
                <a:xfrm>
                  <a:off x="5294082" y="1856659"/>
                  <a:ext cx="1726190" cy="3305983"/>
                  <a:chOff x="5474647" y="1721149"/>
                  <a:chExt cx="1726190" cy="3305983"/>
                </a:xfrm>
              </p:grpSpPr>
              <p:sp>
                <p:nvSpPr>
                  <p:cNvPr id="196" name="Google Shape;196;p22"/>
                  <p:cNvSpPr/>
                  <p:nvPr/>
                </p:nvSpPr>
                <p:spPr>
                  <a:xfrm rot="5400000">
                    <a:off x="5923567" y="3604473"/>
                    <a:ext cx="1221847" cy="1332693"/>
                  </a:xfrm>
                  <a:prstGeom prst="flowChartDecision">
                    <a:avLst/>
                  </a:prstGeom>
                  <a:noFill/>
                  <a:ln cap="flat" cmpd="sng" w="28575">
                    <a:solidFill>
                      <a:srgbClr val="DE6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txBox="1"/>
                  <p:nvPr/>
                </p:nvSpPr>
                <p:spPr>
                  <a:xfrm>
                    <a:off x="6201300" y="3965335"/>
                    <a:ext cx="666346" cy="610923"/>
                  </a:xfrm>
                  <a:prstGeom prst="rect">
                    <a:avLst/>
                  </a:prstGeom>
                  <a:noFill/>
                  <a:ln>
                    <a:noFill/>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000000"/>
                        </a:solidFill>
                        <a:latin typeface="Arial"/>
                        <a:ea typeface="Arial"/>
                        <a:cs typeface="Arial"/>
                        <a:sym typeface="Arial"/>
                      </a:rPr>
                      <a:t>تقارير دورية</a:t>
                    </a:r>
                    <a:endParaRPr b="1" sz="1400">
                      <a:solidFill>
                        <a:schemeClr val="lt1"/>
                      </a:solidFill>
                      <a:latin typeface="Arial"/>
                      <a:ea typeface="Arial"/>
                      <a:cs typeface="Arial"/>
                      <a:sym typeface="Arial"/>
                    </a:endParaRPr>
                  </a:p>
                </p:txBody>
              </p:sp>
              <p:cxnSp>
                <p:nvCxnSpPr>
                  <p:cNvPr id="198" name="Google Shape;198;p22"/>
                  <p:cNvCxnSpPr/>
                  <p:nvPr/>
                </p:nvCxnSpPr>
                <p:spPr>
                  <a:xfrm rot="10800000">
                    <a:off x="5714799" y="1721149"/>
                    <a:ext cx="835894" cy="0"/>
                  </a:xfrm>
                  <a:prstGeom prst="straightConnector1">
                    <a:avLst/>
                  </a:prstGeom>
                  <a:noFill/>
                  <a:ln cap="flat" cmpd="sng" w="28575">
                    <a:solidFill>
                      <a:srgbClr val="6DA071"/>
                    </a:solidFill>
                    <a:prstDash val="dash"/>
                    <a:round/>
                    <a:headEnd len="sm" w="sm" type="none"/>
                    <a:tailEnd len="sm" w="sm" type="none"/>
                  </a:ln>
                </p:spPr>
              </p:cxnSp>
              <p:cxnSp>
                <p:nvCxnSpPr>
                  <p:cNvPr id="199" name="Google Shape;199;p22"/>
                  <p:cNvCxnSpPr/>
                  <p:nvPr/>
                </p:nvCxnSpPr>
                <p:spPr>
                  <a:xfrm rot="10800000">
                    <a:off x="5474647" y="5021682"/>
                    <a:ext cx="1041569" cy="0"/>
                  </a:xfrm>
                  <a:prstGeom prst="straightConnector1">
                    <a:avLst/>
                  </a:prstGeom>
                  <a:noFill/>
                  <a:ln cap="flat" cmpd="sng" w="28575">
                    <a:solidFill>
                      <a:srgbClr val="6DA071"/>
                    </a:solidFill>
                    <a:prstDash val="dash"/>
                    <a:round/>
                    <a:headEnd len="sm" w="sm" type="none"/>
                    <a:tailEnd len="med" w="med" type="stealth"/>
                  </a:ln>
                </p:spPr>
              </p:cxnSp>
              <p:cxnSp>
                <p:nvCxnSpPr>
                  <p:cNvPr id="200" name="Google Shape;200;p22"/>
                  <p:cNvCxnSpPr/>
                  <p:nvPr/>
                </p:nvCxnSpPr>
                <p:spPr>
                  <a:xfrm flipH="1" rot="10800000">
                    <a:off x="6545789" y="4877667"/>
                    <a:ext cx="2073" cy="149465"/>
                  </a:xfrm>
                  <a:prstGeom prst="straightConnector1">
                    <a:avLst/>
                  </a:prstGeom>
                  <a:noFill/>
                  <a:ln cap="flat" cmpd="sng" w="28575">
                    <a:solidFill>
                      <a:srgbClr val="6DA071"/>
                    </a:solidFill>
                    <a:prstDash val="dash"/>
                    <a:round/>
                    <a:headEnd len="sm" w="sm" type="none"/>
                    <a:tailEnd len="sm" w="sm" type="none"/>
                  </a:ln>
                </p:spPr>
              </p:cxnSp>
            </p:grpSp>
            <p:cxnSp>
              <p:nvCxnSpPr>
                <p:cNvPr id="201" name="Google Shape;201;p22"/>
                <p:cNvCxnSpPr>
                  <a:stCxn id="196" idx="1"/>
                  <a:endCxn id="192" idx="3"/>
                </p:cNvCxnSpPr>
                <p:nvPr/>
              </p:nvCxnSpPr>
              <p:spPr>
                <a:xfrm rot="10800000">
                  <a:off x="6353925" y="3426706"/>
                  <a:ext cx="0" cy="368700"/>
                </a:xfrm>
                <a:prstGeom prst="straightConnector1">
                  <a:avLst/>
                </a:prstGeom>
                <a:noFill/>
                <a:ln cap="flat" cmpd="sng" w="28575">
                  <a:solidFill>
                    <a:srgbClr val="6DA071"/>
                  </a:solidFill>
                  <a:prstDash val="dash"/>
                  <a:round/>
                  <a:headEnd len="sm" w="sm" type="none"/>
                  <a:tailEnd len="sm" w="sm" type="none"/>
                </a:ln>
              </p:spPr>
            </p:cxnSp>
          </p:grpSp>
        </p:grpSp>
        <p:cxnSp>
          <p:nvCxnSpPr>
            <p:cNvPr id="202" name="Google Shape;202;p22"/>
            <p:cNvCxnSpPr/>
            <p:nvPr/>
          </p:nvCxnSpPr>
          <p:spPr>
            <a:xfrm rot="10800000">
              <a:off x="6370126" y="1866868"/>
              <a:ext cx="1" cy="271438"/>
            </a:xfrm>
            <a:prstGeom prst="straightConnector1">
              <a:avLst/>
            </a:prstGeom>
            <a:noFill/>
            <a:ln cap="flat" cmpd="sng" w="28575">
              <a:solidFill>
                <a:srgbClr val="6DA071"/>
              </a:solidFill>
              <a:prstDash val="dash"/>
              <a:round/>
              <a:headEnd len="sm" w="sm" type="none"/>
              <a:tailEnd len="sm" w="sm" type="none"/>
            </a:ln>
          </p:spPr>
        </p:cxnSp>
      </p:grpSp>
      <p:sp>
        <p:nvSpPr>
          <p:cNvPr id="203" name="Google Shape;203;p22"/>
          <p:cNvSpPr txBox="1"/>
          <p:nvPr/>
        </p:nvSpPr>
        <p:spPr>
          <a:xfrm>
            <a:off x="274001" y="1013827"/>
            <a:ext cx="8012912" cy="83099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339933"/>
                </a:solidFill>
                <a:latin typeface="Arial"/>
                <a:ea typeface="Arial"/>
                <a:cs typeface="Arial"/>
                <a:sym typeface="Arial"/>
              </a:rPr>
              <a:t>بوابة إي–دوام الإلكترونية تعد أكبر ملتقي توظيفي لذوي الاحتياجات الخاصة ليست مختصة فقط بتوفير الفرص الوظيفية ولكن دورها ،،،</a:t>
            </a:r>
            <a:endParaRPr/>
          </a:p>
        </p:txBody>
      </p:sp>
      <p:pic>
        <p:nvPicPr>
          <p:cNvPr descr="D:\logo3d.png" id="204" name="Google Shape;204;p22"/>
          <p:cNvPicPr preferRelativeResize="0"/>
          <p:nvPr/>
        </p:nvPicPr>
        <p:blipFill rotWithShape="1">
          <a:blip r:embed="rId6">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2000"/>
                                        <p:tgtEl>
                                          <p:spTgt spid="1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ppt_w</p:attrName>
                                        </p:attrNameLst>
                                      </p:cBhvr>
                                      <p:tavLst>
                                        <p:tav fmla="" tm="0">
                                          <p:val>
                                            <p:strVal val="0"/>
                                          </p:val>
                                        </p:tav>
                                        <p:tav fmla="" tm="100000">
                                          <p:val>
                                            <p:strVal val="#ppt_w"/>
                                          </p:val>
                                        </p:tav>
                                      </p:tavLst>
                                    </p:anim>
                                    <p:anim calcmode="lin" valueType="num">
                                      <p:cBhvr additive="base">
                                        <p:cTn dur="500"/>
                                        <p:tgtEl>
                                          <p:spTgt spid="1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ppt_w</p:attrName>
                                        </p:attrNameLst>
                                      </p:cBhvr>
                                      <p:tavLst>
                                        <p:tav fmla="" tm="0">
                                          <p:val>
                                            <p:strVal val="0"/>
                                          </p:val>
                                        </p:tav>
                                        <p:tav fmla="" tm="100000">
                                          <p:val>
                                            <p:strVal val="#ppt_w"/>
                                          </p:val>
                                        </p:tav>
                                      </p:tavLst>
                                    </p:anim>
                                    <p:anim calcmode="lin" valueType="num">
                                      <p:cBhvr additive="base">
                                        <p:cTn dur="500"/>
                                        <p:tgtEl>
                                          <p:spTgt spid="1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
                                        </p:tgtEl>
                                        <p:attrNameLst>
                                          <p:attrName>style.visibility</p:attrName>
                                        </p:attrNameLst>
                                      </p:cBhvr>
                                      <p:to>
                                        <p:strVal val="visible"/>
                                      </p:to>
                                    </p:set>
                                    <p:anim calcmode="lin" valueType="num">
                                      <p:cBhvr additive="base">
                                        <p:cTn dur="500"/>
                                        <p:tgtEl>
                                          <p:spTgt spid="190"/>
                                        </p:tgtEl>
                                        <p:attrNameLst>
                                          <p:attrName>ppt_w</p:attrName>
                                        </p:attrNameLst>
                                      </p:cBhvr>
                                      <p:tavLst>
                                        <p:tav fmla="" tm="0">
                                          <p:val>
                                            <p:strVal val="0"/>
                                          </p:val>
                                        </p:tav>
                                        <p:tav fmla="" tm="100000">
                                          <p:val>
                                            <p:strVal val="#ppt_w"/>
                                          </p:val>
                                        </p:tav>
                                      </p:tavLst>
                                    </p:anim>
                                    <p:anim calcmode="lin" valueType="num">
                                      <p:cBhvr additive="base">
                                        <p:cTn dur="500"/>
                                        <p:tgtEl>
                                          <p:spTgt spid="1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
                                        </p:tgtEl>
                                        <p:attrNameLst>
                                          <p:attrName>style.visibility</p:attrName>
                                        </p:attrNameLst>
                                      </p:cBhvr>
                                      <p:to>
                                        <p:strVal val="visible"/>
                                      </p:to>
                                    </p:set>
                                    <p:anim calcmode="lin" valueType="num">
                                      <p:cBhvr additive="base">
                                        <p:cTn dur="500"/>
                                        <p:tgtEl>
                                          <p:spTgt spid="160"/>
                                        </p:tgtEl>
                                        <p:attrNameLst>
                                          <p:attrName>ppt_w</p:attrName>
                                        </p:attrNameLst>
                                      </p:cBhvr>
                                      <p:tavLst>
                                        <p:tav fmla="" tm="0">
                                          <p:val>
                                            <p:strVal val="0"/>
                                          </p:val>
                                        </p:tav>
                                        <p:tav fmla="" tm="100000">
                                          <p:val>
                                            <p:strVal val="#ppt_w"/>
                                          </p:val>
                                        </p:tav>
                                      </p:tavLst>
                                    </p:anim>
                                    <p:anim calcmode="lin" valueType="num">
                                      <p:cBhvr additive="base">
                                        <p:cTn dur="500"/>
                                        <p:tgtEl>
                                          <p:spTgt spid="1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ppt_w</p:attrName>
                                        </p:attrNameLst>
                                      </p:cBhvr>
                                      <p:tavLst>
                                        <p:tav fmla="" tm="0">
                                          <p:val>
                                            <p:strVal val="0"/>
                                          </p:val>
                                        </p:tav>
                                        <p:tav fmla="" tm="100000">
                                          <p:val>
                                            <p:strVal val="#ppt_w"/>
                                          </p:val>
                                        </p:tav>
                                      </p:tavLst>
                                    </p:anim>
                                    <p:anim calcmode="lin" valueType="num">
                                      <p:cBhvr additive="base">
                                        <p:cTn dur="500"/>
                                        <p:tgtEl>
                                          <p:spTgt spid="1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3"/>
          <p:cNvPicPr preferRelativeResize="0"/>
          <p:nvPr/>
        </p:nvPicPr>
        <p:blipFill rotWithShape="1">
          <a:blip r:embed="rId3">
            <a:alphaModFix/>
          </a:blip>
          <a:srcRect b="5721" l="4153" r="6249" t="7939"/>
          <a:stretch/>
        </p:blipFill>
        <p:spPr>
          <a:xfrm>
            <a:off x="1093634" y="1844824"/>
            <a:ext cx="6070654" cy="4387415"/>
          </a:xfrm>
          <a:prstGeom prst="roundRect">
            <a:avLst>
              <a:gd fmla="val 8594" name="adj"/>
            </a:avLst>
          </a:prstGeom>
          <a:solidFill>
            <a:srgbClr val="ECECEC"/>
          </a:solidFill>
          <a:ln>
            <a:noFill/>
          </a:ln>
          <a:effectLst>
            <a:outerShdw rotWithShape="0" algn="ctr" dir="2700000" dist="35921">
              <a:schemeClr val="lt2"/>
            </a:outerShdw>
          </a:effectLst>
        </p:spPr>
      </p:pic>
      <p:sp>
        <p:nvSpPr>
          <p:cNvPr id="210" name="Google Shape;210;p23"/>
          <p:cNvSpPr/>
          <p:nvPr/>
        </p:nvSpPr>
        <p:spPr>
          <a:xfrm>
            <a:off x="539552" y="941819"/>
            <a:ext cx="7488832" cy="83099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مشرف على العملية الوظيفية وإدارة العمل عن بعد بين الموظف والشركة من خلال العديد من االإجراءات التقنية المتطورة.</a:t>
            </a:r>
            <a:endParaRPr b="1" sz="1600">
              <a:solidFill>
                <a:schemeClr val="dk1"/>
              </a:solidFill>
              <a:latin typeface="Arial"/>
              <a:ea typeface="Arial"/>
              <a:cs typeface="Arial"/>
              <a:sym typeface="Arial"/>
            </a:endParaRPr>
          </a:p>
        </p:txBody>
      </p:sp>
      <p:sp>
        <p:nvSpPr>
          <p:cNvPr id="211" name="Google Shape;211;p23"/>
          <p:cNvSpPr/>
          <p:nvPr/>
        </p:nvSpPr>
        <p:spPr>
          <a:xfrm>
            <a:off x="1259632" y="6402814"/>
            <a:ext cx="522058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http://www.edawam.com/html/company-dash1.html</a:t>
            </a:r>
            <a:endParaRPr sz="1600">
              <a:solidFill>
                <a:schemeClr val="dk1"/>
              </a:solidFill>
              <a:latin typeface="Calibri"/>
              <a:ea typeface="Calibri"/>
              <a:cs typeface="Calibri"/>
              <a:sym typeface="Calibri"/>
            </a:endParaRPr>
          </a:p>
        </p:txBody>
      </p:sp>
      <p:pic>
        <p:nvPicPr>
          <p:cNvPr descr="D:\logo3d.png" id="212" name="Google Shape;212;p23"/>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4"/>
          <p:cNvSpPr/>
          <p:nvPr/>
        </p:nvSpPr>
        <p:spPr>
          <a:xfrm>
            <a:off x="1619672" y="930206"/>
            <a:ext cx="649919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تنفيذ آليات مخصصة لمتابعة مشاريع التوظيف بعد التطبيق.</a:t>
            </a:r>
            <a:endParaRPr sz="1600">
              <a:solidFill>
                <a:schemeClr val="dk1"/>
              </a:solidFill>
              <a:latin typeface="Arial"/>
              <a:ea typeface="Arial"/>
              <a:cs typeface="Arial"/>
              <a:sym typeface="Arial"/>
            </a:endParaRPr>
          </a:p>
        </p:txBody>
      </p:sp>
      <p:pic>
        <p:nvPicPr>
          <p:cNvPr id="218" name="Google Shape;218;p24"/>
          <p:cNvPicPr preferRelativeResize="0"/>
          <p:nvPr/>
        </p:nvPicPr>
        <p:blipFill rotWithShape="1">
          <a:blip r:embed="rId3">
            <a:alphaModFix/>
          </a:blip>
          <a:srcRect b="38464" l="15129" r="16765" t="7956"/>
          <a:stretch/>
        </p:blipFill>
        <p:spPr>
          <a:xfrm>
            <a:off x="1259632" y="1844824"/>
            <a:ext cx="5858014" cy="345638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19" name="Google Shape;219;p24"/>
          <p:cNvSpPr/>
          <p:nvPr/>
        </p:nvSpPr>
        <p:spPr>
          <a:xfrm>
            <a:off x="827584" y="6381328"/>
            <a:ext cx="59647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600" u="sng">
                <a:solidFill>
                  <a:schemeClr val="hlink"/>
                </a:solidFill>
                <a:latin typeface="Calibri"/>
                <a:ea typeface="Calibri"/>
                <a:cs typeface="Calibri"/>
                <a:sym typeface="Calibri"/>
                <a:hlinkClick r:id="rId4"/>
              </a:rPr>
              <a:t>http://www.edawam.com/html/company-notifications.html</a:t>
            </a:r>
            <a:endParaRPr sz="1600">
              <a:solidFill>
                <a:schemeClr val="dk1"/>
              </a:solidFill>
              <a:latin typeface="Calibri"/>
              <a:ea typeface="Calibri"/>
              <a:cs typeface="Calibri"/>
              <a:sym typeface="Calibri"/>
            </a:endParaRPr>
          </a:p>
        </p:txBody>
      </p:sp>
      <p:pic>
        <p:nvPicPr>
          <p:cNvPr descr="D:\logo3d.png" id="220" name="Google Shape;220;p24"/>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5"/>
          <p:cNvSpPr/>
          <p:nvPr/>
        </p:nvSpPr>
        <p:spPr>
          <a:xfrm>
            <a:off x="1547664" y="188640"/>
            <a:ext cx="6768751" cy="227754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استخدام قناة التعامل الإلكترونية بين الشركة والموظف عن بعد ويوفر الخدمات التالية:</a:t>
            </a:r>
            <a:endParaRPr b="1" sz="1600">
              <a:solidFill>
                <a:schemeClr val="dk1"/>
              </a:solidFill>
              <a:latin typeface="Arial"/>
              <a:ea typeface="Arial"/>
              <a:cs typeface="Arial"/>
              <a:sym typeface="Arial"/>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أوامر العمل ونسبة الانجاز وفترات الانجاز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إتاحة تقييم الأعمال من المدير المباشر .</a:t>
            </a:r>
            <a:endParaRPr/>
          </a:p>
          <a:p>
            <a:pPr indent="-285750" lvl="2" marL="1200150" marR="0" rtl="1" algn="just">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إصدار تقييم اسبوعي وشهري يساعد الطرفين على الارتقاء بالأداء بناءً على تقييم رقمي.</a:t>
            </a:r>
            <a:endParaRPr b="0" i="0" sz="1600" u="none" cap="none" strike="noStrike">
              <a:solidFill>
                <a:schemeClr val="dk1"/>
              </a:solidFill>
              <a:latin typeface="Arial"/>
              <a:ea typeface="Arial"/>
              <a:cs typeface="Arial"/>
              <a:sym typeface="Arial"/>
            </a:endParaRPr>
          </a:p>
        </p:txBody>
      </p:sp>
      <p:pic>
        <p:nvPicPr>
          <p:cNvPr id="226" name="Google Shape;226;p25"/>
          <p:cNvPicPr preferRelativeResize="0"/>
          <p:nvPr/>
        </p:nvPicPr>
        <p:blipFill rotWithShape="1">
          <a:blip r:embed="rId3">
            <a:alphaModFix/>
          </a:blip>
          <a:srcRect b="10303" l="14823" r="15879" t="7939"/>
          <a:stretch/>
        </p:blipFill>
        <p:spPr>
          <a:xfrm>
            <a:off x="1331640" y="2564904"/>
            <a:ext cx="5760640" cy="4263192"/>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227" name="Google Shape;227;p25"/>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26"/>
          <p:cNvPicPr preferRelativeResize="0"/>
          <p:nvPr/>
        </p:nvPicPr>
        <p:blipFill rotWithShape="1">
          <a:blip r:embed="rId3">
            <a:alphaModFix/>
          </a:blip>
          <a:srcRect b="0" l="0" r="72905" t="0"/>
          <a:stretch/>
        </p:blipFill>
        <p:spPr>
          <a:xfrm>
            <a:off x="394303" y="4149080"/>
            <a:ext cx="3169585" cy="1512168"/>
          </a:xfrm>
          <a:prstGeom prst="rect">
            <a:avLst/>
          </a:prstGeom>
          <a:noFill/>
          <a:ln>
            <a:noFill/>
          </a:ln>
          <a:effectLst>
            <a:reflection blurRad="0" dir="5400000" dist="5000" endA="0" endPos="30000" fadeDir="5400000" kx="0" rotWithShape="0" algn="bl" stA="30000" stPos="0" sy="-100000" ky="0"/>
          </a:effectLst>
        </p:spPr>
      </p:pic>
      <p:sp>
        <p:nvSpPr>
          <p:cNvPr id="233" name="Google Shape;233;p26"/>
          <p:cNvSpPr/>
          <p:nvPr/>
        </p:nvSpPr>
        <p:spPr>
          <a:xfrm>
            <a:off x="755576" y="2874422"/>
            <a:ext cx="7389918" cy="338554"/>
          </a:xfrm>
          <a:prstGeom prst="rect">
            <a:avLst/>
          </a:prstGeom>
          <a:noFill/>
          <a:ln>
            <a:noFill/>
          </a:ln>
        </p:spPr>
        <p:txBody>
          <a:bodyPr anchorCtr="0" anchor="t" bIns="45700" lIns="91425" spcFirstLastPara="1" rIns="91425" wrap="square" tIns="45700">
            <a:noAutofit/>
          </a:bodyPr>
          <a:lstStyle/>
          <a:p>
            <a:pPr indent="-285750" lvl="0" marL="285750" marR="0" rtl="1" algn="r">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وضع مؤشرات تقدم معينة على ضوئها تحدد مدى التقدم في تنفيذ دراسة المشروع</a:t>
            </a:r>
            <a:endParaRPr b="1" sz="1600">
              <a:solidFill>
                <a:schemeClr val="dk1"/>
              </a:solidFill>
              <a:latin typeface="Arial"/>
              <a:ea typeface="Arial"/>
              <a:cs typeface="Arial"/>
              <a:sym typeface="Arial"/>
            </a:endParaRPr>
          </a:p>
        </p:txBody>
      </p:sp>
      <p:sp>
        <p:nvSpPr>
          <p:cNvPr id="234" name="Google Shape;234;p26"/>
          <p:cNvSpPr/>
          <p:nvPr/>
        </p:nvSpPr>
        <p:spPr>
          <a:xfrm>
            <a:off x="1871192" y="764704"/>
            <a:ext cx="6301208" cy="1938992"/>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تثبيت التعاقدات الوظيفية بعقد إلكتروني وما يتبعه من خدمات </a:t>
            </a:r>
            <a:endParaRPr b="1" sz="1600">
              <a:solidFill>
                <a:schemeClr val="dk1"/>
              </a:solidFill>
              <a:latin typeface="Arial"/>
              <a:ea typeface="Arial"/>
              <a:cs typeface="Arial"/>
              <a:sym typeface="Arial"/>
            </a:endParaRPr>
          </a:p>
          <a:p>
            <a:pPr indent="0" lvl="1" marL="457200" marR="0" rtl="1" algn="r">
              <a:lnSpc>
                <a:spcPct val="150000"/>
              </a:lnSpc>
              <a:spcBef>
                <a:spcPts val="0"/>
              </a:spcBef>
              <a:spcAft>
                <a:spcPts val="0"/>
              </a:spcAft>
              <a:buNone/>
            </a:pPr>
            <a:r>
              <a:rPr b="1" i="0" lang="ar-EG" sz="1600" u="none" cap="none" strike="noStrike">
                <a:solidFill>
                  <a:schemeClr val="dk1"/>
                </a:solidFill>
                <a:latin typeface="Arial"/>
                <a:ea typeface="Arial"/>
                <a:cs typeface="Arial"/>
                <a:sym typeface="Arial"/>
              </a:rPr>
              <a:t>(حسب المتاح ):</a:t>
            </a:r>
            <a:endParaRPr b="1" i="0" sz="1600" u="none" cap="none" strike="noStrike">
              <a:solidFill>
                <a:schemeClr val="dk1"/>
              </a:solidFill>
              <a:latin typeface="Arial"/>
              <a:ea typeface="Arial"/>
              <a:cs typeface="Arial"/>
              <a:sym typeface="Arial"/>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في التأمينات الاجتماعية.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التسجيل المباشر في السعودة.</a:t>
            </a:r>
            <a:endParaRPr/>
          </a:p>
          <a:p>
            <a:pPr indent="-285750" lvl="2" marL="1200150" marR="0" rtl="1" algn="r">
              <a:lnSpc>
                <a:spcPct val="150000"/>
              </a:lnSpc>
              <a:spcBef>
                <a:spcPts val="0"/>
              </a:spcBef>
              <a:spcAft>
                <a:spcPts val="0"/>
              </a:spcAft>
              <a:buClr>
                <a:schemeClr val="dk1"/>
              </a:buClr>
              <a:buSzPts val="1600"/>
              <a:buFont typeface="Arial"/>
              <a:buChar char="–"/>
            </a:pPr>
            <a:r>
              <a:rPr b="0" i="0" lang="ar-EG" sz="1600" u="none" cap="none" strike="noStrike">
                <a:solidFill>
                  <a:schemeClr val="dk1"/>
                </a:solidFill>
                <a:latin typeface="Arial"/>
                <a:ea typeface="Arial"/>
                <a:cs typeface="Arial"/>
                <a:sym typeface="Arial"/>
              </a:rPr>
              <a:t>تثبيت تحويل الراتب عن طريق البنوك.</a:t>
            </a:r>
            <a:endParaRPr/>
          </a:p>
        </p:txBody>
      </p:sp>
      <p:sp>
        <p:nvSpPr>
          <p:cNvPr id="235" name="Google Shape;235;p26"/>
          <p:cNvSpPr/>
          <p:nvPr/>
        </p:nvSpPr>
        <p:spPr>
          <a:xfrm>
            <a:off x="3995936" y="4725144"/>
            <a:ext cx="3235886"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ar-EG" sz="1800" u="sng">
                <a:solidFill>
                  <a:schemeClr val="hlink"/>
                </a:solidFill>
                <a:latin typeface="Calibri"/>
                <a:ea typeface="Calibri"/>
                <a:cs typeface="Calibri"/>
                <a:sym typeface="Calibri"/>
                <a:hlinkClick r:id="rId4"/>
              </a:rPr>
              <a:t>http://www.edawam.com/html/</a:t>
            </a:r>
            <a:endParaRPr sz="1800">
              <a:solidFill>
                <a:srgbClr val="669900"/>
              </a:solidFill>
              <a:latin typeface="Calibri"/>
              <a:ea typeface="Calibri"/>
              <a:cs typeface="Calibri"/>
              <a:sym typeface="Calibri"/>
            </a:endParaRPr>
          </a:p>
        </p:txBody>
      </p:sp>
      <p:pic>
        <p:nvPicPr>
          <p:cNvPr descr="D:\logo3d.png" id="236" name="Google Shape;236;p26"/>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2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7"/>
          <p:cNvSpPr/>
          <p:nvPr/>
        </p:nvSpPr>
        <p:spPr>
          <a:xfrm>
            <a:off x="2411760" y="332656"/>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2.2.  أهداف « إي-دوام »</a:t>
            </a:r>
            <a:endParaRPr b="1" sz="3000">
              <a:solidFill>
                <a:srgbClr val="CC6600"/>
              </a:solidFill>
              <a:latin typeface="Arial"/>
              <a:ea typeface="Arial"/>
              <a:cs typeface="Arial"/>
              <a:sym typeface="Arial"/>
            </a:endParaRPr>
          </a:p>
        </p:txBody>
      </p:sp>
      <p:sp>
        <p:nvSpPr>
          <p:cNvPr id="242" name="Google Shape;242;p27"/>
          <p:cNvSpPr txBox="1"/>
          <p:nvPr/>
        </p:nvSpPr>
        <p:spPr>
          <a:xfrm>
            <a:off x="659981" y="1556792"/>
            <a:ext cx="7399076" cy="461665"/>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تذليل العقبات التي تواجهها الشركات أثناء توظيف ذوي الإعاقة الحركية</a:t>
            </a:r>
            <a:endParaRPr b="1" sz="1600">
              <a:solidFill>
                <a:schemeClr val="dk1"/>
              </a:solidFill>
              <a:latin typeface="Arial"/>
              <a:ea typeface="Arial"/>
              <a:cs typeface="Arial"/>
              <a:sym typeface="Arial"/>
            </a:endParaRPr>
          </a:p>
        </p:txBody>
      </p:sp>
      <p:sp>
        <p:nvSpPr>
          <p:cNvPr id="243" name="Google Shape;243;p27"/>
          <p:cNvSpPr txBox="1"/>
          <p:nvPr/>
        </p:nvSpPr>
        <p:spPr>
          <a:xfrm>
            <a:off x="653085" y="1988840"/>
            <a:ext cx="7399076" cy="43088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إدارة نظم العمل عن بعد والتي تهدف لخدمة الشركة والموظف بنفس الوقت.</a:t>
            </a:r>
            <a:endParaRPr/>
          </a:p>
        </p:txBody>
      </p:sp>
      <p:sp>
        <p:nvSpPr>
          <p:cNvPr id="244" name="Google Shape;244;p27"/>
          <p:cNvSpPr/>
          <p:nvPr/>
        </p:nvSpPr>
        <p:spPr>
          <a:xfrm>
            <a:off x="640668" y="1052736"/>
            <a:ext cx="7399076" cy="461665"/>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تحفيز القطاع الخاص لتبني مبادرة جديدة لسعودة الشركات من خلال بوابة إي- دوام</a:t>
            </a:r>
            <a:endParaRPr sz="1600">
              <a:solidFill>
                <a:schemeClr val="dk1"/>
              </a:solidFill>
              <a:latin typeface="Arial"/>
              <a:ea typeface="Arial"/>
              <a:cs typeface="Arial"/>
              <a:sym typeface="Arial"/>
            </a:endParaRPr>
          </a:p>
        </p:txBody>
      </p:sp>
      <p:sp>
        <p:nvSpPr>
          <p:cNvPr id="245" name="Google Shape;245;p27"/>
          <p:cNvSpPr/>
          <p:nvPr/>
        </p:nvSpPr>
        <p:spPr>
          <a:xfrm>
            <a:off x="611560" y="3358153"/>
            <a:ext cx="7477979" cy="461665"/>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معالجة مشاكل المواصلات ومشاكل عدم تهيئة أماكن العمل لذوي الإعاقة الحركية.</a:t>
            </a:r>
            <a:endParaRPr b="1" sz="1600">
              <a:solidFill>
                <a:schemeClr val="dk1"/>
              </a:solidFill>
              <a:latin typeface="Arial"/>
              <a:ea typeface="Arial"/>
              <a:cs typeface="Arial"/>
              <a:sym typeface="Arial"/>
            </a:endParaRPr>
          </a:p>
        </p:txBody>
      </p:sp>
      <p:grpSp>
        <p:nvGrpSpPr>
          <p:cNvPr id="246" name="Google Shape;246;p27"/>
          <p:cNvGrpSpPr/>
          <p:nvPr/>
        </p:nvGrpSpPr>
        <p:grpSpPr>
          <a:xfrm>
            <a:off x="107504" y="3767149"/>
            <a:ext cx="3600399" cy="2974218"/>
            <a:chOff x="0" y="-21891"/>
            <a:chExt cx="3600399" cy="2974218"/>
          </a:xfrm>
        </p:grpSpPr>
        <p:sp>
          <p:nvSpPr>
            <p:cNvPr id="247" name="Google Shape;247;p27"/>
            <p:cNvSpPr/>
            <p:nvPr/>
          </p:nvSpPr>
          <p:spPr>
            <a:xfrm>
              <a:off x="1315748" y="1031259"/>
              <a:ext cx="965146" cy="890977"/>
            </a:xfrm>
            <a:prstGeom prst="ellipse">
              <a:avLst/>
            </a:prstGeom>
            <a:gradFill>
              <a:gsLst>
                <a:gs pos="0">
                  <a:srgbClr val="13500F"/>
                </a:gs>
                <a:gs pos="50000">
                  <a:srgbClr val="1C7417"/>
                </a:gs>
                <a:gs pos="100000">
                  <a:srgbClr val="228B1C"/>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7"/>
            <p:cNvSpPr txBox="1"/>
            <p:nvPr/>
          </p:nvSpPr>
          <p:spPr>
            <a:xfrm>
              <a:off x="1457090" y="1161740"/>
              <a:ext cx="682462" cy="630015"/>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إي دوام </a:t>
              </a:r>
              <a:endParaRPr/>
            </a:p>
            <a:p>
              <a:pPr indent="0" lvl="0" marL="0" marR="0" rtl="1" algn="ctr">
                <a:lnSpc>
                  <a:spcPct val="90000"/>
                </a:lnSpc>
                <a:spcBef>
                  <a:spcPts val="420"/>
                </a:spcBef>
                <a:spcAft>
                  <a:spcPts val="0"/>
                </a:spcAft>
                <a:buNone/>
              </a:pPr>
              <a:r>
                <a:rPr b="1" lang="ar-EG" sz="1100">
                  <a:solidFill>
                    <a:schemeClr val="lt1"/>
                  </a:solidFill>
                  <a:latin typeface="Calibri"/>
                  <a:ea typeface="Calibri"/>
                  <a:cs typeface="Calibri"/>
                  <a:sym typeface="Calibri"/>
                </a:rPr>
                <a:t>E- Dawam</a:t>
              </a:r>
              <a:endParaRPr b="1" sz="1100">
                <a:solidFill>
                  <a:schemeClr val="lt1"/>
                </a:solidFill>
                <a:latin typeface="Calibri"/>
                <a:ea typeface="Calibri"/>
                <a:cs typeface="Calibri"/>
                <a:sym typeface="Calibri"/>
              </a:endParaRPr>
            </a:p>
          </p:txBody>
        </p:sp>
        <p:sp>
          <p:nvSpPr>
            <p:cNvPr id="249" name="Google Shape;249;p27"/>
            <p:cNvSpPr/>
            <p:nvPr/>
          </p:nvSpPr>
          <p:spPr>
            <a:xfrm rot="-5427874">
              <a:off x="1754740" y="874465"/>
              <a:ext cx="78770" cy="169454"/>
            </a:xfrm>
            <a:prstGeom prst="rightArrow">
              <a:avLst>
                <a:gd fmla="val 60000" name="adj1"/>
                <a:gd fmla="val 50000" name="adj2"/>
              </a:avLst>
            </a:prstGeom>
            <a:solidFill>
              <a:srgbClr val="BFBDAF"/>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7"/>
            <p:cNvSpPr txBox="1"/>
            <p:nvPr/>
          </p:nvSpPr>
          <p:spPr>
            <a:xfrm rot="5372126">
              <a:off x="1766651" y="920171"/>
              <a:ext cx="5513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1" name="Google Shape;251;p27"/>
            <p:cNvSpPr/>
            <p:nvPr/>
          </p:nvSpPr>
          <p:spPr>
            <a:xfrm>
              <a:off x="1162712" y="-21891"/>
              <a:ext cx="1254249" cy="904553"/>
            </a:xfrm>
            <a:prstGeom prst="ellipse">
              <a:avLst/>
            </a:prstGeom>
            <a:gradFill>
              <a:gsLst>
                <a:gs pos="0">
                  <a:srgbClr val="7B3737"/>
                </a:gs>
                <a:gs pos="50000">
                  <a:srgbClr val="B24F4F"/>
                </a:gs>
                <a:gs pos="100000">
                  <a:srgbClr val="D5606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
            <p:cNvSpPr txBox="1"/>
            <p:nvPr/>
          </p:nvSpPr>
          <p:spPr>
            <a:xfrm>
              <a:off x="1346393" y="110578"/>
              <a:ext cx="886887" cy="639615"/>
            </a:xfrm>
            <a:prstGeom prst="rect">
              <a:avLst/>
            </a:prstGeom>
            <a:noFill/>
            <a:ln>
              <a:noFill/>
            </a:ln>
          </p:spPr>
          <p:txBody>
            <a:bodyPr anchorCtr="0" anchor="ctr" bIns="13950" lIns="13950" spcFirstLastPara="1" rIns="13950" wrap="square" tIns="13950">
              <a:noAutofit/>
            </a:bodyPr>
            <a:lstStyle/>
            <a:p>
              <a:pPr indent="0" lvl="0" marL="0" marR="0" rtl="1" algn="ctr">
                <a:lnSpc>
                  <a:spcPct val="100000"/>
                </a:lnSpc>
                <a:spcBef>
                  <a:spcPts val="0"/>
                </a:spcBef>
                <a:spcAft>
                  <a:spcPts val="0"/>
                </a:spcAft>
                <a:buNone/>
              </a:pPr>
              <a:r>
                <a:rPr b="1" lang="ar-EG" sz="1100">
                  <a:solidFill>
                    <a:schemeClr val="lt1"/>
                  </a:solidFill>
                  <a:latin typeface="Arial"/>
                  <a:ea typeface="Arial"/>
                  <a:cs typeface="Arial"/>
                  <a:sym typeface="Arial"/>
                </a:rPr>
                <a:t>توظيف المعاقين عن بعد </a:t>
              </a:r>
              <a:endParaRPr b="1" sz="1100">
                <a:solidFill>
                  <a:schemeClr val="lt1"/>
                </a:solidFill>
                <a:latin typeface="Arial"/>
                <a:ea typeface="Arial"/>
                <a:cs typeface="Arial"/>
                <a:sym typeface="Arial"/>
              </a:endParaRPr>
            </a:p>
          </p:txBody>
        </p:sp>
        <p:sp>
          <p:nvSpPr>
            <p:cNvPr id="253" name="Google Shape;253;p27"/>
            <p:cNvSpPr/>
            <p:nvPr/>
          </p:nvSpPr>
          <p:spPr>
            <a:xfrm rot="5439630">
              <a:off x="1743431" y="1926657"/>
              <a:ext cx="97453" cy="169454"/>
            </a:xfrm>
            <a:prstGeom prst="rightArrow">
              <a:avLst>
                <a:gd fmla="val 60000" name="adj1"/>
                <a:gd fmla="val 50000" name="adj2"/>
              </a:avLst>
            </a:prstGeom>
            <a:solidFill>
              <a:srgbClr val="C2BFA7"/>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txBox="1"/>
            <p:nvPr/>
          </p:nvSpPr>
          <p:spPr>
            <a:xfrm rot="-5360370">
              <a:off x="1758218" y="1945931"/>
              <a:ext cx="6821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5" name="Google Shape;255;p27"/>
            <p:cNvSpPr/>
            <p:nvPr/>
          </p:nvSpPr>
          <p:spPr>
            <a:xfrm>
              <a:off x="1203346" y="2106059"/>
              <a:ext cx="1165684" cy="846268"/>
            </a:xfrm>
            <a:prstGeom prst="ellipse">
              <a:avLst/>
            </a:prstGeom>
            <a:gradFill>
              <a:gsLst>
                <a:gs pos="0">
                  <a:srgbClr val="813C00"/>
                </a:gs>
                <a:gs pos="50000">
                  <a:srgbClr val="B95500"/>
                </a:gs>
                <a:gs pos="100000">
                  <a:srgbClr val="DF68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7"/>
            <p:cNvSpPr txBox="1"/>
            <p:nvPr/>
          </p:nvSpPr>
          <p:spPr>
            <a:xfrm>
              <a:off x="1374056" y="2229992"/>
              <a:ext cx="824264" cy="598402"/>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التوظيف</a:t>
              </a:r>
              <a:r>
                <a:rPr b="1" lang="ar-EG" sz="1200">
                  <a:solidFill>
                    <a:schemeClr val="lt1"/>
                  </a:solidFill>
                  <a:latin typeface="Arial"/>
                  <a:ea typeface="Arial"/>
                  <a:cs typeface="Arial"/>
                  <a:sym typeface="Arial"/>
                </a:rPr>
                <a:t> المباشر للمعاق</a:t>
              </a:r>
              <a:endParaRPr b="1" sz="1200">
                <a:solidFill>
                  <a:schemeClr val="lt1"/>
                </a:solidFill>
                <a:latin typeface="Arial"/>
                <a:ea typeface="Arial"/>
                <a:cs typeface="Arial"/>
                <a:sym typeface="Arial"/>
              </a:endParaRPr>
            </a:p>
          </p:txBody>
        </p:sp>
        <p:sp>
          <p:nvSpPr>
            <p:cNvPr id="257" name="Google Shape;257;p27"/>
            <p:cNvSpPr/>
            <p:nvPr/>
          </p:nvSpPr>
          <p:spPr>
            <a:xfrm rot="-23464">
              <a:off x="2313114" y="1388242"/>
              <a:ext cx="77655" cy="169454"/>
            </a:xfrm>
            <a:prstGeom prst="rightArrow">
              <a:avLst>
                <a:gd fmla="val 60000" name="adj1"/>
                <a:gd fmla="val 50000" name="adj2"/>
              </a:avLst>
            </a:prstGeom>
            <a:solidFill>
              <a:srgbClr val="C7C29E"/>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txBox="1"/>
            <p:nvPr/>
          </p:nvSpPr>
          <p:spPr>
            <a:xfrm rot="-23464">
              <a:off x="2313114" y="1422213"/>
              <a:ext cx="54359"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59" name="Google Shape;259;p27"/>
            <p:cNvSpPr/>
            <p:nvPr/>
          </p:nvSpPr>
          <p:spPr>
            <a:xfrm>
              <a:off x="2427374" y="1017344"/>
              <a:ext cx="1173025" cy="902214"/>
            </a:xfrm>
            <a:prstGeom prst="ellipse">
              <a:avLst/>
            </a:prstGeom>
            <a:gradFill>
              <a:gsLst>
                <a:gs pos="0">
                  <a:srgbClr val="6D4C1F"/>
                </a:gs>
                <a:gs pos="50000">
                  <a:srgbClr val="9E6F2E"/>
                </a:gs>
                <a:gs pos="100000">
                  <a:srgbClr val="BD8538"/>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
            <p:cNvSpPr txBox="1"/>
            <p:nvPr/>
          </p:nvSpPr>
          <p:spPr>
            <a:xfrm>
              <a:off x="2599160" y="1149470"/>
              <a:ext cx="829453" cy="637962"/>
            </a:xfrm>
            <a:prstGeom prst="rect">
              <a:avLst/>
            </a:prstGeom>
            <a:noFill/>
            <a:ln>
              <a:noFill/>
            </a:ln>
          </p:spPr>
          <p:txBody>
            <a:bodyPr anchorCtr="0" anchor="ctr" bIns="13950" lIns="13950" spcFirstLastPara="1" rIns="13950" wrap="square" tIns="13950">
              <a:noAutofit/>
            </a:bodyPr>
            <a:lstStyle/>
            <a:p>
              <a:pPr indent="0" lvl="0" marL="0" marR="0" rtl="1" algn="ctr">
                <a:lnSpc>
                  <a:spcPct val="90000"/>
                </a:lnSpc>
                <a:spcBef>
                  <a:spcPts val="0"/>
                </a:spcBef>
                <a:spcAft>
                  <a:spcPts val="0"/>
                </a:spcAft>
                <a:buNone/>
              </a:pPr>
              <a:r>
                <a:rPr b="1" lang="ar-EG" sz="1100">
                  <a:solidFill>
                    <a:schemeClr val="lt1"/>
                  </a:solidFill>
                  <a:latin typeface="Arial"/>
                  <a:ea typeface="Arial"/>
                  <a:cs typeface="Arial"/>
                  <a:sym typeface="Arial"/>
                </a:rPr>
                <a:t>إدارة نظم العمل عن بعد </a:t>
              </a:r>
              <a:endParaRPr b="1" sz="1100">
                <a:solidFill>
                  <a:schemeClr val="lt1"/>
                </a:solidFill>
                <a:latin typeface="Arial"/>
                <a:ea typeface="Arial"/>
                <a:cs typeface="Arial"/>
                <a:sym typeface="Arial"/>
              </a:endParaRPr>
            </a:p>
          </p:txBody>
        </p:sp>
        <p:sp>
          <p:nvSpPr>
            <p:cNvPr id="261" name="Google Shape;261;p27"/>
            <p:cNvSpPr/>
            <p:nvPr/>
          </p:nvSpPr>
          <p:spPr>
            <a:xfrm rot="10641533">
              <a:off x="1196882" y="1417816"/>
              <a:ext cx="84481" cy="169454"/>
            </a:xfrm>
            <a:prstGeom prst="rightArrow">
              <a:avLst>
                <a:gd fmla="val 60000" name="adj1"/>
                <a:gd fmla="val 50000" name="adj2"/>
              </a:avLst>
            </a:prstGeom>
            <a:solidFill>
              <a:srgbClr val="CCC596"/>
            </a:soli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txBox="1"/>
            <p:nvPr/>
          </p:nvSpPr>
          <p:spPr>
            <a:xfrm rot="-158467">
              <a:off x="1222213" y="1451123"/>
              <a:ext cx="59137" cy="101672"/>
            </a:xfrm>
            <a:prstGeom prst="rect">
              <a:avLst/>
            </a:prstGeom>
            <a:noFill/>
            <a:ln>
              <a:noFill/>
            </a:ln>
          </p:spPr>
          <p:txBody>
            <a:bodyPr anchorCtr="0" anchor="ctr" bIns="0" lIns="0" spcFirstLastPara="1" rIns="0" wrap="square" tIns="0">
              <a:noAutofit/>
            </a:bodyPr>
            <a:lstStyle/>
            <a:p>
              <a:pPr indent="0" lvl="0" marL="0" marR="0" rtl="1" algn="ctr">
                <a:lnSpc>
                  <a:spcPct val="90000"/>
                </a:lnSpc>
                <a:spcBef>
                  <a:spcPts val="0"/>
                </a:spcBef>
                <a:spcAft>
                  <a:spcPts val="0"/>
                </a:spcAft>
                <a:buNone/>
              </a:pPr>
              <a:r>
                <a:t/>
              </a:r>
              <a:endParaRPr sz="700">
                <a:solidFill>
                  <a:schemeClr val="lt1"/>
                </a:solidFill>
                <a:latin typeface="Calibri"/>
                <a:ea typeface="Calibri"/>
                <a:cs typeface="Calibri"/>
                <a:sym typeface="Calibri"/>
              </a:endParaRPr>
            </a:p>
          </p:txBody>
        </p:sp>
        <p:sp>
          <p:nvSpPr>
            <p:cNvPr id="263" name="Google Shape;263;p27"/>
            <p:cNvSpPr/>
            <p:nvPr/>
          </p:nvSpPr>
          <p:spPr>
            <a:xfrm>
              <a:off x="0" y="1090252"/>
              <a:ext cx="1158171" cy="885476"/>
            </a:xfrm>
            <a:prstGeom prst="ellipse">
              <a:avLst/>
            </a:prstGeom>
            <a:gradFill>
              <a:gsLst>
                <a:gs pos="0">
                  <a:srgbClr val="9E7400"/>
                </a:gs>
                <a:gs pos="50000">
                  <a:srgbClr val="E4A800"/>
                </a:gs>
                <a:gs pos="100000">
                  <a:srgbClr val="FFC900"/>
                </a:gs>
              </a:gsLst>
              <a:lin ang="16200000" scaled="0"/>
            </a:gradFill>
            <a:ln>
              <a:noFill/>
            </a:ln>
            <a:effectLst>
              <a:outerShdw blurRad="38100" rotWithShape="0" algn="bl" dist="19050">
                <a:srgbClr val="000000">
                  <a:alpha val="6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txBox="1"/>
            <p:nvPr/>
          </p:nvSpPr>
          <p:spPr>
            <a:xfrm>
              <a:off x="169610" y="1219927"/>
              <a:ext cx="818951" cy="626126"/>
            </a:xfrm>
            <a:prstGeom prst="rect">
              <a:avLst/>
            </a:prstGeom>
            <a:noFill/>
            <a:ln>
              <a:noFill/>
            </a:ln>
          </p:spPr>
          <p:txBody>
            <a:bodyPr anchorCtr="0" anchor="ctr" bIns="15225" lIns="15225" spcFirstLastPara="1" rIns="15225" wrap="square" tIns="15225">
              <a:noAutofit/>
            </a:bodyPr>
            <a:lstStyle/>
            <a:p>
              <a:pPr indent="0" lvl="0" marL="0" marR="0" rtl="1" algn="ctr">
                <a:lnSpc>
                  <a:spcPct val="90000"/>
                </a:lnSpc>
                <a:spcBef>
                  <a:spcPts val="0"/>
                </a:spcBef>
                <a:spcAft>
                  <a:spcPts val="0"/>
                </a:spcAft>
                <a:buNone/>
              </a:pPr>
              <a:r>
                <a:rPr b="1" lang="ar-EG" sz="1200">
                  <a:solidFill>
                    <a:schemeClr val="lt1"/>
                  </a:solidFill>
                  <a:latin typeface="Arial"/>
                  <a:ea typeface="Arial"/>
                  <a:cs typeface="Arial"/>
                  <a:sym typeface="Arial"/>
                </a:rPr>
                <a:t>سعودة الشركات</a:t>
              </a:r>
              <a:endParaRPr b="1" sz="1200">
                <a:solidFill>
                  <a:schemeClr val="lt1"/>
                </a:solidFill>
                <a:latin typeface="Arial"/>
                <a:ea typeface="Arial"/>
                <a:cs typeface="Arial"/>
                <a:sym typeface="Arial"/>
              </a:endParaRPr>
            </a:p>
          </p:txBody>
        </p:sp>
      </p:grpSp>
      <p:sp>
        <p:nvSpPr>
          <p:cNvPr id="265" name="Google Shape;265;p27"/>
          <p:cNvSpPr/>
          <p:nvPr/>
        </p:nvSpPr>
        <p:spPr>
          <a:xfrm>
            <a:off x="2915816" y="3861048"/>
            <a:ext cx="520736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يساعد العمل عن بعد في إيجاد مجتمع يعمل جميع أفراده، مما يزيد الإنتاج والدخل القومي. </a:t>
            </a:r>
            <a:endParaRPr b="1" sz="1600">
              <a:solidFill>
                <a:schemeClr val="dk1"/>
              </a:solidFill>
              <a:latin typeface="Arial"/>
              <a:ea typeface="Arial"/>
              <a:cs typeface="Arial"/>
              <a:sym typeface="Arial"/>
            </a:endParaRPr>
          </a:p>
        </p:txBody>
      </p:sp>
      <p:sp>
        <p:nvSpPr>
          <p:cNvPr id="266" name="Google Shape;266;p27"/>
          <p:cNvSpPr/>
          <p:nvPr/>
        </p:nvSpPr>
        <p:spPr>
          <a:xfrm>
            <a:off x="395536" y="2492896"/>
            <a:ext cx="7659136" cy="830997"/>
          </a:xfrm>
          <a:prstGeom prst="rect">
            <a:avLst/>
          </a:prstGeom>
          <a:noFill/>
          <a:ln>
            <a:noFill/>
          </a:ln>
        </p:spPr>
        <p:txBody>
          <a:bodyPr anchorCtr="0" anchor="t" bIns="45700" lIns="91425" spcFirstLastPara="1" rIns="91425" wrap="square" tIns="45700">
            <a:noAutofit/>
          </a:bodyPr>
          <a:lstStyle/>
          <a:p>
            <a:pPr indent="-285750" lvl="0" marL="285750" marR="0" rtl="1" algn="r">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نظام العمل عن بعد يطبق مبدأ « أن المهم هو ماذا ينتج الموظف وكيف ينتج، وليس كم يجلس الموظف على مكتبه في مقر عمله »</a:t>
            </a:r>
            <a:endParaRPr b="1" sz="1600">
              <a:solidFill>
                <a:schemeClr val="dk1"/>
              </a:solidFill>
              <a:latin typeface="Arial"/>
              <a:ea typeface="Arial"/>
              <a:cs typeface="Arial"/>
              <a:sym typeface="Arial"/>
            </a:endParaRPr>
          </a:p>
        </p:txBody>
      </p:sp>
      <p:sp>
        <p:nvSpPr>
          <p:cNvPr id="267" name="Google Shape;267;p27"/>
          <p:cNvSpPr/>
          <p:nvPr/>
        </p:nvSpPr>
        <p:spPr>
          <a:xfrm>
            <a:off x="3923928" y="4797152"/>
            <a:ext cx="4181864"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الوقوف فعلياً على مشكلات التوظيف عن بعد من خلال الدراسة والتحليل.</a:t>
            </a:r>
            <a:endParaRPr sz="1600">
              <a:solidFill>
                <a:schemeClr val="dk1"/>
              </a:solidFill>
              <a:latin typeface="Arial"/>
              <a:ea typeface="Arial"/>
              <a:cs typeface="Arial"/>
              <a:sym typeface="Arial"/>
            </a:endParaRPr>
          </a:p>
        </p:txBody>
      </p:sp>
      <p:pic>
        <p:nvPicPr>
          <p:cNvPr descr="D:\logo3d.png" id="268" name="Google Shape;268;p27"/>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2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8"/>
          <p:cNvPicPr preferRelativeResize="0"/>
          <p:nvPr/>
        </p:nvPicPr>
        <p:blipFill rotWithShape="1">
          <a:blip r:embed="rId3">
            <a:alphaModFix/>
          </a:blip>
          <a:srcRect b="0" l="0" r="0" t="0"/>
          <a:stretch/>
        </p:blipFill>
        <p:spPr>
          <a:xfrm>
            <a:off x="325151" y="4077072"/>
            <a:ext cx="1834074" cy="183407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74" name="Google Shape;274;p28"/>
          <p:cNvSpPr/>
          <p:nvPr/>
        </p:nvSpPr>
        <p:spPr>
          <a:xfrm>
            <a:off x="251520" y="1271662"/>
            <a:ext cx="7924888"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متابعة لنهج صندوق تنمية الموارد البشرية «هدف» في ابتكار حلول عملية للتغلب على صعوبات عمل الكفاءات الوطنية يوفر نظام العمل عن بعد بيئة وظيفية مناسبة لعمل ذوي الإعاقة الحركية خصوصا مع عدم مناسبه بيئات العمل في الشركات(عدم وجود دورات مياه – ممرات مجهزة).</a:t>
            </a:r>
            <a:endParaRPr/>
          </a:p>
        </p:txBody>
      </p:sp>
      <p:sp>
        <p:nvSpPr>
          <p:cNvPr id="275" name="Google Shape;275;p28"/>
          <p:cNvSpPr/>
          <p:nvPr/>
        </p:nvSpPr>
        <p:spPr>
          <a:xfrm>
            <a:off x="467544" y="2854097"/>
            <a:ext cx="7632848" cy="430887"/>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يقوم على ربط العمل بالإنتاجية والمستوى المهارى لذوي الإعاقة الحركية.</a:t>
            </a:r>
            <a:endParaRPr b="1" sz="1600">
              <a:solidFill>
                <a:schemeClr val="dk1"/>
              </a:solidFill>
              <a:latin typeface="Arial"/>
              <a:ea typeface="Arial"/>
              <a:cs typeface="Arial"/>
              <a:sym typeface="Arial"/>
            </a:endParaRPr>
          </a:p>
        </p:txBody>
      </p:sp>
      <p:sp>
        <p:nvSpPr>
          <p:cNvPr id="276" name="Google Shape;276;p28"/>
          <p:cNvSpPr/>
          <p:nvPr/>
        </p:nvSpPr>
        <p:spPr>
          <a:xfrm>
            <a:off x="2411760" y="570746"/>
            <a:ext cx="587182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2.3.  لماذا عمل المعاق عن بعد</a:t>
            </a:r>
            <a:endParaRPr b="1" sz="3000">
              <a:solidFill>
                <a:srgbClr val="CC6600"/>
              </a:solidFill>
              <a:latin typeface="Arial"/>
              <a:ea typeface="Arial"/>
              <a:cs typeface="Arial"/>
              <a:sym typeface="Arial"/>
            </a:endParaRPr>
          </a:p>
        </p:txBody>
      </p:sp>
      <p:sp>
        <p:nvSpPr>
          <p:cNvPr id="277" name="Google Shape;277;p28"/>
          <p:cNvSpPr/>
          <p:nvPr/>
        </p:nvSpPr>
        <p:spPr>
          <a:xfrm>
            <a:off x="2267744" y="3573016"/>
            <a:ext cx="5848423" cy="1538883"/>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يتيح لذوي الإعاقة الحركية اختيار العمل الذي يناسبه من بين خيارات متعددة من الفرص المتاحة عملياً مما يساهم في عمله حسب إبداعه ورغبته بدون فرض مجال معين قسراً على توظيف ذوي الإعاقة الحركية.</a:t>
            </a:r>
            <a:endParaRPr/>
          </a:p>
        </p:txBody>
      </p:sp>
      <p:sp>
        <p:nvSpPr>
          <p:cNvPr id="278" name="Google Shape;278;p28"/>
          <p:cNvSpPr/>
          <p:nvPr/>
        </p:nvSpPr>
        <p:spPr>
          <a:xfrm>
            <a:off x="2376264" y="5067761"/>
            <a:ext cx="5508104"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rgbClr val="894000"/>
                </a:solidFill>
                <a:latin typeface="Arial"/>
                <a:ea typeface="Arial"/>
                <a:cs typeface="Arial"/>
                <a:sym typeface="Arial"/>
              </a:rPr>
              <a:t>مثال  </a:t>
            </a:r>
            <a:r>
              <a:rPr b="1" lang="ar-EG" sz="1600">
                <a:solidFill>
                  <a:schemeClr val="dk1"/>
                </a:solidFill>
                <a:latin typeface="Arial"/>
                <a:ea typeface="Arial"/>
                <a:cs typeface="Arial"/>
                <a:sym typeface="Arial"/>
              </a:rPr>
              <a:t>العديد من المسميات الوظيفية ،،، </a:t>
            </a:r>
            <a:r>
              <a:rPr b="1" lang="ar-EG" sz="1600">
                <a:solidFill>
                  <a:srgbClr val="13500F"/>
                </a:solidFill>
                <a:latin typeface="Arial"/>
                <a:ea typeface="Arial"/>
                <a:cs typeface="Arial"/>
                <a:sym typeface="Arial"/>
              </a:rPr>
              <a:t>مدخل بيانات / سكرتير مساعد / محاسبة / ادارة مواقع / مترجم / مصمم / تسويق إلكتروني / متابعة علاقات عامة </a:t>
            </a:r>
            <a:endParaRPr b="1" sz="1600">
              <a:solidFill>
                <a:srgbClr val="13500F"/>
              </a:solidFill>
              <a:latin typeface="Arial"/>
              <a:ea typeface="Arial"/>
              <a:cs typeface="Arial"/>
              <a:sym typeface="Arial"/>
            </a:endParaRPr>
          </a:p>
        </p:txBody>
      </p:sp>
      <p:pic>
        <p:nvPicPr>
          <p:cNvPr descr="D:\logo3d.png" id="279" name="Google Shape;279;p28"/>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2000"/>
                                        <p:tgtEl>
                                          <p:spTgt spid="2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5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p:nvPr/>
        </p:nvSpPr>
        <p:spPr>
          <a:xfrm>
            <a:off x="683568" y="1188621"/>
            <a:ext cx="7487210" cy="830997"/>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صعوبة الوصول للشركة من خلال المواصلات والعوائق السلوكية والثقافية التي تقابله.</a:t>
            </a:r>
            <a:endParaRPr/>
          </a:p>
        </p:txBody>
      </p:sp>
      <p:sp>
        <p:nvSpPr>
          <p:cNvPr id="285" name="Google Shape;285;p29"/>
          <p:cNvSpPr/>
          <p:nvPr/>
        </p:nvSpPr>
        <p:spPr>
          <a:xfrm>
            <a:off x="539552" y="2260610"/>
            <a:ext cx="7687629" cy="800219"/>
          </a:xfrm>
          <a:prstGeom prst="rect">
            <a:avLst/>
          </a:prstGeom>
          <a:noFill/>
          <a:ln>
            <a:noFill/>
          </a:ln>
        </p:spPr>
        <p:txBody>
          <a:bodyPr anchorCtr="0" anchor="t" bIns="45700" lIns="91425" spcFirstLastPara="1" rIns="91425" wrap="square" tIns="45700">
            <a:noAutofit/>
          </a:bodyPr>
          <a:lstStyle/>
          <a:p>
            <a:pPr indent="-342900" lvl="0" marL="34290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غالبا ما تتوارى هذه الفئة عن الأنظار، خاصة إذا كانت إعاقتها ظاهرة،  فهي لا تفضل العمل في الوظائف التي تحتاج اتصالاً مباشراً مع الجمهور.</a:t>
            </a:r>
            <a:endParaRPr b="1" sz="1600">
              <a:solidFill>
                <a:schemeClr val="dk1"/>
              </a:solidFill>
              <a:latin typeface="Arial"/>
              <a:ea typeface="Arial"/>
              <a:cs typeface="Arial"/>
              <a:sym typeface="Arial"/>
            </a:endParaRPr>
          </a:p>
        </p:txBody>
      </p:sp>
      <p:sp>
        <p:nvSpPr>
          <p:cNvPr id="286" name="Google Shape;286;p29"/>
          <p:cNvSpPr/>
          <p:nvPr/>
        </p:nvSpPr>
        <p:spPr>
          <a:xfrm>
            <a:off x="426418" y="3204845"/>
            <a:ext cx="7744360" cy="800219"/>
          </a:xfrm>
          <a:prstGeom prst="rect">
            <a:avLst/>
          </a:prstGeom>
          <a:noFill/>
          <a:ln>
            <a:noFill/>
          </a:ln>
        </p:spPr>
        <p:txBody>
          <a:bodyPr anchorCtr="0" anchor="t" bIns="45700" lIns="91425" spcFirstLastPara="1" rIns="91425" wrap="square" tIns="45700">
            <a:noAutofit/>
          </a:bodyPr>
          <a:lstStyle/>
          <a:p>
            <a:pPr indent="-285750" lvl="0" marL="285750" marR="0" rtl="1" algn="just">
              <a:lnSpc>
                <a:spcPct val="150000"/>
              </a:lnSpc>
              <a:spcBef>
                <a:spcPts val="0"/>
              </a:spcBef>
              <a:spcAft>
                <a:spcPts val="0"/>
              </a:spcAft>
              <a:buClr>
                <a:schemeClr val="dk1"/>
              </a:buClr>
              <a:buSzPts val="1600"/>
              <a:buFont typeface="Noto Sans Symbols"/>
              <a:buChar char="✔"/>
            </a:pPr>
            <a:r>
              <a:rPr b="1" lang="ar-EG" sz="1600">
                <a:solidFill>
                  <a:schemeClr val="dk1"/>
                </a:solidFill>
                <a:latin typeface="Arial"/>
                <a:ea typeface="Arial"/>
                <a:cs typeface="Arial"/>
                <a:sym typeface="Arial"/>
              </a:rPr>
              <a:t>ساعات العمل الطويلة تسبب عديداً من المشكلات الصحية للمعاقين، خصوصاً المعاقين حركياً.</a:t>
            </a:r>
            <a:endParaRPr b="1" sz="1600">
              <a:solidFill>
                <a:schemeClr val="dk1"/>
              </a:solidFill>
              <a:latin typeface="Arial"/>
              <a:ea typeface="Arial"/>
              <a:cs typeface="Arial"/>
              <a:sym typeface="Arial"/>
            </a:endParaRPr>
          </a:p>
        </p:txBody>
      </p:sp>
      <p:pic>
        <p:nvPicPr>
          <p:cNvPr id="287" name="Google Shape;287;p29"/>
          <p:cNvPicPr preferRelativeResize="0"/>
          <p:nvPr/>
        </p:nvPicPr>
        <p:blipFill rotWithShape="1">
          <a:blip r:embed="rId3">
            <a:alphaModFix/>
          </a:blip>
          <a:srcRect b="11606" l="0" r="0" t="0"/>
          <a:stretch/>
        </p:blipFill>
        <p:spPr>
          <a:xfrm>
            <a:off x="595848" y="4437112"/>
            <a:ext cx="2824024" cy="1872208"/>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D:\logo3d.png" id="288" name="Google Shape;288;p29"/>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5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p:nvPr/>
        </p:nvSpPr>
        <p:spPr>
          <a:xfrm>
            <a:off x="1043608" y="2636912"/>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3.  آلية عمل إي-دوام</a:t>
            </a:r>
            <a:endParaRPr b="1" sz="4000">
              <a:solidFill>
                <a:schemeClr val="lt1"/>
              </a:solidFill>
              <a:latin typeface="Arial"/>
              <a:ea typeface="Arial"/>
              <a:cs typeface="Arial"/>
              <a:sym typeface="Arial"/>
            </a:endParaRPr>
          </a:p>
        </p:txBody>
      </p:sp>
      <p:pic>
        <p:nvPicPr>
          <p:cNvPr descr="D:\logo3d.png" id="294" name="Google Shape;294;p3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2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p:nvPr/>
        </p:nvSpPr>
        <p:spPr>
          <a:xfrm>
            <a:off x="2411760" y="476672"/>
            <a:ext cx="587182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3.1.  المستفيدين من إي-دوام</a:t>
            </a:r>
            <a:endParaRPr b="1" sz="3000">
              <a:solidFill>
                <a:srgbClr val="CC6600"/>
              </a:solidFill>
              <a:latin typeface="Arial"/>
              <a:ea typeface="Arial"/>
              <a:cs typeface="Arial"/>
              <a:sym typeface="Arial"/>
            </a:endParaRPr>
          </a:p>
        </p:txBody>
      </p:sp>
      <p:grpSp>
        <p:nvGrpSpPr>
          <p:cNvPr id="300" name="Google Shape;300;p31"/>
          <p:cNvGrpSpPr/>
          <p:nvPr/>
        </p:nvGrpSpPr>
        <p:grpSpPr>
          <a:xfrm>
            <a:off x="-2340768" y="1412776"/>
            <a:ext cx="6160638" cy="2642810"/>
            <a:chOff x="-2251012" y="836712"/>
            <a:chExt cx="6160638" cy="2642810"/>
          </a:xfrm>
        </p:grpSpPr>
        <p:grpSp>
          <p:nvGrpSpPr>
            <p:cNvPr id="301" name="Google Shape;301;p31"/>
            <p:cNvGrpSpPr/>
            <p:nvPr/>
          </p:nvGrpSpPr>
          <p:grpSpPr>
            <a:xfrm>
              <a:off x="-2251012" y="836712"/>
              <a:ext cx="5886908" cy="2285191"/>
              <a:chOff x="1637420" y="469630"/>
              <a:chExt cx="6678996" cy="3191708"/>
            </a:xfrm>
          </p:grpSpPr>
          <p:cxnSp>
            <p:nvCxnSpPr>
              <p:cNvPr id="302" name="Google Shape;302;p31"/>
              <p:cNvCxnSpPr/>
              <p:nvPr/>
            </p:nvCxnSpPr>
            <p:spPr>
              <a:xfrm flipH="1">
                <a:off x="6702617" y="3185101"/>
                <a:ext cx="1" cy="476237"/>
              </a:xfrm>
              <a:prstGeom prst="straightConnector1">
                <a:avLst/>
              </a:prstGeom>
              <a:noFill/>
              <a:ln cap="flat" cmpd="sng" w="28575">
                <a:solidFill>
                  <a:srgbClr val="298424"/>
                </a:solidFill>
                <a:prstDash val="dash"/>
                <a:round/>
                <a:headEnd len="sm" w="sm" type="none"/>
                <a:tailEnd len="med" w="med" type="stealth"/>
              </a:ln>
            </p:spPr>
          </p:cxnSp>
          <p:sp>
            <p:nvSpPr>
              <p:cNvPr id="303" name="Google Shape;303;p31"/>
              <p:cNvSpPr txBox="1"/>
              <p:nvPr/>
            </p:nvSpPr>
            <p:spPr>
              <a:xfrm>
                <a:off x="1637420" y="469630"/>
                <a:ext cx="6678996" cy="897352"/>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الشركات:-</a:t>
                </a:r>
                <a:endParaRPr/>
              </a:p>
            </p:txBody>
          </p:sp>
          <p:pic>
            <p:nvPicPr>
              <p:cNvPr id="304" name="Google Shape;304;p31"/>
              <p:cNvPicPr preferRelativeResize="0"/>
              <p:nvPr/>
            </p:nvPicPr>
            <p:blipFill rotWithShape="1">
              <a:blip r:embed="rId4">
                <a:alphaModFix/>
              </a:blip>
              <a:srcRect b="53068" l="11230" r="80903" t="33806"/>
              <a:stretch/>
            </p:blipFill>
            <p:spPr>
              <a:xfrm>
                <a:off x="6049044" y="1475360"/>
                <a:ext cx="1296144" cy="1622353"/>
              </a:xfrm>
              <a:prstGeom prst="roundRect">
                <a:avLst>
                  <a:gd fmla="val 16667" name="adj"/>
                </a:avLst>
              </a:prstGeom>
              <a:noFill/>
              <a:ln>
                <a:noFill/>
              </a:ln>
              <a:effectLst>
                <a:outerShdw blurRad="76200" rotWithShape="0" algn="tl" dir="7800000" dist="38100">
                  <a:srgbClr val="000000">
                    <a:alpha val="40000"/>
                  </a:srgbClr>
                </a:outerShdw>
              </a:effectLst>
            </p:spPr>
          </p:pic>
        </p:grpSp>
        <p:sp>
          <p:nvSpPr>
            <p:cNvPr id="305" name="Google Shape;305;p31"/>
            <p:cNvSpPr/>
            <p:nvPr/>
          </p:nvSpPr>
          <p:spPr>
            <a:xfrm>
              <a:off x="485292" y="3140968"/>
              <a:ext cx="342433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كفاءات أكثر للاختيار وضمان جدية الانتاج.</a:t>
              </a:r>
              <a:endParaRPr b="1" sz="1600">
                <a:solidFill>
                  <a:srgbClr val="894000"/>
                </a:solidFill>
                <a:latin typeface="Arial"/>
                <a:ea typeface="Arial"/>
                <a:cs typeface="Arial"/>
                <a:sym typeface="Arial"/>
              </a:endParaRPr>
            </a:p>
          </p:txBody>
        </p:sp>
      </p:grpSp>
      <p:grpSp>
        <p:nvGrpSpPr>
          <p:cNvPr id="306" name="Google Shape;306;p31"/>
          <p:cNvGrpSpPr/>
          <p:nvPr/>
        </p:nvGrpSpPr>
        <p:grpSpPr>
          <a:xfrm>
            <a:off x="3459125" y="1340768"/>
            <a:ext cx="4974703" cy="2705526"/>
            <a:chOff x="3548881" y="764704"/>
            <a:chExt cx="4974703" cy="2705526"/>
          </a:xfrm>
        </p:grpSpPr>
        <p:grpSp>
          <p:nvGrpSpPr>
            <p:cNvPr id="307" name="Google Shape;307;p31"/>
            <p:cNvGrpSpPr/>
            <p:nvPr/>
          </p:nvGrpSpPr>
          <p:grpSpPr>
            <a:xfrm>
              <a:off x="3548881" y="764704"/>
              <a:ext cx="4801939" cy="2357199"/>
              <a:chOff x="1637420" y="469630"/>
              <a:chExt cx="6678996" cy="3288238"/>
            </a:xfrm>
          </p:grpSpPr>
          <p:grpSp>
            <p:nvGrpSpPr>
              <p:cNvPr id="308" name="Google Shape;308;p31"/>
              <p:cNvGrpSpPr/>
              <p:nvPr/>
            </p:nvGrpSpPr>
            <p:grpSpPr>
              <a:xfrm>
                <a:off x="5188426" y="1607268"/>
                <a:ext cx="1557758" cy="2150600"/>
                <a:chOff x="5188426" y="1326730"/>
                <a:chExt cx="1557758" cy="2150600"/>
              </a:xfrm>
            </p:grpSpPr>
            <p:pic>
              <p:nvPicPr>
                <p:cNvPr id="309" name="Google Shape;309;p31"/>
                <p:cNvPicPr preferRelativeResize="0"/>
                <p:nvPr/>
              </p:nvPicPr>
              <p:blipFill rotWithShape="1">
                <a:blip r:embed="rId5">
                  <a:alphaModFix/>
                </a:blip>
                <a:srcRect b="43720" l="19687" r="71988" t="40588"/>
                <a:stretch/>
              </p:blipFill>
              <p:spPr>
                <a:xfrm flipH="1">
                  <a:off x="5188426" y="1326730"/>
                  <a:ext cx="1557758" cy="1612557"/>
                </a:xfrm>
                <a:prstGeom prst="roundRect">
                  <a:avLst>
                    <a:gd fmla="val 8594" name="adj"/>
                  </a:avLst>
                </a:prstGeom>
                <a:solidFill>
                  <a:srgbClr val="ECECEC"/>
                </a:solidFill>
                <a:ln>
                  <a:noFill/>
                </a:ln>
              </p:spPr>
            </p:pic>
            <p:cxnSp>
              <p:nvCxnSpPr>
                <p:cNvPr id="310" name="Google Shape;310;p31"/>
                <p:cNvCxnSpPr/>
                <p:nvPr/>
              </p:nvCxnSpPr>
              <p:spPr>
                <a:xfrm>
                  <a:off x="5889514" y="2901228"/>
                  <a:ext cx="0" cy="576102"/>
                </a:xfrm>
                <a:prstGeom prst="straightConnector1">
                  <a:avLst/>
                </a:prstGeom>
                <a:noFill/>
                <a:ln cap="flat" cmpd="sng" w="28575">
                  <a:solidFill>
                    <a:srgbClr val="298424"/>
                  </a:solidFill>
                  <a:prstDash val="dash"/>
                  <a:round/>
                  <a:headEnd len="sm" w="sm" type="none"/>
                  <a:tailEnd len="med" w="med" type="stealth"/>
                </a:ln>
              </p:spPr>
            </p:cxnSp>
          </p:grpSp>
          <p:sp>
            <p:nvSpPr>
              <p:cNvPr id="311" name="Google Shape;311;p31"/>
              <p:cNvSpPr txBox="1"/>
              <p:nvPr/>
            </p:nvSpPr>
            <p:spPr>
              <a:xfrm>
                <a:off x="1637420" y="469630"/>
                <a:ext cx="6678996" cy="966017"/>
              </a:xfrm>
              <a:prstGeom prst="rect">
                <a:avLst/>
              </a:prstGeom>
              <a:noFill/>
              <a:ln>
                <a:noFill/>
              </a:ln>
            </p:spPr>
            <p:txBody>
              <a:bodyPr anchorCtr="0" anchor="t" bIns="45700" lIns="91425" spcFirstLastPara="1" rIns="91425" wrap="square" tIns="45700">
                <a:noAutofit/>
              </a:bodyPr>
              <a:lstStyle/>
              <a:p>
                <a:pPr indent="-514350" lvl="0" marL="51435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المعاقين حركياً:-</a:t>
                </a:r>
                <a:endParaRPr/>
              </a:p>
            </p:txBody>
          </p:sp>
        </p:grpSp>
        <p:sp>
          <p:nvSpPr>
            <p:cNvPr id="312" name="Google Shape;312;p31"/>
            <p:cNvSpPr/>
            <p:nvPr/>
          </p:nvSpPr>
          <p:spPr>
            <a:xfrm>
              <a:off x="4733764" y="3131676"/>
              <a:ext cx="3789820"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894000"/>
                  </a:solidFill>
                  <a:latin typeface="Arial"/>
                  <a:ea typeface="Arial"/>
                  <a:cs typeface="Arial"/>
                  <a:sym typeface="Arial"/>
                </a:rPr>
                <a:t>خيارات وظيفية متعددة وضمان تقدير الانتاج.</a:t>
              </a:r>
              <a:endParaRPr b="1" sz="1600">
                <a:solidFill>
                  <a:srgbClr val="894000"/>
                </a:solidFill>
                <a:latin typeface="Arial"/>
                <a:ea typeface="Arial"/>
                <a:cs typeface="Arial"/>
                <a:sym typeface="Arial"/>
              </a:endParaRPr>
            </a:p>
          </p:txBody>
        </p:sp>
      </p:grpSp>
      <p:pic>
        <p:nvPicPr>
          <p:cNvPr descr="D:\logo3d.png" id="313" name="Google Shape;313;p31"/>
          <p:cNvPicPr preferRelativeResize="0"/>
          <p:nvPr/>
        </p:nvPicPr>
        <p:blipFill rotWithShape="1">
          <a:blip r:embed="rId6">
            <a:alphaModFix/>
          </a:blip>
          <a:srcRect b="12950" l="13196" r="10557" t="10152"/>
          <a:stretch/>
        </p:blipFill>
        <p:spPr>
          <a:xfrm>
            <a:off x="-180528" y="-3"/>
            <a:ext cx="2051720" cy="1163957"/>
          </a:xfrm>
          <a:prstGeom prst="rect">
            <a:avLst/>
          </a:prstGeom>
          <a:noFill/>
          <a:ln>
            <a:noFill/>
          </a:ln>
        </p:spPr>
      </p:pic>
      <p:grpSp>
        <p:nvGrpSpPr>
          <p:cNvPr id="314" name="Google Shape;314;p31"/>
          <p:cNvGrpSpPr/>
          <p:nvPr/>
        </p:nvGrpSpPr>
        <p:grpSpPr>
          <a:xfrm>
            <a:off x="35496" y="4405848"/>
            <a:ext cx="8432481" cy="2335520"/>
            <a:chOff x="35496" y="4096450"/>
            <a:chExt cx="8432481" cy="2335520"/>
          </a:xfrm>
        </p:grpSpPr>
        <p:cxnSp>
          <p:nvCxnSpPr>
            <p:cNvPr id="315" name="Google Shape;315;p31"/>
            <p:cNvCxnSpPr/>
            <p:nvPr/>
          </p:nvCxnSpPr>
          <p:spPr>
            <a:xfrm rot="10800000">
              <a:off x="5053826" y="5733256"/>
              <a:ext cx="598294" cy="0"/>
            </a:xfrm>
            <a:prstGeom prst="straightConnector1">
              <a:avLst/>
            </a:prstGeom>
            <a:noFill/>
            <a:ln cap="flat" cmpd="sng" w="28575">
              <a:solidFill>
                <a:srgbClr val="298424"/>
              </a:solidFill>
              <a:prstDash val="dash"/>
              <a:round/>
              <a:headEnd len="sm" w="sm" type="none"/>
              <a:tailEnd len="med" w="med" type="stealth"/>
            </a:ln>
          </p:spPr>
        </p:cxnSp>
        <p:grpSp>
          <p:nvGrpSpPr>
            <p:cNvPr id="316" name="Google Shape;316;p31"/>
            <p:cNvGrpSpPr/>
            <p:nvPr/>
          </p:nvGrpSpPr>
          <p:grpSpPr>
            <a:xfrm>
              <a:off x="35496" y="4096450"/>
              <a:ext cx="8432481" cy="2335520"/>
              <a:chOff x="35496" y="4096450"/>
              <a:chExt cx="8432481" cy="2335520"/>
            </a:xfrm>
          </p:grpSpPr>
          <p:grpSp>
            <p:nvGrpSpPr>
              <p:cNvPr id="317" name="Google Shape;317;p31"/>
              <p:cNvGrpSpPr/>
              <p:nvPr/>
            </p:nvGrpSpPr>
            <p:grpSpPr>
              <a:xfrm>
                <a:off x="3442469" y="4096450"/>
                <a:ext cx="5025508" cy="2335520"/>
                <a:chOff x="3442469" y="4096450"/>
                <a:chExt cx="5025508" cy="2335520"/>
              </a:xfrm>
            </p:grpSpPr>
            <p:pic>
              <p:nvPicPr>
                <p:cNvPr descr="D:\logo3d.png" id="318" name="Google Shape;318;p31"/>
                <p:cNvPicPr preferRelativeResize="0"/>
                <p:nvPr/>
              </p:nvPicPr>
              <p:blipFill rotWithShape="1">
                <a:blip r:embed="rId6">
                  <a:alphaModFix/>
                </a:blip>
                <a:srcRect b="12950" l="13196" r="10557" t="10152"/>
                <a:stretch/>
              </p:blipFill>
              <p:spPr>
                <a:xfrm>
                  <a:off x="5572567" y="4789381"/>
                  <a:ext cx="2895410" cy="1642589"/>
                </a:xfrm>
                <a:prstGeom prst="rect">
                  <a:avLst/>
                </a:prstGeom>
                <a:noFill/>
                <a:ln>
                  <a:noFill/>
                </a:ln>
              </p:spPr>
            </p:pic>
            <p:sp>
              <p:nvSpPr>
                <p:cNvPr id="319" name="Google Shape;319;p31"/>
                <p:cNvSpPr txBox="1"/>
                <p:nvPr/>
              </p:nvSpPr>
              <p:spPr>
                <a:xfrm>
                  <a:off x="3442469" y="4096450"/>
                  <a:ext cx="4801939"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a:solidFill>
                        <a:srgbClr val="339933"/>
                      </a:solidFill>
                      <a:latin typeface="Arial"/>
                      <a:ea typeface="Arial"/>
                      <a:cs typeface="Arial"/>
                      <a:sym typeface="Arial"/>
                    </a:rPr>
                    <a:t>جمعية حركية:-</a:t>
                  </a:r>
                  <a:endParaRPr/>
                </a:p>
              </p:txBody>
            </p:sp>
          </p:grpSp>
          <p:sp>
            <p:nvSpPr>
              <p:cNvPr id="320" name="Google Shape;320;p31"/>
              <p:cNvSpPr/>
              <p:nvPr/>
            </p:nvSpPr>
            <p:spPr>
              <a:xfrm>
                <a:off x="35496" y="5445224"/>
                <a:ext cx="5006958" cy="461665"/>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600">
                    <a:solidFill>
                      <a:srgbClr val="894000"/>
                    </a:solidFill>
                    <a:latin typeface="Arial"/>
                    <a:ea typeface="Arial"/>
                    <a:cs typeface="Arial"/>
                    <a:sym typeface="Arial"/>
                  </a:rPr>
                  <a:t>خدمة الشريحة المستهدفة ودخل إضافي لتوسيع الخدمات </a:t>
                </a:r>
                <a:endParaRPr b="1" sz="1600">
                  <a:solidFill>
                    <a:srgbClr val="894000"/>
                  </a:solidFill>
                  <a:latin typeface="Arial"/>
                  <a:ea typeface="Arial"/>
                  <a:cs typeface="Arial"/>
                  <a:sym typeface="Arial"/>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500"/>
                                        <p:tgtEl>
                                          <p:spTgt spid="300"/>
                                        </p:tgtEl>
                                        <p:attrNameLst>
                                          <p:attrName>ppt_w</p:attrName>
                                        </p:attrNameLst>
                                      </p:cBhvr>
                                      <p:tavLst>
                                        <p:tav fmla="" tm="0">
                                          <p:val>
                                            <p:strVal val="0"/>
                                          </p:val>
                                        </p:tav>
                                        <p:tav fmla="" tm="100000">
                                          <p:val>
                                            <p:strVal val="#ppt_w"/>
                                          </p:val>
                                        </p:tav>
                                      </p:tavLst>
                                    </p:anim>
                                    <p:anim calcmode="lin" valueType="num">
                                      <p:cBhvr additive="base">
                                        <p:cTn dur="500"/>
                                        <p:tgtEl>
                                          <p:spTgt spid="3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500"/>
                                        <p:tgtEl>
                                          <p:spTgt spid="314"/>
                                        </p:tgtEl>
                                        <p:attrNameLst>
                                          <p:attrName>ppt_w</p:attrName>
                                        </p:attrNameLst>
                                      </p:cBhvr>
                                      <p:tavLst>
                                        <p:tav fmla="" tm="0">
                                          <p:val>
                                            <p:strVal val="0"/>
                                          </p:val>
                                        </p:tav>
                                        <p:tav fmla="" tm="100000">
                                          <p:val>
                                            <p:strVal val="#ppt_w"/>
                                          </p:val>
                                        </p:tav>
                                      </p:tavLst>
                                    </p:anim>
                                    <p:anim calcmode="lin" valueType="num">
                                      <p:cBhvr additive="base">
                                        <p:cTn dur="500"/>
                                        <p:tgtEl>
                                          <p:spTgt spid="31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4"/>
          <p:cNvSpPr txBox="1"/>
          <p:nvPr/>
        </p:nvSpPr>
        <p:spPr>
          <a:xfrm>
            <a:off x="323528" y="920914"/>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محتويات العرض التقديمي</a:t>
            </a:r>
            <a:endParaRPr/>
          </a:p>
        </p:txBody>
      </p:sp>
      <p:sp>
        <p:nvSpPr>
          <p:cNvPr id="99" name="Google Shape;99;p14"/>
          <p:cNvSpPr txBox="1"/>
          <p:nvPr/>
        </p:nvSpPr>
        <p:spPr>
          <a:xfrm>
            <a:off x="611560" y="1700808"/>
            <a:ext cx="7416824" cy="515526"/>
          </a:xfrm>
          <a:prstGeom prst="rect">
            <a:avLst/>
          </a:prstGeom>
          <a:noFill/>
          <a:ln>
            <a:noFill/>
          </a:ln>
        </p:spPr>
        <p:txBody>
          <a:bodyPr anchorCtr="0" anchor="t" bIns="45700" lIns="91425" spcFirstLastPara="1" rIns="91425" wrap="square" tIns="45700">
            <a:noAutofit/>
          </a:bodyPr>
          <a:lstStyle/>
          <a:p>
            <a:pPr indent="-432000" lvl="0" marL="457200" marR="0" rtl="1" algn="just">
              <a:lnSpc>
                <a:spcPct val="150000"/>
              </a:lnSpc>
              <a:spcBef>
                <a:spcPts val="0"/>
              </a:spcBef>
              <a:spcAft>
                <a:spcPts val="0"/>
              </a:spcAft>
              <a:buClr>
                <a:srgbClr val="298424"/>
              </a:buClr>
              <a:buSzPts val="2000"/>
              <a:buFont typeface="Arial"/>
              <a:buAutoNum type="arabicPeriod"/>
            </a:pPr>
            <a:r>
              <a:rPr b="1" lang="ar-EG" sz="2000">
                <a:solidFill>
                  <a:srgbClr val="298424"/>
                </a:solidFill>
                <a:latin typeface="Arial"/>
                <a:ea typeface="Arial"/>
                <a:cs typeface="Arial"/>
                <a:sym typeface="Arial"/>
              </a:rPr>
              <a:t>أرقام ودراسات</a:t>
            </a:r>
            <a:endParaRPr/>
          </a:p>
        </p:txBody>
      </p:sp>
      <p:sp>
        <p:nvSpPr>
          <p:cNvPr id="100" name="Google Shape;100;p14"/>
          <p:cNvSpPr txBox="1"/>
          <p:nvPr/>
        </p:nvSpPr>
        <p:spPr>
          <a:xfrm>
            <a:off x="630013" y="2276872"/>
            <a:ext cx="7416824" cy="1800493"/>
          </a:xfrm>
          <a:prstGeom prst="rect">
            <a:avLst/>
          </a:prstGeom>
          <a:noFill/>
          <a:ln>
            <a:noFill/>
          </a:ln>
        </p:spPr>
        <p:txBody>
          <a:bodyPr anchorCtr="0" anchor="t" bIns="45700" lIns="91425" spcFirstLastPara="1" rIns="91425" wrap="square" tIns="45700">
            <a:noAutofit/>
          </a:bodyPr>
          <a:lstStyle/>
          <a:p>
            <a:pPr indent="0" lvl="0" marL="25200" marR="0" rtl="1" algn="just">
              <a:lnSpc>
                <a:spcPct val="150000"/>
              </a:lnSpc>
              <a:spcBef>
                <a:spcPts val="0"/>
              </a:spcBef>
              <a:spcAft>
                <a:spcPts val="0"/>
              </a:spcAft>
              <a:buNone/>
            </a:pPr>
            <a:r>
              <a:rPr b="1" lang="ar-EG" sz="2000">
                <a:solidFill>
                  <a:srgbClr val="298424"/>
                </a:solidFill>
                <a:latin typeface="Arial"/>
                <a:ea typeface="Arial"/>
                <a:cs typeface="Arial"/>
                <a:sym typeface="Arial"/>
              </a:rPr>
              <a:t>2.   فكرة المشروع </a:t>
            </a:r>
            <a:r>
              <a:rPr b="1" lang="ar-EG" sz="1600">
                <a:solidFill>
                  <a:schemeClr val="dk1"/>
                </a:solidFill>
                <a:latin typeface="Arial"/>
                <a:ea typeface="Arial"/>
                <a:cs typeface="Arial"/>
                <a:sym typeface="Arial"/>
              </a:rPr>
              <a:t>« التوظيف وإدارة العمل عن بعد في بوابة إلكترونية واحدة »</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2.1.   إي-دوام  ليس مجرد موقع توظيف</a:t>
            </a:r>
            <a:endParaRPr b="1" i="0" sz="1400" u="none" cap="none" strike="noStrike">
              <a:solidFill>
                <a:srgbClr val="7F7F7F"/>
              </a:solidFill>
              <a:latin typeface="Arial"/>
              <a:ea typeface="Arial"/>
              <a:cs typeface="Arial"/>
              <a:sym typeface="Arial"/>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2.2.   أهداف  إي-دوام</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2.3.   لماذا العمل عن بعد لذوي الاعاقة الحركية</a:t>
            </a:r>
            <a:endParaRPr b="1" i="0" sz="1800" u="none" cap="none" strike="noStrike">
              <a:solidFill>
                <a:srgbClr val="7F7F7F"/>
              </a:solidFill>
              <a:latin typeface="Arial"/>
              <a:ea typeface="Arial"/>
              <a:cs typeface="Arial"/>
              <a:sym typeface="Arial"/>
            </a:endParaRPr>
          </a:p>
        </p:txBody>
      </p:sp>
      <p:sp>
        <p:nvSpPr>
          <p:cNvPr id="101" name="Google Shape;101;p14"/>
          <p:cNvSpPr txBox="1"/>
          <p:nvPr/>
        </p:nvSpPr>
        <p:spPr>
          <a:xfrm>
            <a:off x="643660" y="4160263"/>
            <a:ext cx="7416824" cy="2539157"/>
          </a:xfrm>
          <a:prstGeom prst="rect">
            <a:avLst/>
          </a:prstGeom>
          <a:noFill/>
          <a:ln>
            <a:noFill/>
          </a:ln>
        </p:spPr>
        <p:txBody>
          <a:bodyPr anchorCtr="0" anchor="t" bIns="45700" lIns="91425" spcFirstLastPara="1" rIns="91425" wrap="square" tIns="45700">
            <a:noAutofit/>
          </a:bodyPr>
          <a:lstStyle/>
          <a:p>
            <a:pPr indent="-457200" lvl="0" marL="482400" marR="0" rtl="1" algn="r">
              <a:lnSpc>
                <a:spcPct val="150000"/>
              </a:lnSpc>
              <a:spcBef>
                <a:spcPts val="0"/>
              </a:spcBef>
              <a:spcAft>
                <a:spcPts val="0"/>
              </a:spcAft>
              <a:buClr>
                <a:srgbClr val="298424"/>
              </a:buClr>
              <a:buSzPts val="2000"/>
              <a:buFont typeface="Arial"/>
              <a:buAutoNum type="arabicPeriod" startAt="3"/>
            </a:pPr>
            <a:r>
              <a:rPr b="1" lang="ar-EG" sz="2000">
                <a:solidFill>
                  <a:srgbClr val="298424"/>
                </a:solidFill>
                <a:latin typeface="Arial"/>
                <a:ea typeface="Arial"/>
                <a:cs typeface="Arial"/>
                <a:sym typeface="Arial"/>
              </a:rPr>
              <a:t>آلية عمل «إي-دوام»</a:t>
            </a:r>
            <a:endParaRPr b="1" sz="500">
              <a:solidFill>
                <a:srgbClr val="298424"/>
              </a:solidFill>
              <a:latin typeface="Arial"/>
              <a:ea typeface="Arial"/>
              <a:cs typeface="Arial"/>
              <a:sym typeface="Arial"/>
            </a:endParaRPr>
          </a:p>
          <a:p>
            <a:pPr indent="0" lvl="3" marL="1396800" marR="0" rtl="1" algn="just">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3.1.  المستفيدين من إي دوام</a:t>
            </a:r>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المعاقين حركياً</a:t>
            </a:r>
            <a:endParaRPr b="1" i="0" sz="1600" u="none" cap="none" strike="noStrike">
              <a:solidFill>
                <a:srgbClr val="7F7F7F"/>
              </a:solidFill>
              <a:latin typeface="Arial"/>
              <a:ea typeface="Arial"/>
              <a:cs typeface="Arial"/>
              <a:sym typeface="Arial"/>
            </a:endParaRPr>
          </a:p>
          <a:p>
            <a:pPr indent="-342900" lvl="4" marL="2196900" marR="0" rtl="1" algn="just">
              <a:lnSpc>
                <a:spcPct val="150000"/>
              </a:lnSpc>
              <a:spcBef>
                <a:spcPts val="0"/>
              </a:spcBef>
              <a:spcAft>
                <a:spcPts val="0"/>
              </a:spcAft>
              <a:buClr>
                <a:srgbClr val="7F7F7F"/>
              </a:buClr>
              <a:buSzPts val="1600"/>
              <a:buFont typeface="Noto Sans Symbols"/>
              <a:buChar char="✓"/>
            </a:pPr>
            <a:r>
              <a:rPr b="1" i="0" lang="ar-EG" sz="1600" u="none" cap="none" strike="noStrike">
                <a:solidFill>
                  <a:srgbClr val="7F7F7F"/>
                </a:solidFill>
                <a:latin typeface="Arial"/>
                <a:ea typeface="Arial"/>
                <a:cs typeface="Arial"/>
                <a:sym typeface="Arial"/>
              </a:rPr>
              <a:t>الشركات</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3.2.  ضمان جدّية التوظيف</a:t>
            </a:r>
            <a:endParaRPr/>
          </a:p>
          <a:p>
            <a:pPr indent="0" lvl="3" marL="1396800" marR="0" rtl="1" algn="r">
              <a:lnSpc>
                <a:spcPct val="150000"/>
              </a:lnSpc>
              <a:spcBef>
                <a:spcPts val="0"/>
              </a:spcBef>
              <a:spcAft>
                <a:spcPts val="0"/>
              </a:spcAft>
              <a:buNone/>
            </a:pPr>
            <a:r>
              <a:rPr b="1" i="0" lang="ar-EG" sz="1800" u="none" cap="none" strike="noStrike">
                <a:solidFill>
                  <a:srgbClr val="7F7F7F"/>
                </a:solidFill>
                <a:latin typeface="Arial"/>
                <a:ea typeface="Arial"/>
                <a:cs typeface="Arial"/>
                <a:sym typeface="Arial"/>
              </a:rPr>
              <a:t>3.3.   التدريب</a:t>
            </a:r>
            <a:endParaRPr/>
          </a:p>
        </p:txBody>
      </p:sp>
      <p:pic>
        <p:nvPicPr>
          <p:cNvPr descr="D:\logo3d.png" id="102" name="Google Shape;102;p14"/>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ppt_w</p:attrName>
                                        </p:attrNameLst>
                                      </p:cBhvr>
                                      <p:tavLst>
                                        <p:tav fmla="" tm="0">
                                          <p:val>
                                            <p:strVal val="0"/>
                                          </p:val>
                                        </p:tav>
                                        <p:tav fmla="" tm="100000">
                                          <p:val>
                                            <p:strVal val="#ppt_w"/>
                                          </p:val>
                                        </p:tav>
                                      </p:tavLst>
                                    </p:anim>
                                    <p:anim calcmode="lin" valueType="num">
                                      <p:cBhvr additive="base">
                                        <p:cTn dur="500"/>
                                        <p:tgtEl>
                                          <p:spTgt spid="1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ppt_w</p:attrName>
                                        </p:attrNameLst>
                                      </p:cBhvr>
                                      <p:tavLst>
                                        <p:tav fmla="" tm="0">
                                          <p:val>
                                            <p:strVal val="0"/>
                                          </p:val>
                                        </p:tav>
                                        <p:tav fmla="" tm="100000">
                                          <p:val>
                                            <p:strVal val="#ppt_w"/>
                                          </p:val>
                                        </p:tav>
                                      </p:tavLst>
                                    </p:anim>
                                    <p:anim calcmode="lin" valueType="num">
                                      <p:cBhvr additive="base">
                                        <p:cTn dur="500"/>
                                        <p:tgtEl>
                                          <p:spTgt spid="10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p32"/>
          <p:cNvGrpSpPr/>
          <p:nvPr/>
        </p:nvGrpSpPr>
        <p:grpSpPr>
          <a:xfrm>
            <a:off x="314266" y="1909338"/>
            <a:ext cx="2388446" cy="864096"/>
            <a:chOff x="314266" y="1628800"/>
            <a:chExt cx="2388446" cy="864096"/>
          </a:xfrm>
        </p:grpSpPr>
        <p:sp>
          <p:nvSpPr>
            <p:cNvPr id="326" name="Google Shape;326;p32"/>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فيديو إنشاء السيرة الذاتية     </a:t>
              </a:r>
              <a:endParaRPr b="1" sz="1400">
                <a:solidFill>
                  <a:srgbClr val="CC6600"/>
                </a:solidFill>
                <a:latin typeface="Arial"/>
                <a:ea typeface="Arial"/>
                <a:cs typeface="Arial"/>
                <a:sym typeface="Arial"/>
              </a:endParaRPr>
            </a:p>
          </p:txBody>
        </p:sp>
        <p:cxnSp>
          <p:nvCxnSpPr>
            <p:cNvPr id="327" name="Google Shape;327;p32"/>
            <p:cNvCxnSpPr/>
            <p:nvPr/>
          </p:nvCxnSpPr>
          <p:spPr>
            <a:xfrm>
              <a:off x="1444913" y="2204864"/>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28" name="Google Shape;328;p32"/>
          <p:cNvGrpSpPr/>
          <p:nvPr/>
        </p:nvGrpSpPr>
        <p:grpSpPr>
          <a:xfrm>
            <a:off x="322236" y="2806080"/>
            <a:ext cx="2388446" cy="893513"/>
            <a:chOff x="322236" y="2525542"/>
            <a:chExt cx="2388446" cy="893513"/>
          </a:xfrm>
        </p:grpSpPr>
        <p:cxnSp>
          <p:nvCxnSpPr>
            <p:cNvPr id="329" name="Google Shape;329;p32"/>
            <p:cNvCxnSpPr/>
            <p:nvPr/>
          </p:nvCxnSpPr>
          <p:spPr>
            <a:xfrm>
              <a:off x="1403648" y="3131023"/>
              <a:ext cx="0" cy="288032"/>
            </a:xfrm>
            <a:prstGeom prst="straightConnector1">
              <a:avLst/>
            </a:prstGeom>
            <a:noFill/>
            <a:ln cap="flat" cmpd="sng" w="28575">
              <a:solidFill>
                <a:srgbClr val="298424"/>
              </a:solidFill>
              <a:prstDash val="dash"/>
              <a:round/>
              <a:headEnd len="sm" w="sm" type="none"/>
              <a:tailEnd len="med" w="med" type="stealth"/>
            </a:ln>
          </p:spPr>
        </p:cxnSp>
        <p:sp>
          <p:nvSpPr>
            <p:cNvPr id="330" name="Google Shape;330;p32"/>
            <p:cNvSpPr/>
            <p:nvPr/>
          </p:nvSpPr>
          <p:spPr>
            <a:xfrm>
              <a:off x="322236" y="2525542"/>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إنشاء سيرة ذاتية </a:t>
              </a:r>
              <a:endParaRPr/>
            </a:p>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أو تحميل السيرة الذاتية              </a:t>
              </a:r>
              <a:endParaRPr b="1" sz="1400">
                <a:solidFill>
                  <a:srgbClr val="CC6600"/>
                </a:solidFill>
                <a:latin typeface="Arial"/>
                <a:ea typeface="Arial"/>
                <a:cs typeface="Arial"/>
                <a:sym typeface="Arial"/>
              </a:endParaRPr>
            </a:p>
          </p:txBody>
        </p:sp>
      </p:grpSp>
      <p:grpSp>
        <p:nvGrpSpPr>
          <p:cNvPr id="331" name="Google Shape;331;p32"/>
          <p:cNvGrpSpPr/>
          <p:nvPr/>
        </p:nvGrpSpPr>
        <p:grpSpPr>
          <a:xfrm>
            <a:off x="2992368" y="1484784"/>
            <a:ext cx="2373821" cy="1652497"/>
            <a:chOff x="2992368" y="1204246"/>
            <a:chExt cx="2373821" cy="1652497"/>
          </a:xfrm>
        </p:grpSpPr>
        <p:cxnSp>
          <p:nvCxnSpPr>
            <p:cNvPr id="332" name="Google Shape;332;p32"/>
            <p:cNvCxnSpPr/>
            <p:nvPr/>
          </p:nvCxnSpPr>
          <p:spPr>
            <a:xfrm rot="10800000">
              <a:off x="2992368" y="1996334"/>
              <a:ext cx="427504" cy="0"/>
            </a:xfrm>
            <a:prstGeom prst="straightConnector1">
              <a:avLst/>
            </a:prstGeom>
            <a:noFill/>
            <a:ln cap="flat" cmpd="sng" w="28575">
              <a:solidFill>
                <a:srgbClr val="298424"/>
              </a:solidFill>
              <a:prstDash val="dash"/>
              <a:round/>
              <a:headEnd len="sm" w="sm" type="none"/>
              <a:tailEnd len="med" w="med" type="stealth"/>
            </a:ln>
          </p:spPr>
        </p:cxnSp>
        <p:pic>
          <p:nvPicPr>
            <p:cNvPr id="333" name="Google Shape;333;p32"/>
            <p:cNvPicPr preferRelativeResize="0"/>
            <p:nvPr/>
          </p:nvPicPr>
          <p:blipFill rotWithShape="1">
            <a:blip r:embed="rId3">
              <a:alphaModFix/>
            </a:blip>
            <a:srcRect b="0" l="50000" r="0" t="0"/>
            <a:stretch/>
          </p:blipFill>
          <p:spPr>
            <a:xfrm>
              <a:off x="3635896" y="1204246"/>
              <a:ext cx="1730293" cy="1652497"/>
            </a:xfrm>
            <a:prstGeom prst="roundRect">
              <a:avLst>
                <a:gd fmla="val 8594" name="adj"/>
              </a:avLst>
            </a:prstGeom>
            <a:solidFill>
              <a:srgbClr val="ECECEC"/>
            </a:solidFill>
            <a:ln>
              <a:noFill/>
            </a:ln>
            <a:effectLst>
              <a:outerShdw blurRad="50800" rotWithShape="0" algn="t" dir="5400000" dist="38100">
                <a:srgbClr val="000000">
                  <a:alpha val="40000"/>
                </a:srgbClr>
              </a:outerShdw>
            </a:effectLst>
          </p:spPr>
        </p:pic>
      </p:grpSp>
      <p:grpSp>
        <p:nvGrpSpPr>
          <p:cNvPr id="334" name="Google Shape;334;p32"/>
          <p:cNvGrpSpPr/>
          <p:nvPr/>
        </p:nvGrpSpPr>
        <p:grpSpPr>
          <a:xfrm>
            <a:off x="329253" y="3824197"/>
            <a:ext cx="2388446" cy="900947"/>
            <a:chOff x="329253" y="3464157"/>
            <a:chExt cx="2388446" cy="900947"/>
          </a:xfrm>
        </p:grpSpPr>
        <p:sp>
          <p:nvSpPr>
            <p:cNvPr id="335" name="Google Shape;335;p32"/>
            <p:cNvSpPr/>
            <p:nvPr/>
          </p:nvSpPr>
          <p:spPr>
            <a:xfrm>
              <a:off x="329253" y="3464157"/>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الصورة النهائية التي تظهر بها السيرة الذاتية</a:t>
              </a:r>
              <a:endParaRPr b="1" sz="1400">
                <a:solidFill>
                  <a:srgbClr val="CC6600"/>
                </a:solidFill>
                <a:latin typeface="Arial"/>
                <a:ea typeface="Arial"/>
                <a:cs typeface="Arial"/>
                <a:sym typeface="Arial"/>
              </a:endParaRPr>
            </a:p>
          </p:txBody>
        </p:sp>
        <p:cxnSp>
          <p:nvCxnSpPr>
            <p:cNvPr id="336" name="Google Shape;336;p32"/>
            <p:cNvCxnSpPr/>
            <p:nvPr/>
          </p:nvCxnSpPr>
          <p:spPr>
            <a:xfrm>
              <a:off x="1403648" y="40770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37" name="Google Shape;337;p32"/>
          <p:cNvGrpSpPr/>
          <p:nvPr/>
        </p:nvGrpSpPr>
        <p:grpSpPr>
          <a:xfrm>
            <a:off x="289552" y="4725144"/>
            <a:ext cx="2388446" cy="864096"/>
            <a:chOff x="289552" y="4365104"/>
            <a:chExt cx="2388446" cy="864096"/>
          </a:xfrm>
        </p:grpSpPr>
        <p:sp>
          <p:nvSpPr>
            <p:cNvPr id="338" name="Google Shape;338;p32"/>
            <p:cNvSpPr/>
            <p:nvPr/>
          </p:nvSpPr>
          <p:spPr>
            <a:xfrm>
              <a:off x="289552" y="4365104"/>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عرض الوظائف المتاحة</a:t>
              </a:r>
              <a:endParaRPr b="1" sz="1400">
                <a:solidFill>
                  <a:srgbClr val="CC6600"/>
                </a:solidFill>
                <a:latin typeface="Arial"/>
                <a:ea typeface="Arial"/>
                <a:cs typeface="Arial"/>
                <a:sym typeface="Arial"/>
              </a:endParaRPr>
            </a:p>
          </p:txBody>
        </p:sp>
        <p:cxnSp>
          <p:nvCxnSpPr>
            <p:cNvPr id="339" name="Google Shape;339;p32"/>
            <p:cNvCxnSpPr/>
            <p:nvPr/>
          </p:nvCxnSpPr>
          <p:spPr>
            <a:xfrm>
              <a:off x="1403648" y="494116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40" name="Google Shape;340;p32"/>
          <p:cNvGrpSpPr/>
          <p:nvPr/>
        </p:nvGrpSpPr>
        <p:grpSpPr>
          <a:xfrm>
            <a:off x="289551" y="5589240"/>
            <a:ext cx="2814307" cy="720080"/>
            <a:chOff x="289551" y="5380710"/>
            <a:chExt cx="2814307" cy="720080"/>
          </a:xfrm>
        </p:grpSpPr>
        <p:sp>
          <p:nvSpPr>
            <p:cNvPr id="341" name="Google Shape;341;p32"/>
            <p:cNvSpPr/>
            <p:nvPr/>
          </p:nvSpPr>
          <p:spPr>
            <a:xfrm>
              <a:off x="289551" y="538071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مهارتك تحدد تخصصك</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«اختبارات توضح الوظائف المناسبة للمشتركين»</a:t>
              </a:r>
              <a:endParaRPr b="1" sz="1200">
                <a:solidFill>
                  <a:srgbClr val="13500F"/>
                </a:solidFill>
                <a:latin typeface="Arial"/>
                <a:ea typeface="Arial"/>
                <a:cs typeface="Arial"/>
                <a:sym typeface="Arial"/>
              </a:endParaRPr>
            </a:p>
          </p:txBody>
        </p:sp>
        <p:cxnSp>
          <p:nvCxnSpPr>
            <p:cNvPr id="342" name="Google Shape;342;p32"/>
            <p:cNvCxnSpPr/>
            <p:nvPr/>
          </p:nvCxnSpPr>
          <p:spPr>
            <a:xfrm>
              <a:off x="2699792" y="5733256"/>
              <a:ext cx="404066" cy="0"/>
            </a:xfrm>
            <a:prstGeom prst="straightConnector1">
              <a:avLst/>
            </a:prstGeom>
            <a:noFill/>
            <a:ln cap="flat" cmpd="sng" w="28575">
              <a:solidFill>
                <a:srgbClr val="298424"/>
              </a:solidFill>
              <a:prstDash val="dash"/>
              <a:round/>
              <a:headEnd len="sm" w="sm" type="none"/>
              <a:tailEnd len="med" w="med" type="stealth"/>
            </a:ln>
          </p:spPr>
        </p:cxnSp>
      </p:grpSp>
      <p:grpSp>
        <p:nvGrpSpPr>
          <p:cNvPr id="343" name="Google Shape;343;p32"/>
          <p:cNvGrpSpPr/>
          <p:nvPr/>
        </p:nvGrpSpPr>
        <p:grpSpPr>
          <a:xfrm>
            <a:off x="5909773" y="5308262"/>
            <a:ext cx="2385322" cy="1058518"/>
            <a:chOff x="5906380" y="5092238"/>
            <a:chExt cx="2385322" cy="1058518"/>
          </a:xfrm>
        </p:grpSpPr>
        <p:sp>
          <p:nvSpPr>
            <p:cNvPr id="344" name="Google Shape;344;p32"/>
            <p:cNvSpPr/>
            <p:nvPr/>
          </p:nvSpPr>
          <p:spPr>
            <a:xfrm>
              <a:off x="5906380" y="5380710"/>
              <a:ext cx="2385322" cy="770046"/>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جدول الوظائف المقترحة</a:t>
              </a:r>
              <a:endParaRPr b="1" sz="1400">
                <a:solidFill>
                  <a:srgbClr val="CC6600"/>
                </a:solidFill>
                <a:latin typeface="Arial"/>
                <a:ea typeface="Arial"/>
                <a:cs typeface="Arial"/>
                <a:sym typeface="Arial"/>
              </a:endParaRPr>
            </a:p>
          </p:txBody>
        </p:sp>
        <p:cxnSp>
          <p:nvCxnSpPr>
            <p:cNvPr id="345" name="Google Shape;345;p32"/>
            <p:cNvCxnSpPr/>
            <p:nvPr/>
          </p:nvCxnSpPr>
          <p:spPr>
            <a:xfrm rot="10800000">
              <a:off x="7020272" y="5092238"/>
              <a:ext cx="0" cy="280978"/>
            </a:xfrm>
            <a:prstGeom prst="straightConnector1">
              <a:avLst/>
            </a:prstGeom>
            <a:noFill/>
            <a:ln cap="flat" cmpd="sng" w="28575">
              <a:solidFill>
                <a:srgbClr val="298424"/>
              </a:solidFill>
              <a:prstDash val="dash"/>
              <a:round/>
              <a:headEnd len="sm" w="sm" type="none"/>
              <a:tailEnd len="med" w="med" type="stealth"/>
            </a:ln>
          </p:spPr>
        </p:cxnSp>
      </p:grpSp>
      <p:sp>
        <p:nvSpPr>
          <p:cNvPr id="346" name="Google Shape;346;p32"/>
          <p:cNvSpPr/>
          <p:nvPr/>
        </p:nvSpPr>
        <p:spPr>
          <a:xfrm>
            <a:off x="5909773" y="3372896"/>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التعاقد</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توفير نموذج إلكتروني للتعاقد »</a:t>
            </a:r>
            <a:endParaRPr b="1" sz="1200">
              <a:solidFill>
                <a:srgbClr val="13500F"/>
              </a:solidFill>
              <a:latin typeface="Arial"/>
              <a:ea typeface="Arial"/>
              <a:cs typeface="Arial"/>
              <a:sym typeface="Arial"/>
            </a:endParaRPr>
          </a:p>
        </p:txBody>
      </p:sp>
      <p:grpSp>
        <p:nvGrpSpPr>
          <p:cNvPr id="347" name="Google Shape;347;p32"/>
          <p:cNvGrpSpPr/>
          <p:nvPr/>
        </p:nvGrpSpPr>
        <p:grpSpPr>
          <a:xfrm>
            <a:off x="5934487" y="4092976"/>
            <a:ext cx="2381929" cy="1136224"/>
            <a:chOff x="5934487" y="4092976"/>
            <a:chExt cx="2381929" cy="1136224"/>
          </a:xfrm>
        </p:grpSpPr>
        <p:sp>
          <p:nvSpPr>
            <p:cNvPr id="348" name="Google Shape;348;p32"/>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اختبر نفسك </a:t>
              </a:r>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 اجتياز اختبارات الشركات المتاحة بها الوظائف »</a:t>
              </a:r>
              <a:endParaRPr b="1" sz="1200">
                <a:solidFill>
                  <a:srgbClr val="13500F"/>
                </a:solidFill>
                <a:latin typeface="Arial"/>
                <a:ea typeface="Arial"/>
                <a:cs typeface="Arial"/>
                <a:sym typeface="Arial"/>
              </a:endParaRPr>
            </a:p>
          </p:txBody>
        </p:sp>
        <p:cxnSp>
          <p:nvCxnSpPr>
            <p:cNvPr id="349" name="Google Shape;349;p32"/>
            <p:cNvCxnSpPr/>
            <p:nvPr/>
          </p:nvCxnSpPr>
          <p:spPr>
            <a:xfrm rot="10800000">
              <a:off x="7023665" y="4092976"/>
              <a:ext cx="1" cy="416144"/>
            </a:xfrm>
            <a:prstGeom prst="straightConnector1">
              <a:avLst/>
            </a:prstGeom>
            <a:noFill/>
            <a:ln cap="flat" cmpd="sng" w="28575">
              <a:solidFill>
                <a:srgbClr val="298424"/>
              </a:solidFill>
              <a:prstDash val="dash"/>
              <a:round/>
              <a:headEnd len="sm" w="sm" type="none"/>
              <a:tailEnd len="med" w="med" type="stealth"/>
            </a:ln>
          </p:spPr>
        </p:cxnSp>
      </p:grpSp>
      <p:grpSp>
        <p:nvGrpSpPr>
          <p:cNvPr id="350" name="Google Shape;350;p32"/>
          <p:cNvGrpSpPr/>
          <p:nvPr/>
        </p:nvGrpSpPr>
        <p:grpSpPr>
          <a:xfrm>
            <a:off x="5864751" y="1554599"/>
            <a:ext cx="2039579" cy="1612557"/>
            <a:chOff x="5864751" y="1274061"/>
            <a:chExt cx="2039579" cy="1612557"/>
          </a:xfrm>
        </p:grpSpPr>
        <p:pic>
          <p:nvPicPr>
            <p:cNvPr id="351" name="Google Shape;351;p32"/>
            <p:cNvPicPr preferRelativeResize="0"/>
            <p:nvPr/>
          </p:nvPicPr>
          <p:blipFill rotWithShape="1">
            <a:blip r:embed="rId4">
              <a:alphaModFix/>
            </a:blip>
            <a:srcRect b="43720" l="19687" r="71988" t="40588"/>
            <a:stretch/>
          </p:blipFill>
          <p:spPr>
            <a:xfrm flipH="1">
              <a:off x="6346572" y="1274061"/>
              <a:ext cx="1557758" cy="161255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cxnSp>
          <p:nvCxnSpPr>
            <p:cNvPr id="352" name="Google Shape;352;p32"/>
            <p:cNvCxnSpPr/>
            <p:nvPr/>
          </p:nvCxnSpPr>
          <p:spPr>
            <a:xfrm rot="10800000">
              <a:off x="5864751" y="1996334"/>
              <a:ext cx="427504" cy="0"/>
            </a:xfrm>
            <a:prstGeom prst="straightConnector1">
              <a:avLst/>
            </a:prstGeom>
            <a:noFill/>
            <a:ln cap="flat" cmpd="sng" w="28575">
              <a:solidFill>
                <a:srgbClr val="298424"/>
              </a:solidFill>
              <a:prstDash val="dash"/>
              <a:round/>
              <a:headEnd len="sm" w="sm" type="none"/>
              <a:tailEnd len="med" w="med" type="stealth"/>
            </a:ln>
          </p:spPr>
        </p:cxnSp>
      </p:grpSp>
      <p:sp>
        <p:nvSpPr>
          <p:cNvPr id="353" name="Google Shape;353;p32"/>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المعاقين حركياً:-</a:t>
            </a:r>
            <a:endParaRPr/>
          </a:p>
        </p:txBody>
      </p:sp>
      <p:pic>
        <p:nvPicPr>
          <p:cNvPr id="354" name="Google Shape;354;p32"/>
          <p:cNvPicPr preferRelativeResize="0"/>
          <p:nvPr/>
        </p:nvPicPr>
        <p:blipFill rotWithShape="1">
          <a:blip r:embed="rId5">
            <a:alphaModFix/>
          </a:blip>
          <a:srcRect b="0" l="0" r="0" t="0"/>
          <a:stretch/>
        </p:blipFill>
        <p:spPr>
          <a:xfrm>
            <a:off x="3106806" y="3501008"/>
            <a:ext cx="2484045" cy="1684346"/>
          </a:xfrm>
          <a:prstGeom prst="rect">
            <a:avLst/>
          </a:prstGeom>
          <a:noFill/>
          <a:ln>
            <a:noFill/>
          </a:ln>
        </p:spPr>
      </p:pic>
      <p:grpSp>
        <p:nvGrpSpPr>
          <p:cNvPr id="355" name="Google Shape;355;p32"/>
          <p:cNvGrpSpPr/>
          <p:nvPr/>
        </p:nvGrpSpPr>
        <p:grpSpPr>
          <a:xfrm>
            <a:off x="3131840" y="5646700"/>
            <a:ext cx="2732929" cy="720080"/>
            <a:chOff x="3131840" y="5366162"/>
            <a:chExt cx="2732929" cy="720080"/>
          </a:xfrm>
        </p:grpSpPr>
        <p:sp>
          <p:nvSpPr>
            <p:cNvPr id="356" name="Google Shape;356;p32"/>
            <p:cNvSpPr/>
            <p:nvPr/>
          </p:nvSpPr>
          <p:spPr>
            <a:xfrm>
              <a:off x="3131840" y="5366162"/>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التدريب على نظم العمل عن بعد</a:t>
              </a:r>
              <a:endParaRPr/>
            </a:p>
          </p:txBody>
        </p:sp>
        <p:cxnSp>
          <p:nvCxnSpPr>
            <p:cNvPr id="357" name="Google Shape;357;p32"/>
            <p:cNvCxnSpPr>
              <a:stCxn id="356" idx="3"/>
            </p:cNvCxnSpPr>
            <p:nvPr/>
          </p:nvCxnSpPr>
          <p:spPr>
            <a:xfrm flipH="1" rot="10800000">
              <a:off x="5513769" y="5716902"/>
              <a:ext cx="351000" cy="9300"/>
            </a:xfrm>
            <a:prstGeom prst="straightConnector1">
              <a:avLst/>
            </a:prstGeom>
            <a:noFill/>
            <a:ln cap="flat" cmpd="sng" w="28575">
              <a:solidFill>
                <a:srgbClr val="298424"/>
              </a:solidFill>
              <a:prstDash val="dash"/>
              <a:round/>
              <a:headEnd len="sm" w="sm" type="none"/>
              <a:tailEnd len="med" w="med" type="stealth"/>
            </a:ln>
          </p:spPr>
        </p:cxnSp>
      </p:grpSp>
      <p:pic>
        <p:nvPicPr>
          <p:cNvPr descr="D:\logo3d.png" id="358" name="Google Shape;358;p32"/>
          <p:cNvPicPr preferRelativeResize="0"/>
          <p:nvPr/>
        </p:nvPicPr>
        <p:blipFill rotWithShape="1">
          <a:blip r:embed="rId6">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ppt_w</p:attrName>
                                        </p:attrNameLst>
                                      </p:cBhvr>
                                      <p:tavLst>
                                        <p:tav fmla="" tm="0">
                                          <p:val>
                                            <p:strVal val="0"/>
                                          </p:val>
                                        </p:tav>
                                        <p:tav fmla="" tm="100000">
                                          <p:val>
                                            <p:strVal val="#ppt_w"/>
                                          </p:val>
                                        </p:tav>
                                      </p:tavLst>
                                    </p:anim>
                                    <p:anim calcmode="lin" valueType="num">
                                      <p:cBhvr additive="base">
                                        <p:cTn dur="500"/>
                                        <p:tgtEl>
                                          <p:spTgt spid="3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8"/>
                                        </p:tgtEl>
                                        <p:attrNameLst>
                                          <p:attrName>style.visibility</p:attrName>
                                        </p:attrNameLst>
                                      </p:cBhvr>
                                      <p:to>
                                        <p:strVal val="visible"/>
                                      </p:to>
                                    </p:set>
                                    <p:anim calcmode="lin" valueType="num">
                                      <p:cBhvr additive="base">
                                        <p:cTn dur="500"/>
                                        <p:tgtEl>
                                          <p:spTgt spid="328"/>
                                        </p:tgtEl>
                                        <p:attrNameLst>
                                          <p:attrName>ppt_w</p:attrName>
                                        </p:attrNameLst>
                                      </p:cBhvr>
                                      <p:tavLst>
                                        <p:tav fmla="" tm="0">
                                          <p:val>
                                            <p:strVal val="0"/>
                                          </p:val>
                                        </p:tav>
                                        <p:tav fmla="" tm="100000">
                                          <p:val>
                                            <p:strVal val="#ppt_w"/>
                                          </p:val>
                                        </p:tav>
                                      </p:tavLst>
                                    </p:anim>
                                    <p:anim calcmode="lin" valueType="num">
                                      <p:cBhvr additive="base">
                                        <p:cTn dur="500"/>
                                        <p:tgtEl>
                                          <p:spTgt spid="3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
                                        </p:tgtEl>
                                        <p:attrNameLst>
                                          <p:attrName>style.visibility</p:attrName>
                                        </p:attrNameLst>
                                      </p:cBhvr>
                                      <p:to>
                                        <p:strVal val="visible"/>
                                      </p:to>
                                    </p:set>
                                    <p:anim calcmode="lin" valueType="num">
                                      <p:cBhvr additive="base">
                                        <p:cTn dur="500"/>
                                        <p:tgtEl>
                                          <p:spTgt spid="334"/>
                                        </p:tgtEl>
                                        <p:attrNameLst>
                                          <p:attrName>ppt_w</p:attrName>
                                        </p:attrNameLst>
                                      </p:cBhvr>
                                      <p:tavLst>
                                        <p:tav fmla="" tm="0">
                                          <p:val>
                                            <p:strVal val="0"/>
                                          </p:val>
                                        </p:tav>
                                        <p:tav fmla="" tm="100000">
                                          <p:val>
                                            <p:strVal val="#ppt_w"/>
                                          </p:val>
                                        </p:tav>
                                      </p:tavLst>
                                    </p:anim>
                                    <p:anim calcmode="lin" valueType="num">
                                      <p:cBhvr additive="base">
                                        <p:cTn dur="500"/>
                                        <p:tgtEl>
                                          <p:spTgt spid="3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
                                        </p:tgtEl>
                                        <p:attrNameLst>
                                          <p:attrName>style.visibility</p:attrName>
                                        </p:attrNameLst>
                                      </p:cBhvr>
                                      <p:to>
                                        <p:strVal val="visible"/>
                                      </p:to>
                                    </p:set>
                                    <p:anim calcmode="lin" valueType="num">
                                      <p:cBhvr additive="base">
                                        <p:cTn dur="500"/>
                                        <p:tgtEl>
                                          <p:spTgt spid="337"/>
                                        </p:tgtEl>
                                        <p:attrNameLst>
                                          <p:attrName>ppt_w</p:attrName>
                                        </p:attrNameLst>
                                      </p:cBhvr>
                                      <p:tavLst>
                                        <p:tav fmla="" tm="0">
                                          <p:val>
                                            <p:strVal val="0"/>
                                          </p:val>
                                        </p:tav>
                                        <p:tav fmla="" tm="100000">
                                          <p:val>
                                            <p:strVal val="#ppt_w"/>
                                          </p:val>
                                        </p:tav>
                                      </p:tavLst>
                                    </p:anim>
                                    <p:anim calcmode="lin" valueType="num">
                                      <p:cBhvr additive="base">
                                        <p:cTn dur="500"/>
                                        <p:tgtEl>
                                          <p:spTgt spid="3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ppt_w</p:attrName>
                                        </p:attrNameLst>
                                      </p:cBhvr>
                                      <p:tavLst>
                                        <p:tav fmla="" tm="0">
                                          <p:val>
                                            <p:strVal val="0"/>
                                          </p:val>
                                        </p:tav>
                                        <p:tav fmla="" tm="100000">
                                          <p:val>
                                            <p:strVal val="#ppt_w"/>
                                          </p:val>
                                        </p:tav>
                                      </p:tavLst>
                                    </p:anim>
                                    <p:anim calcmode="lin" valueType="num">
                                      <p:cBhvr additive="base">
                                        <p:cTn dur="500"/>
                                        <p:tgtEl>
                                          <p:spTgt spid="3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p33"/>
          <p:cNvGrpSpPr/>
          <p:nvPr/>
        </p:nvGrpSpPr>
        <p:grpSpPr>
          <a:xfrm>
            <a:off x="2704336" y="1098324"/>
            <a:ext cx="2878439" cy="2114652"/>
            <a:chOff x="2704336" y="1098324"/>
            <a:chExt cx="2878439" cy="2114652"/>
          </a:xfrm>
        </p:grpSpPr>
        <p:pic>
          <p:nvPicPr>
            <p:cNvPr descr="E:\مشروع إي دوام\شاشات موقع إي دوام\إي دوام   عن الموقع.png" id="364" name="Google Shape;364;p33"/>
            <p:cNvPicPr preferRelativeResize="0"/>
            <p:nvPr/>
          </p:nvPicPr>
          <p:blipFill rotWithShape="1">
            <a:blip r:embed="rId3">
              <a:alphaModFix/>
            </a:blip>
            <a:srcRect b="929" l="0" r="48390" t="0"/>
            <a:stretch/>
          </p:blipFill>
          <p:spPr>
            <a:xfrm>
              <a:off x="3275856" y="1098324"/>
              <a:ext cx="2306919" cy="2114652"/>
            </a:xfrm>
            <a:prstGeom prst="roundRect">
              <a:avLst>
                <a:gd fmla="val 16667" name="adj"/>
              </a:avLst>
            </a:prstGeom>
            <a:noFill/>
            <a:ln>
              <a:noFill/>
            </a:ln>
            <a:effectLst>
              <a:outerShdw blurRad="76200" rotWithShape="0" algn="tl" dir="7800000" dist="38100">
                <a:srgbClr val="000000">
                  <a:alpha val="40000"/>
                </a:srgbClr>
              </a:outerShdw>
            </a:effectLst>
          </p:spPr>
        </p:pic>
        <p:cxnSp>
          <p:nvCxnSpPr>
            <p:cNvPr id="365" name="Google Shape;365;p33"/>
            <p:cNvCxnSpPr/>
            <p:nvPr/>
          </p:nvCxnSpPr>
          <p:spPr>
            <a:xfrm rot="10800000">
              <a:off x="2704336" y="2276872"/>
              <a:ext cx="427504" cy="0"/>
            </a:xfrm>
            <a:prstGeom prst="straightConnector1">
              <a:avLst/>
            </a:prstGeom>
            <a:noFill/>
            <a:ln cap="flat" cmpd="sng" w="28575">
              <a:solidFill>
                <a:srgbClr val="298424"/>
              </a:solidFill>
              <a:prstDash val="dash"/>
              <a:round/>
              <a:headEnd len="sm" w="sm" type="none"/>
              <a:tailEnd len="med" w="med" type="stealth"/>
            </a:ln>
          </p:spPr>
        </p:cxnSp>
      </p:grpSp>
      <p:grpSp>
        <p:nvGrpSpPr>
          <p:cNvPr id="366" name="Google Shape;366;p33"/>
          <p:cNvGrpSpPr/>
          <p:nvPr/>
        </p:nvGrpSpPr>
        <p:grpSpPr>
          <a:xfrm>
            <a:off x="179512" y="1988840"/>
            <a:ext cx="2388446" cy="936104"/>
            <a:chOff x="314266" y="1628800"/>
            <a:chExt cx="2388446" cy="936104"/>
          </a:xfrm>
        </p:grpSpPr>
        <p:sp>
          <p:nvSpPr>
            <p:cNvPr id="367" name="Google Shape;367;p33"/>
            <p:cNvSpPr/>
            <p:nvPr/>
          </p:nvSpPr>
          <p:spPr>
            <a:xfrm>
              <a:off x="314266" y="1628800"/>
              <a:ext cx="2388446" cy="57606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الإعلان عن الوظائف </a:t>
              </a:r>
              <a:endParaRPr b="1" sz="1400">
                <a:solidFill>
                  <a:srgbClr val="CC6600"/>
                </a:solidFill>
                <a:latin typeface="Arial"/>
                <a:ea typeface="Arial"/>
                <a:cs typeface="Arial"/>
                <a:sym typeface="Arial"/>
              </a:endParaRPr>
            </a:p>
          </p:txBody>
        </p:sp>
        <p:cxnSp>
          <p:nvCxnSpPr>
            <p:cNvPr id="368" name="Google Shape;368;p33"/>
            <p:cNvCxnSpPr/>
            <p:nvPr/>
          </p:nvCxnSpPr>
          <p:spPr>
            <a:xfrm>
              <a:off x="1466394" y="2276872"/>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69" name="Google Shape;369;p33"/>
          <p:cNvGrpSpPr/>
          <p:nvPr/>
        </p:nvGrpSpPr>
        <p:grpSpPr>
          <a:xfrm>
            <a:off x="179512" y="3068960"/>
            <a:ext cx="2388446" cy="1080120"/>
            <a:chOff x="314266" y="1628800"/>
            <a:chExt cx="2388446" cy="1080120"/>
          </a:xfrm>
        </p:grpSpPr>
        <p:sp>
          <p:nvSpPr>
            <p:cNvPr id="370" name="Google Shape;370;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ضع اختبارك</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نشر اختبار عام لكل شاغر وظيفي بالشركة ونسب محددة للقبول</a:t>
              </a:r>
              <a:r>
                <a:rPr b="1" lang="ar-EG" sz="100">
                  <a:solidFill>
                    <a:srgbClr val="13500F"/>
                  </a:solidFill>
                  <a:latin typeface="Arial"/>
                  <a:ea typeface="Arial"/>
                  <a:cs typeface="Arial"/>
                  <a:sym typeface="Arial"/>
                </a:rPr>
                <a:t> </a:t>
              </a:r>
              <a:r>
                <a:rPr b="1" lang="ar-EG" sz="1200">
                  <a:solidFill>
                    <a:srgbClr val="13500F"/>
                  </a:solidFill>
                  <a:latin typeface="Arial"/>
                  <a:ea typeface="Arial"/>
                  <a:cs typeface="Arial"/>
                  <a:sym typeface="Arial"/>
                </a:rPr>
                <a:t>به.</a:t>
              </a:r>
              <a:endParaRPr b="1" sz="1200">
                <a:solidFill>
                  <a:srgbClr val="13500F"/>
                </a:solidFill>
                <a:latin typeface="Arial"/>
                <a:ea typeface="Arial"/>
                <a:cs typeface="Arial"/>
                <a:sym typeface="Arial"/>
              </a:endParaRPr>
            </a:p>
          </p:txBody>
        </p:sp>
        <p:cxnSp>
          <p:nvCxnSpPr>
            <p:cNvPr id="371" name="Google Shape;371;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72" name="Google Shape;372;p33"/>
          <p:cNvGrpSpPr/>
          <p:nvPr/>
        </p:nvGrpSpPr>
        <p:grpSpPr>
          <a:xfrm>
            <a:off x="167330" y="4293096"/>
            <a:ext cx="2388446" cy="1080120"/>
            <a:chOff x="314266" y="1628800"/>
            <a:chExt cx="2388446" cy="1080120"/>
          </a:xfrm>
        </p:grpSpPr>
        <p:sp>
          <p:nvSpPr>
            <p:cNvPr id="373" name="Google Shape;373;p33"/>
            <p:cNvSpPr/>
            <p:nvPr/>
          </p:nvSpPr>
          <p:spPr>
            <a:xfrm>
              <a:off x="314266" y="1628800"/>
              <a:ext cx="2388446"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اختيار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وذلك من خلال قوائم السير الذاتية الموجودة بالموقع</a:t>
              </a:r>
              <a:endParaRPr b="1" sz="1200">
                <a:solidFill>
                  <a:srgbClr val="13500F"/>
                </a:solidFill>
                <a:latin typeface="Arial"/>
                <a:ea typeface="Arial"/>
                <a:cs typeface="Arial"/>
                <a:sym typeface="Arial"/>
              </a:endParaRPr>
            </a:p>
          </p:txBody>
        </p:sp>
        <p:cxnSp>
          <p:nvCxnSpPr>
            <p:cNvPr id="374" name="Google Shape;374;p33"/>
            <p:cNvCxnSpPr/>
            <p:nvPr/>
          </p:nvCxnSpPr>
          <p:spPr>
            <a:xfrm>
              <a:off x="1466394" y="2420888"/>
              <a:ext cx="0"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75" name="Google Shape;375;p33"/>
          <p:cNvGrpSpPr/>
          <p:nvPr/>
        </p:nvGrpSpPr>
        <p:grpSpPr>
          <a:xfrm>
            <a:off x="146767" y="5445224"/>
            <a:ext cx="2697041" cy="1080120"/>
            <a:chOff x="146767" y="5445224"/>
            <a:chExt cx="2697041" cy="1080120"/>
          </a:xfrm>
        </p:grpSpPr>
        <p:sp>
          <p:nvSpPr>
            <p:cNvPr id="376" name="Google Shape;376;p33"/>
            <p:cNvSpPr/>
            <p:nvPr/>
          </p:nvSpPr>
          <p:spPr>
            <a:xfrm>
              <a:off x="146767" y="5445224"/>
              <a:ext cx="2388446"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التعاقد مع الموظف</a:t>
              </a:r>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تنفيذ خطوات التعاقد مع الموظف من خلال استخدام نموذج الكتروني للعقد بالموقع </a:t>
              </a:r>
              <a:endParaRPr b="1" sz="1200">
                <a:solidFill>
                  <a:srgbClr val="13500F"/>
                </a:solidFill>
                <a:latin typeface="Arial"/>
                <a:ea typeface="Arial"/>
                <a:cs typeface="Arial"/>
                <a:sym typeface="Arial"/>
              </a:endParaRPr>
            </a:p>
          </p:txBody>
        </p:sp>
        <p:cxnSp>
          <p:nvCxnSpPr>
            <p:cNvPr id="377" name="Google Shape;377;p33"/>
            <p:cNvCxnSpPr/>
            <p:nvPr/>
          </p:nvCxnSpPr>
          <p:spPr>
            <a:xfrm>
              <a:off x="2560320" y="6021288"/>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78" name="Google Shape;378;p33"/>
          <p:cNvGrpSpPr/>
          <p:nvPr/>
        </p:nvGrpSpPr>
        <p:grpSpPr>
          <a:xfrm>
            <a:off x="2843808" y="5445224"/>
            <a:ext cx="3019792" cy="1080120"/>
            <a:chOff x="2843808" y="5445224"/>
            <a:chExt cx="3019792" cy="1080120"/>
          </a:xfrm>
        </p:grpSpPr>
        <p:sp>
          <p:nvSpPr>
            <p:cNvPr id="379" name="Google Shape;379;p33"/>
            <p:cNvSpPr/>
            <p:nvPr/>
          </p:nvSpPr>
          <p:spPr>
            <a:xfrm>
              <a:off x="2843808" y="5445224"/>
              <a:ext cx="2732911" cy="108012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rgbClr val="CC6600"/>
                  </a:solidFill>
                  <a:latin typeface="Arial"/>
                  <a:ea typeface="Arial"/>
                  <a:cs typeface="Arial"/>
                  <a:sym typeface="Arial"/>
                </a:rPr>
                <a:t>تعاقد مع البوابة لإدارة العمل عن بعد « اختياري</a:t>
              </a:r>
              <a:r>
                <a:rPr b="1" lang="ar-EG" sz="600">
                  <a:solidFill>
                    <a:srgbClr val="CC6600"/>
                  </a:solidFill>
                  <a:latin typeface="Arial"/>
                  <a:ea typeface="Arial"/>
                  <a:cs typeface="Arial"/>
                  <a:sym typeface="Arial"/>
                </a:rPr>
                <a:t> </a:t>
              </a:r>
              <a:r>
                <a:rPr b="1" lang="ar-EG" sz="1400">
                  <a:solidFill>
                    <a:srgbClr val="CC6600"/>
                  </a:solidFill>
                  <a:latin typeface="Arial"/>
                  <a:ea typeface="Arial"/>
                  <a:cs typeface="Arial"/>
                  <a:sym typeface="Arial"/>
                </a:rPr>
                <a:t>»</a:t>
              </a:r>
              <a:endParaRPr b="1" sz="1400">
                <a:solidFill>
                  <a:srgbClr val="CC6600"/>
                </a:solidFill>
                <a:latin typeface="Arial"/>
                <a:ea typeface="Arial"/>
                <a:cs typeface="Arial"/>
                <a:sym typeface="Arial"/>
              </a:endParaRPr>
            </a:p>
            <a:p>
              <a:pPr indent="0" lvl="0" marL="0" marR="0" rtl="1" algn="just">
                <a:spcBef>
                  <a:spcPts val="0"/>
                </a:spcBef>
                <a:spcAft>
                  <a:spcPts val="0"/>
                </a:spcAft>
                <a:buNone/>
              </a:pPr>
              <a:r>
                <a:rPr b="1" lang="ar-EG" sz="1200">
                  <a:solidFill>
                    <a:srgbClr val="13500F"/>
                  </a:solidFill>
                  <a:latin typeface="Arial"/>
                  <a:ea typeface="Arial"/>
                  <a:cs typeface="Arial"/>
                  <a:sym typeface="Arial"/>
                </a:rPr>
                <a:t>الاستفادة من خدمات قناة إدارة العمل عن بعد وتقارير الانتاج  </a:t>
              </a:r>
              <a:r>
                <a:rPr b="1" lang="ar-EG" sz="1200">
                  <a:solidFill>
                    <a:srgbClr val="FFFF00"/>
                  </a:solidFill>
                  <a:latin typeface="Arial"/>
                  <a:ea typeface="Arial"/>
                  <a:cs typeface="Arial"/>
                  <a:sym typeface="Arial"/>
                </a:rPr>
                <a:t>.</a:t>
              </a:r>
              <a:endParaRPr b="1" sz="1200">
                <a:solidFill>
                  <a:srgbClr val="FFFF00"/>
                </a:solidFill>
                <a:latin typeface="Arial"/>
                <a:ea typeface="Arial"/>
                <a:cs typeface="Arial"/>
                <a:sym typeface="Arial"/>
              </a:endParaRPr>
            </a:p>
          </p:txBody>
        </p:sp>
        <p:cxnSp>
          <p:nvCxnSpPr>
            <p:cNvPr id="380" name="Google Shape;380;p33"/>
            <p:cNvCxnSpPr/>
            <p:nvPr/>
          </p:nvCxnSpPr>
          <p:spPr>
            <a:xfrm>
              <a:off x="5580112" y="5985284"/>
              <a:ext cx="283488" cy="0"/>
            </a:xfrm>
            <a:prstGeom prst="straightConnector1">
              <a:avLst/>
            </a:prstGeom>
            <a:noFill/>
            <a:ln cap="flat" cmpd="sng" w="28575">
              <a:solidFill>
                <a:srgbClr val="298424"/>
              </a:solidFill>
              <a:prstDash val="dash"/>
              <a:round/>
              <a:headEnd len="sm" w="sm" type="none"/>
              <a:tailEnd len="med" w="med" type="stealth"/>
            </a:ln>
          </p:spPr>
        </p:cxnSp>
      </p:grpSp>
      <p:grpSp>
        <p:nvGrpSpPr>
          <p:cNvPr id="381" name="Google Shape;381;p33"/>
          <p:cNvGrpSpPr/>
          <p:nvPr/>
        </p:nvGrpSpPr>
        <p:grpSpPr>
          <a:xfrm>
            <a:off x="5940152" y="4077072"/>
            <a:ext cx="2381929" cy="1064216"/>
            <a:chOff x="5934487" y="4164984"/>
            <a:chExt cx="2381929" cy="1064216"/>
          </a:xfrm>
        </p:grpSpPr>
        <p:sp>
          <p:nvSpPr>
            <p:cNvPr id="382" name="Google Shape;382;p33"/>
            <p:cNvSpPr/>
            <p:nvPr/>
          </p:nvSpPr>
          <p:spPr>
            <a:xfrm>
              <a:off x="5934487" y="4509120"/>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انهاء التعاقد مع موظف </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اتباع خطوات محددة لضمان حقوق كلاً من الموظف والشركة</a:t>
              </a:r>
              <a:endParaRPr b="1" sz="1200">
                <a:solidFill>
                  <a:srgbClr val="13500F"/>
                </a:solidFill>
                <a:latin typeface="Arial"/>
                <a:ea typeface="Arial"/>
                <a:cs typeface="Arial"/>
                <a:sym typeface="Arial"/>
              </a:endParaRPr>
            </a:p>
          </p:txBody>
        </p:sp>
        <p:cxnSp>
          <p:nvCxnSpPr>
            <p:cNvPr id="383" name="Google Shape;383;p33"/>
            <p:cNvCxnSpPr/>
            <p:nvPr/>
          </p:nvCxnSpPr>
          <p:spPr>
            <a:xfrm flipH="1" rot="10800000">
              <a:off x="7158622" y="4164984"/>
              <a:ext cx="1" cy="288032"/>
            </a:xfrm>
            <a:prstGeom prst="straightConnector1">
              <a:avLst/>
            </a:prstGeom>
            <a:noFill/>
            <a:ln cap="flat" cmpd="sng" w="28575">
              <a:solidFill>
                <a:srgbClr val="298424"/>
              </a:solidFill>
              <a:prstDash val="dash"/>
              <a:round/>
              <a:headEnd len="sm" w="sm" type="none"/>
              <a:tailEnd len="med" w="med" type="stealth"/>
            </a:ln>
          </p:spPr>
        </p:cxnSp>
      </p:grpSp>
      <p:grpSp>
        <p:nvGrpSpPr>
          <p:cNvPr id="384" name="Google Shape;384;p33"/>
          <p:cNvGrpSpPr/>
          <p:nvPr/>
        </p:nvGrpSpPr>
        <p:grpSpPr>
          <a:xfrm>
            <a:off x="5927970" y="5189932"/>
            <a:ext cx="2388446" cy="1263404"/>
            <a:chOff x="5927970" y="5189932"/>
            <a:chExt cx="2388446" cy="1263404"/>
          </a:xfrm>
        </p:grpSpPr>
        <p:sp>
          <p:nvSpPr>
            <p:cNvPr id="385" name="Google Shape;385;p33"/>
            <p:cNvSpPr/>
            <p:nvPr/>
          </p:nvSpPr>
          <p:spPr>
            <a:xfrm>
              <a:off x="5927970" y="5517232"/>
              <a:ext cx="2388446" cy="936104"/>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CC6600"/>
                  </a:solidFill>
                  <a:latin typeface="Arial"/>
                  <a:ea typeface="Arial"/>
                  <a:cs typeface="Arial"/>
                  <a:sym typeface="Arial"/>
                </a:rPr>
                <a:t>أرشف سجلاتك</a:t>
              </a:r>
              <a:endParaRPr/>
            </a:p>
            <a:p>
              <a:pPr indent="0" lvl="0" marL="0" marR="0" rtl="1" algn="r">
                <a:spcBef>
                  <a:spcPts val="0"/>
                </a:spcBef>
                <a:spcAft>
                  <a:spcPts val="0"/>
                </a:spcAft>
                <a:buNone/>
              </a:pPr>
              <a:r>
                <a:rPr b="1" lang="ar-EG" sz="1200">
                  <a:solidFill>
                    <a:srgbClr val="13500F"/>
                  </a:solidFill>
                  <a:latin typeface="Arial"/>
                  <a:ea typeface="Arial"/>
                  <a:cs typeface="Arial"/>
                  <a:sym typeface="Arial"/>
                </a:rPr>
                <a:t>تسجيل بيانات المرشحين الذين تم قبولهم</a:t>
              </a:r>
              <a:endParaRPr/>
            </a:p>
          </p:txBody>
        </p:sp>
        <p:cxnSp>
          <p:nvCxnSpPr>
            <p:cNvPr id="386" name="Google Shape;386;p33"/>
            <p:cNvCxnSpPr>
              <a:stCxn id="385" idx="0"/>
            </p:cNvCxnSpPr>
            <p:nvPr/>
          </p:nvCxnSpPr>
          <p:spPr>
            <a:xfrm rot="10800000">
              <a:off x="7122193" y="5189932"/>
              <a:ext cx="0" cy="327300"/>
            </a:xfrm>
            <a:prstGeom prst="straightConnector1">
              <a:avLst/>
            </a:prstGeom>
            <a:noFill/>
            <a:ln cap="flat" cmpd="sng" w="28575">
              <a:solidFill>
                <a:srgbClr val="298424"/>
              </a:solidFill>
              <a:prstDash val="dash"/>
              <a:round/>
              <a:headEnd len="sm" w="sm" type="none"/>
              <a:tailEnd len="med" w="med" type="stealth"/>
            </a:ln>
          </p:spPr>
        </p:cxnSp>
      </p:grpSp>
      <p:sp>
        <p:nvSpPr>
          <p:cNvPr id="387" name="Google Shape;387;p33"/>
          <p:cNvSpPr/>
          <p:nvPr/>
        </p:nvSpPr>
        <p:spPr>
          <a:xfrm>
            <a:off x="5974153" y="3343978"/>
            <a:ext cx="2381929" cy="720080"/>
          </a:xfrm>
          <a:prstGeom prst="roundRect">
            <a:avLst>
              <a:gd fmla="val 16667" name="adj"/>
            </a:avLst>
          </a:prstGeom>
          <a:noFill/>
          <a:ln cap="flat" cmpd="sng" w="28575">
            <a:solidFill>
              <a:srgbClr val="527D55"/>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15000"/>
              </a:lnSpc>
              <a:spcBef>
                <a:spcPts val="0"/>
              </a:spcBef>
              <a:spcAft>
                <a:spcPts val="0"/>
              </a:spcAft>
              <a:buNone/>
            </a:pPr>
            <a:r>
              <a:rPr b="1" lang="ar-EG" sz="1400">
                <a:solidFill>
                  <a:srgbClr val="CC6600"/>
                </a:solidFill>
                <a:latin typeface="Arial"/>
                <a:ea typeface="Arial"/>
                <a:cs typeface="Arial"/>
                <a:sym typeface="Arial"/>
              </a:rPr>
              <a:t>الابلاغ عن شكوى</a:t>
            </a:r>
            <a:endParaRPr b="1" sz="1400">
              <a:solidFill>
                <a:srgbClr val="CC6600"/>
              </a:solidFill>
              <a:latin typeface="Arial"/>
              <a:ea typeface="Arial"/>
              <a:cs typeface="Arial"/>
              <a:sym typeface="Arial"/>
            </a:endParaRPr>
          </a:p>
          <a:p>
            <a:pPr indent="0" lvl="0" marL="0" marR="0" rtl="1" algn="ctr">
              <a:lnSpc>
                <a:spcPct val="115000"/>
              </a:lnSpc>
              <a:spcBef>
                <a:spcPts val="0"/>
              </a:spcBef>
              <a:spcAft>
                <a:spcPts val="0"/>
              </a:spcAft>
              <a:buNone/>
            </a:pPr>
            <a:r>
              <a:rPr b="1" lang="ar-EG" sz="1200">
                <a:solidFill>
                  <a:srgbClr val="13500F"/>
                </a:solidFill>
                <a:latin typeface="Arial"/>
                <a:ea typeface="Arial"/>
                <a:cs typeface="Arial"/>
                <a:sym typeface="Arial"/>
              </a:rPr>
              <a:t>استخدام نموذج إلكتروني للإبلاغ عن شكوى بالموقع </a:t>
            </a:r>
            <a:endParaRPr b="1" sz="1200">
              <a:solidFill>
                <a:srgbClr val="13500F"/>
              </a:solidFill>
              <a:latin typeface="Arial"/>
              <a:ea typeface="Arial"/>
              <a:cs typeface="Arial"/>
              <a:sym typeface="Arial"/>
            </a:endParaRPr>
          </a:p>
        </p:txBody>
      </p:sp>
      <p:sp>
        <p:nvSpPr>
          <p:cNvPr id="388" name="Google Shape;388;p33"/>
          <p:cNvSpPr txBox="1"/>
          <p:nvPr/>
        </p:nvSpPr>
        <p:spPr>
          <a:xfrm>
            <a:off x="1637420" y="469630"/>
            <a:ext cx="6678996" cy="642484"/>
          </a:xfrm>
          <a:prstGeom prst="rect">
            <a:avLst/>
          </a:prstGeom>
          <a:noFill/>
          <a:ln>
            <a:noFill/>
          </a:ln>
        </p:spPr>
        <p:txBody>
          <a:bodyPr anchorCtr="0" anchor="t" bIns="45700" lIns="91425" spcFirstLastPara="1" rIns="91425" wrap="square" tIns="45700">
            <a:noAutofit/>
          </a:bodyPr>
          <a:lstStyle/>
          <a:p>
            <a:pPr indent="-457200" lvl="0" marL="457200" marR="0" rtl="1" algn="just">
              <a:lnSpc>
                <a:spcPct val="150000"/>
              </a:lnSpc>
              <a:spcBef>
                <a:spcPts val="0"/>
              </a:spcBef>
              <a:spcAft>
                <a:spcPts val="0"/>
              </a:spcAft>
              <a:buClr>
                <a:srgbClr val="339933"/>
              </a:buClr>
              <a:buSzPts val="2600"/>
              <a:buFont typeface="Noto Sans Symbols"/>
              <a:buChar char="✔"/>
            </a:pPr>
            <a:r>
              <a:rPr b="1" lang="ar-EG" sz="2600" u="sng">
                <a:solidFill>
                  <a:srgbClr val="339933"/>
                </a:solidFill>
                <a:latin typeface="Arial"/>
                <a:ea typeface="Arial"/>
                <a:cs typeface="Arial"/>
                <a:sym typeface="Arial"/>
              </a:rPr>
              <a:t>الشركات:-</a:t>
            </a:r>
            <a:endParaRPr/>
          </a:p>
        </p:txBody>
      </p:sp>
      <p:grpSp>
        <p:nvGrpSpPr>
          <p:cNvPr id="389" name="Google Shape;389;p33"/>
          <p:cNvGrpSpPr/>
          <p:nvPr/>
        </p:nvGrpSpPr>
        <p:grpSpPr>
          <a:xfrm>
            <a:off x="5864751" y="1389965"/>
            <a:ext cx="2091625" cy="1751003"/>
            <a:chOff x="5864751" y="1389965"/>
            <a:chExt cx="2091625" cy="1751003"/>
          </a:xfrm>
        </p:grpSpPr>
        <p:cxnSp>
          <p:nvCxnSpPr>
            <p:cNvPr id="390" name="Google Shape;390;p33"/>
            <p:cNvCxnSpPr/>
            <p:nvPr/>
          </p:nvCxnSpPr>
          <p:spPr>
            <a:xfrm rot="10800000">
              <a:off x="5864751" y="2276872"/>
              <a:ext cx="427504" cy="0"/>
            </a:xfrm>
            <a:prstGeom prst="straightConnector1">
              <a:avLst/>
            </a:prstGeom>
            <a:noFill/>
            <a:ln cap="flat" cmpd="sng" w="28575">
              <a:solidFill>
                <a:srgbClr val="298424"/>
              </a:solidFill>
              <a:prstDash val="dash"/>
              <a:round/>
              <a:headEnd len="sm" w="sm" type="none"/>
              <a:tailEnd len="med" w="med" type="stealth"/>
            </a:ln>
          </p:spPr>
        </p:cxnSp>
        <p:pic>
          <p:nvPicPr>
            <p:cNvPr id="391" name="Google Shape;391;p33"/>
            <p:cNvPicPr preferRelativeResize="0"/>
            <p:nvPr/>
          </p:nvPicPr>
          <p:blipFill rotWithShape="1">
            <a:blip r:embed="rId4">
              <a:alphaModFix/>
            </a:blip>
            <a:srcRect b="53068" l="11230" r="80903" t="33806"/>
            <a:stretch/>
          </p:blipFill>
          <p:spPr>
            <a:xfrm>
              <a:off x="6557450" y="1389965"/>
              <a:ext cx="1398926" cy="1751003"/>
            </a:xfrm>
            <a:prstGeom prst="roundRect">
              <a:avLst>
                <a:gd fmla="val 16667" name="adj"/>
              </a:avLst>
            </a:prstGeom>
            <a:noFill/>
            <a:ln>
              <a:noFill/>
            </a:ln>
            <a:effectLst>
              <a:outerShdw blurRad="76200" rotWithShape="0" algn="tl" dir="7800000" dist="38100">
                <a:srgbClr val="000000">
                  <a:alpha val="40000"/>
                </a:srgbClr>
              </a:outerShdw>
            </a:effectLst>
          </p:spPr>
        </p:pic>
      </p:grpSp>
      <p:grpSp>
        <p:nvGrpSpPr>
          <p:cNvPr id="392" name="Google Shape;392;p33"/>
          <p:cNvGrpSpPr/>
          <p:nvPr/>
        </p:nvGrpSpPr>
        <p:grpSpPr>
          <a:xfrm>
            <a:off x="3419872" y="3645024"/>
            <a:ext cx="1753226" cy="1708403"/>
            <a:chOff x="3419872" y="3674382"/>
            <a:chExt cx="1753226" cy="1708403"/>
          </a:xfrm>
        </p:grpSpPr>
        <p:pic>
          <p:nvPicPr>
            <p:cNvPr id="393" name="Google Shape;393;p33"/>
            <p:cNvPicPr preferRelativeResize="0"/>
            <p:nvPr/>
          </p:nvPicPr>
          <p:blipFill rotWithShape="1">
            <a:blip r:embed="rId5">
              <a:alphaModFix/>
            </a:blip>
            <a:srcRect b="0" l="0" r="0" t="0"/>
            <a:stretch/>
          </p:blipFill>
          <p:spPr>
            <a:xfrm>
              <a:off x="3419872" y="3674382"/>
              <a:ext cx="1753226" cy="1188803"/>
            </a:xfrm>
            <a:prstGeom prst="rect">
              <a:avLst/>
            </a:prstGeom>
            <a:noFill/>
            <a:ln>
              <a:noFill/>
            </a:ln>
          </p:spPr>
        </p:pic>
        <p:pic>
          <p:nvPicPr>
            <p:cNvPr id="394" name="Google Shape;394;p33"/>
            <p:cNvPicPr preferRelativeResize="0"/>
            <p:nvPr/>
          </p:nvPicPr>
          <p:blipFill rotWithShape="1">
            <a:blip r:embed="rId6">
              <a:alphaModFix/>
            </a:blip>
            <a:srcRect b="51131" l="74737" r="0" t="24473"/>
            <a:stretch/>
          </p:blipFill>
          <p:spPr>
            <a:xfrm>
              <a:off x="3786897" y="4399170"/>
              <a:ext cx="1019175" cy="983615"/>
            </a:xfrm>
            <a:prstGeom prst="rect">
              <a:avLst/>
            </a:prstGeom>
            <a:noFill/>
            <a:ln>
              <a:noFill/>
            </a:ln>
          </p:spPr>
        </p:pic>
      </p:grpSp>
      <p:sp>
        <p:nvSpPr>
          <p:cNvPr id="395" name="Google Shape;395;p33"/>
          <p:cNvSpPr/>
          <p:nvPr/>
        </p:nvSpPr>
        <p:spPr>
          <a:xfrm>
            <a:off x="5918297" y="3244334"/>
            <a:ext cx="184731"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pic>
        <p:nvPicPr>
          <p:cNvPr descr="D:\logo3d.png" id="396" name="Google Shape;396;p33"/>
          <p:cNvPicPr preferRelativeResize="0"/>
          <p:nvPr/>
        </p:nvPicPr>
        <p:blipFill rotWithShape="1">
          <a:blip r:embed="rId7">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ppt_w</p:attrName>
                                        </p:attrNameLst>
                                      </p:cBhvr>
                                      <p:tavLst>
                                        <p:tav fmla="" tm="0">
                                          <p:val>
                                            <p:strVal val="0"/>
                                          </p:val>
                                        </p:tav>
                                        <p:tav fmla="" tm="100000">
                                          <p:val>
                                            <p:strVal val="#ppt_w"/>
                                          </p:val>
                                        </p:tav>
                                      </p:tavLst>
                                    </p:anim>
                                    <p:anim calcmode="lin" valueType="num">
                                      <p:cBhvr additive="base">
                                        <p:cTn dur="500"/>
                                        <p:tgtEl>
                                          <p:spTgt spid="3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2"/>
                                        </p:tgtEl>
                                        <p:attrNameLst>
                                          <p:attrName>style.visibility</p:attrName>
                                        </p:attrNameLst>
                                      </p:cBhvr>
                                      <p:to>
                                        <p:strVal val="visible"/>
                                      </p:to>
                                    </p:set>
                                    <p:anim calcmode="lin" valueType="num">
                                      <p:cBhvr additive="base">
                                        <p:cTn dur="500"/>
                                        <p:tgtEl>
                                          <p:spTgt spid="372"/>
                                        </p:tgtEl>
                                        <p:attrNameLst>
                                          <p:attrName>ppt_w</p:attrName>
                                        </p:attrNameLst>
                                      </p:cBhvr>
                                      <p:tavLst>
                                        <p:tav fmla="" tm="0">
                                          <p:val>
                                            <p:strVal val="0"/>
                                          </p:val>
                                        </p:tav>
                                        <p:tav fmla="" tm="100000">
                                          <p:val>
                                            <p:strVal val="#ppt_w"/>
                                          </p:val>
                                        </p:tav>
                                      </p:tavLst>
                                    </p:anim>
                                    <p:anim calcmode="lin" valueType="num">
                                      <p:cBhvr additive="base">
                                        <p:cTn dur="500"/>
                                        <p:tgtEl>
                                          <p:spTgt spid="3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5"/>
                                        </p:tgtEl>
                                        <p:attrNameLst>
                                          <p:attrName>style.visibility</p:attrName>
                                        </p:attrNameLst>
                                      </p:cBhvr>
                                      <p:to>
                                        <p:strVal val="visible"/>
                                      </p:to>
                                    </p:set>
                                    <p:anim calcmode="lin" valueType="num">
                                      <p:cBhvr additive="base">
                                        <p:cTn dur="500"/>
                                        <p:tgtEl>
                                          <p:spTgt spid="375"/>
                                        </p:tgtEl>
                                        <p:attrNameLst>
                                          <p:attrName>ppt_w</p:attrName>
                                        </p:attrNameLst>
                                      </p:cBhvr>
                                      <p:tavLst>
                                        <p:tav fmla="" tm="0">
                                          <p:val>
                                            <p:strVal val="0"/>
                                          </p:val>
                                        </p:tav>
                                        <p:tav fmla="" tm="100000">
                                          <p:val>
                                            <p:strVal val="#ppt_w"/>
                                          </p:val>
                                        </p:tav>
                                      </p:tavLst>
                                    </p:anim>
                                    <p:anim calcmode="lin" valueType="num">
                                      <p:cBhvr additive="base">
                                        <p:cTn dur="500"/>
                                        <p:tgtEl>
                                          <p:spTgt spid="3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4"/>
                                        </p:tgtEl>
                                        <p:attrNameLst>
                                          <p:attrName>style.visibility</p:attrName>
                                        </p:attrNameLst>
                                      </p:cBhvr>
                                      <p:to>
                                        <p:strVal val="visible"/>
                                      </p:to>
                                    </p:set>
                                    <p:anim calcmode="lin" valueType="num">
                                      <p:cBhvr additive="base">
                                        <p:cTn dur="500"/>
                                        <p:tgtEl>
                                          <p:spTgt spid="384"/>
                                        </p:tgtEl>
                                        <p:attrNameLst>
                                          <p:attrName>ppt_w</p:attrName>
                                        </p:attrNameLst>
                                      </p:cBhvr>
                                      <p:tavLst>
                                        <p:tav fmla="" tm="0">
                                          <p:val>
                                            <p:strVal val="0"/>
                                          </p:val>
                                        </p:tav>
                                        <p:tav fmla="" tm="100000">
                                          <p:val>
                                            <p:strVal val="#ppt_w"/>
                                          </p:val>
                                        </p:tav>
                                      </p:tavLst>
                                    </p:anim>
                                    <p:anim calcmode="lin" valueType="num">
                                      <p:cBhvr additive="base">
                                        <p:cTn dur="500"/>
                                        <p:tgtEl>
                                          <p:spTgt spid="3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ppt_w</p:attrName>
                                        </p:attrNameLst>
                                      </p:cBhvr>
                                      <p:tavLst>
                                        <p:tav fmla="" tm="0">
                                          <p:val>
                                            <p:strVal val="0"/>
                                          </p:val>
                                        </p:tav>
                                        <p:tav fmla="" tm="100000">
                                          <p:val>
                                            <p:strVal val="#ppt_w"/>
                                          </p:val>
                                        </p:tav>
                                      </p:tavLst>
                                    </p:anim>
                                    <p:anim calcmode="lin" valueType="num">
                                      <p:cBhvr additive="base">
                                        <p:cTn dur="500"/>
                                        <p:tgtEl>
                                          <p:spTgt spid="3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34"/>
          <p:cNvSpPr/>
          <p:nvPr/>
        </p:nvSpPr>
        <p:spPr>
          <a:xfrm>
            <a:off x="5654704" y="2924944"/>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التعاقد</a:t>
            </a:r>
            <a:endParaRPr b="1" sz="1500">
              <a:solidFill>
                <a:schemeClr val="lt1"/>
              </a:solidFill>
              <a:latin typeface="Arial"/>
              <a:ea typeface="Arial"/>
              <a:cs typeface="Arial"/>
              <a:sym typeface="Arial"/>
            </a:endParaRPr>
          </a:p>
        </p:txBody>
      </p:sp>
      <p:sp>
        <p:nvSpPr>
          <p:cNvPr id="402" name="Google Shape;402;p34"/>
          <p:cNvSpPr/>
          <p:nvPr/>
        </p:nvSpPr>
        <p:spPr>
          <a:xfrm>
            <a:off x="4572000" y="1954183"/>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التقييم</a:t>
            </a:r>
            <a:endParaRPr/>
          </a:p>
        </p:txBody>
      </p:sp>
      <p:sp>
        <p:nvSpPr>
          <p:cNvPr id="403" name="Google Shape;403;p34"/>
          <p:cNvSpPr/>
          <p:nvPr/>
        </p:nvSpPr>
        <p:spPr>
          <a:xfrm>
            <a:off x="2915816" y="1664896"/>
            <a:ext cx="1263763" cy="828000"/>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الشكاوي</a:t>
            </a:r>
            <a:endParaRPr b="1" sz="1500">
              <a:solidFill>
                <a:schemeClr val="lt1"/>
              </a:solidFill>
              <a:latin typeface="Arial"/>
              <a:ea typeface="Arial"/>
              <a:cs typeface="Arial"/>
              <a:sym typeface="Arial"/>
            </a:endParaRPr>
          </a:p>
        </p:txBody>
      </p:sp>
      <p:sp>
        <p:nvSpPr>
          <p:cNvPr id="404" name="Google Shape;404;p34"/>
          <p:cNvSpPr/>
          <p:nvPr/>
        </p:nvSpPr>
        <p:spPr>
          <a:xfrm>
            <a:off x="1680829" y="2348880"/>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500">
                <a:solidFill>
                  <a:schemeClr val="lt1"/>
                </a:solidFill>
                <a:latin typeface="Arial"/>
                <a:ea typeface="Arial"/>
                <a:cs typeface="Arial"/>
                <a:sym typeface="Arial"/>
              </a:rPr>
              <a:t>إنهاء التعاقد</a:t>
            </a:r>
            <a:endParaRPr b="1" sz="1500">
              <a:solidFill>
                <a:schemeClr val="lt1"/>
              </a:solidFill>
              <a:latin typeface="Arial"/>
              <a:ea typeface="Arial"/>
              <a:cs typeface="Arial"/>
              <a:sym typeface="Arial"/>
            </a:endParaRPr>
          </a:p>
        </p:txBody>
      </p:sp>
      <p:pic>
        <p:nvPicPr>
          <p:cNvPr id="405" name="Google Shape;405;p34"/>
          <p:cNvPicPr preferRelativeResize="0"/>
          <p:nvPr/>
        </p:nvPicPr>
        <p:blipFill rotWithShape="1">
          <a:blip r:embed="rId3">
            <a:alphaModFix/>
          </a:blip>
          <a:srcRect b="0" l="0" r="0" t="26590"/>
          <a:stretch/>
        </p:blipFill>
        <p:spPr>
          <a:xfrm>
            <a:off x="2771800" y="3212976"/>
            <a:ext cx="2856864" cy="2577413"/>
          </a:xfrm>
          <a:prstGeom prst="rect">
            <a:avLst/>
          </a:prstGeom>
          <a:noFill/>
          <a:ln>
            <a:noFill/>
          </a:ln>
        </p:spPr>
      </p:pic>
      <p:sp>
        <p:nvSpPr>
          <p:cNvPr id="406" name="Google Shape;406;p34"/>
          <p:cNvSpPr/>
          <p:nvPr/>
        </p:nvSpPr>
        <p:spPr>
          <a:xfrm>
            <a:off x="6228184" y="4186431"/>
            <a:ext cx="1162979" cy="826745"/>
          </a:xfrm>
          <a:prstGeom prst="ellipse">
            <a:avLst/>
          </a:prstGeom>
          <a:gradFill>
            <a:gsLst>
              <a:gs pos="0">
                <a:srgbClr val="8D6828"/>
              </a:gs>
              <a:gs pos="50000">
                <a:srgbClr val="CD973A"/>
              </a:gs>
              <a:gs pos="100000">
                <a:srgbClr val="F6B646"/>
              </a:gs>
            </a:gsLst>
            <a:lin ang="10800000"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400">
                <a:solidFill>
                  <a:schemeClr val="lt1"/>
                </a:solidFill>
                <a:latin typeface="Arial"/>
                <a:ea typeface="Arial"/>
                <a:cs typeface="Arial"/>
                <a:sym typeface="Arial"/>
              </a:rPr>
              <a:t>التحقق من البيانات</a:t>
            </a:r>
            <a:endParaRPr b="1" sz="1400">
              <a:solidFill>
                <a:schemeClr val="lt1"/>
              </a:solidFill>
              <a:latin typeface="Arial"/>
              <a:ea typeface="Arial"/>
              <a:cs typeface="Arial"/>
              <a:sym typeface="Arial"/>
            </a:endParaRPr>
          </a:p>
        </p:txBody>
      </p:sp>
      <p:sp>
        <p:nvSpPr>
          <p:cNvPr id="407" name="Google Shape;407;p34"/>
          <p:cNvSpPr/>
          <p:nvPr/>
        </p:nvSpPr>
        <p:spPr>
          <a:xfrm>
            <a:off x="1979712" y="570746"/>
            <a:ext cx="6231865" cy="553998"/>
          </a:xfrm>
          <a:prstGeom prst="rect">
            <a:avLst/>
          </a:prstGeom>
          <a:blipFill rotWithShape="1">
            <a:blip r:embed="rId4">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3.2.  ضمان جدية التوظيف</a:t>
            </a:r>
            <a:endParaRPr b="1" sz="3000">
              <a:solidFill>
                <a:srgbClr val="CC6600"/>
              </a:solidFill>
              <a:latin typeface="Arial"/>
              <a:ea typeface="Arial"/>
              <a:cs typeface="Arial"/>
              <a:sym typeface="Arial"/>
            </a:endParaRPr>
          </a:p>
        </p:txBody>
      </p:sp>
      <p:pic>
        <p:nvPicPr>
          <p:cNvPr descr="D:\logo3d.png" id="408" name="Google Shape;408;p34"/>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6"/>
                                        </p:tgtEl>
                                        <p:attrNameLst>
                                          <p:attrName>style.visibility</p:attrName>
                                        </p:attrNameLst>
                                      </p:cBhvr>
                                      <p:to>
                                        <p:strVal val="visible"/>
                                      </p:to>
                                    </p:set>
                                    <p:anim calcmode="lin" valueType="num">
                                      <p:cBhvr additive="base">
                                        <p:cTn dur="500"/>
                                        <p:tgtEl>
                                          <p:spTgt spid="406"/>
                                        </p:tgtEl>
                                        <p:attrNameLst>
                                          <p:attrName>ppt_w</p:attrName>
                                        </p:attrNameLst>
                                      </p:cBhvr>
                                      <p:tavLst>
                                        <p:tav fmla="" tm="0">
                                          <p:val>
                                            <p:strVal val="0"/>
                                          </p:val>
                                        </p:tav>
                                        <p:tav fmla="" tm="100000">
                                          <p:val>
                                            <p:strVal val="#ppt_w"/>
                                          </p:val>
                                        </p:tav>
                                      </p:tavLst>
                                    </p:anim>
                                    <p:anim calcmode="lin" valueType="num">
                                      <p:cBhvr additive="base">
                                        <p:cTn dur="500"/>
                                        <p:tgtEl>
                                          <p:spTgt spid="4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500"/>
                                        <p:tgtEl>
                                          <p:spTgt spid="401"/>
                                        </p:tgtEl>
                                        <p:attrNameLst>
                                          <p:attrName>ppt_w</p:attrName>
                                        </p:attrNameLst>
                                      </p:cBhvr>
                                      <p:tavLst>
                                        <p:tav fmla="" tm="0">
                                          <p:val>
                                            <p:strVal val="0"/>
                                          </p:val>
                                        </p:tav>
                                        <p:tav fmla="" tm="100000">
                                          <p:val>
                                            <p:strVal val="#ppt_w"/>
                                          </p:val>
                                        </p:tav>
                                      </p:tavLst>
                                    </p:anim>
                                    <p:anim calcmode="lin" valueType="num">
                                      <p:cBhvr additive="base">
                                        <p:cTn dur="500"/>
                                        <p:tgtEl>
                                          <p:spTgt spid="4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ppt_w</p:attrName>
                                        </p:attrNameLst>
                                      </p:cBhvr>
                                      <p:tavLst>
                                        <p:tav fmla="" tm="0">
                                          <p:val>
                                            <p:strVal val="0"/>
                                          </p:val>
                                        </p:tav>
                                        <p:tav fmla="" tm="100000">
                                          <p:val>
                                            <p:strVal val="#ppt_w"/>
                                          </p:val>
                                        </p:tav>
                                      </p:tavLst>
                                    </p:anim>
                                    <p:anim calcmode="lin" valueType="num">
                                      <p:cBhvr additive="base">
                                        <p:cTn dur="500"/>
                                        <p:tgtEl>
                                          <p:spTgt spid="40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5"/>
          <p:cNvSpPr/>
          <p:nvPr/>
        </p:nvSpPr>
        <p:spPr>
          <a:xfrm>
            <a:off x="1979712" y="570746"/>
            <a:ext cx="6231865" cy="553998"/>
          </a:xfrm>
          <a:prstGeom prst="rect">
            <a:avLst/>
          </a:prstGeom>
          <a:blipFill rotWithShape="1">
            <a:blip r:embed="rId3">
              <a:alphaModFix/>
            </a:blip>
            <a:tile algn="tl" flip="none" tx="0" sx="100000" ty="0" sy="100000"/>
          </a:blipFill>
          <a:ln>
            <a:noFill/>
          </a:ln>
          <a:effectLst>
            <a:outerShdw blurRad="50800" rotWithShape="0" algn="br" dir="13500000" dist="38100">
              <a:srgbClr val="000000">
                <a:alpha val="40000"/>
              </a:srgbClr>
            </a:outerShdw>
          </a:effectLst>
        </p:spPr>
        <p:txBody>
          <a:bodyPr anchorCtr="0" anchor="t" bIns="45700" lIns="91425" spcFirstLastPara="1" rIns="91425" wrap="square" tIns="45700">
            <a:noAutofit/>
          </a:bodyPr>
          <a:lstStyle/>
          <a:p>
            <a:pPr indent="0" lvl="0" marL="0" marR="0" rtl="1" algn="r">
              <a:spcBef>
                <a:spcPts val="0"/>
              </a:spcBef>
              <a:spcAft>
                <a:spcPts val="0"/>
              </a:spcAft>
              <a:buNone/>
            </a:pPr>
            <a:r>
              <a:rPr b="1" lang="ar-EG" sz="3000">
                <a:solidFill>
                  <a:srgbClr val="CC6600"/>
                </a:solidFill>
                <a:latin typeface="Arial"/>
                <a:ea typeface="Arial"/>
                <a:cs typeface="Arial"/>
                <a:sym typeface="Arial"/>
              </a:rPr>
              <a:t>3.3.  التدريب</a:t>
            </a:r>
            <a:endParaRPr b="1" sz="3000">
              <a:solidFill>
                <a:srgbClr val="CC6600"/>
              </a:solidFill>
              <a:latin typeface="Arial"/>
              <a:ea typeface="Arial"/>
              <a:cs typeface="Arial"/>
              <a:sym typeface="Arial"/>
            </a:endParaRPr>
          </a:p>
        </p:txBody>
      </p:sp>
      <p:pic>
        <p:nvPicPr>
          <p:cNvPr id="414" name="Google Shape;414;p35"/>
          <p:cNvPicPr preferRelativeResize="0"/>
          <p:nvPr/>
        </p:nvPicPr>
        <p:blipFill rotWithShape="1">
          <a:blip r:embed="rId4">
            <a:alphaModFix/>
          </a:blip>
          <a:srcRect b="0" l="0" r="0" t="0"/>
          <a:stretch/>
        </p:blipFill>
        <p:spPr>
          <a:xfrm>
            <a:off x="2900450" y="3129675"/>
            <a:ext cx="3096344" cy="2099525"/>
          </a:xfrm>
          <a:prstGeom prst="rect">
            <a:avLst/>
          </a:prstGeom>
          <a:noFill/>
          <a:ln>
            <a:noFill/>
          </a:ln>
        </p:spPr>
      </p:pic>
      <p:grpSp>
        <p:nvGrpSpPr>
          <p:cNvPr id="415" name="Google Shape;415;p35"/>
          <p:cNvGrpSpPr/>
          <p:nvPr/>
        </p:nvGrpSpPr>
        <p:grpSpPr>
          <a:xfrm>
            <a:off x="5724128" y="1391290"/>
            <a:ext cx="2117633" cy="2037710"/>
            <a:chOff x="5724128" y="1391290"/>
            <a:chExt cx="2117633" cy="2037710"/>
          </a:xfrm>
        </p:grpSpPr>
        <p:pic>
          <p:nvPicPr>
            <p:cNvPr descr="E:\مشروع إي دوام\شاشات موقع إي دوام\فيديو تعريفي لشرح انشاء السيرة الذاتية.png" id="416" name="Google Shape;416;p35"/>
            <p:cNvPicPr preferRelativeResize="0"/>
            <p:nvPr/>
          </p:nvPicPr>
          <p:blipFill rotWithShape="1">
            <a:blip r:embed="rId5">
              <a:alphaModFix/>
            </a:blip>
            <a:srcRect b="0" l="0" r="0" t="0"/>
            <a:stretch/>
          </p:blipFill>
          <p:spPr>
            <a:xfrm>
              <a:off x="5940152" y="1391290"/>
              <a:ext cx="1901609" cy="1389638"/>
            </a:xfrm>
            <a:prstGeom prst="rect">
              <a:avLst/>
            </a:prstGeom>
            <a:noFill/>
            <a:ln>
              <a:noFill/>
            </a:ln>
            <a:effectLst>
              <a:outerShdw blurRad="292100" rotWithShape="0" algn="tl" dir="2700000" dist="139700">
                <a:srgbClr val="333333">
                  <a:alpha val="64705"/>
                </a:srgbClr>
              </a:outerShdw>
            </a:effectLst>
          </p:spPr>
        </p:pic>
        <p:cxnSp>
          <p:nvCxnSpPr>
            <p:cNvPr id="417" name="Google Shape;417;p35"/>
            <p:cNvCxnSpPr/>
            <p:nvPr/>
          </p:nvCxnSpPr>
          <p:spPr>
            <a:xfrm flipH="1" rot="10800000">
              <a:off x="5724128" y="3008244"/>
              <a:ext cx="576064" cy="420756"/>
            </a:xfrm>
            <a:prstGeom prst="straightConnector1">
              <a:avLst/>
            </a:prstGeom>
            <a:noFill/>
            <a:ln cap="flat" cmpd="sng" w="28575">
              <a:solidFill>
                <a:srgbClr val="298424"/>
              </a:solidFill>
              <a:prstDash val="dash"/>
              <a:round/>
              <a:headEnd len="sm" w="sm" type="none"/>
              <a:tailEnd len="med" w="med" type="stealth"/>
            </a:ln>
          </p:spPr>
        </p:cxnSp>
      </p:grpSp>
      <p:grpSp>
        <p:nvGrpSpPr>
          <p:cNvPr id="418" name="Google Shape;418;p35"/>
          <p:cNvGrpSpPr/>
          <p:nvPr/>
        </p:nvGrpSpPr>
        <p:grpSpPr>
          <a:xfrm>
            <a:off x="467544" y="1621805"/>
            <a:ext cx="2470009" cy="1735187"/>
            <a:chOff x="467544" y="1621805"/>
            <a:chExt cx="2470009" cy="1735187"/>
          </a:xfrm>
        </p:grpSpPr>
        <p:cxnSp>
          <p:nvCxnSpPr>
            <p:cNvPr id="419" name="Google Shape;419;p35"/>
            <p:cNvCxnSpPr/>
            <p:nvPr/>
          </p:nvCxnSpPr>
          <p:spPr>
            <a:xfrm rot="10800000">
              <a:off x="2483768" y="3008244"/>
              <a:ext cx="453785" cy="348748"/>
            </a:xfrm>
            <a:prstGeom prst="straightConnector1">
              <a:avLst/>
            </a:prstGeom>
            <a:noFill/>
            <a:ln cap="flat" cmpd="sng" w="28575">
              <a:solidFill>
                <a:srgbClr val="298424"/>
              </a:solidFill>
              <a:prstDash val="dash"/>
              <a:round/>
              <a:headEnd len="sm" w="sm" type="none"/>
              <a:tailEnd len="med" w="med" type="stealth"/>
            </a:ln>
          </p:spPr>
        </p:cxnSp>
        <p:pic>
          <p:nvPicPr>
            <p:cNvPr id="420" name="Google Shape;420;p35"/>
            <p:cNvPicPr preferRelativeResize="0"/>
            <p:nvPr/>
          </p:nvPicPr>
          <p:blipFill rotWithShape="1">
            <a:blip r:embed="rId6">
              <a:alphaModFix/>
            </a:blip>
            <a:srcRect b="62818" l="10976" r="70143" t="28295"/>
            <a:stretch/>
          </p:blipFill>
          <p:spPr>
            <a:xfrm>
              <a:off x="467544" y="1621805"/>
              <a:ext cx="2263407" cy="799083"/>
            </a:xfrm>
            <a:prstGeom prst="rect">
              <a:avLst/>
            </a:prstGeom>
            <a:noFill/>
            <a:ln>
              <a:noFill/>
            </a:ln>
            <a:effectLst>
              <a:outerShdw blurRad="292100" rotWithShape="0" algn="tl" dir="2700000" dist="139700">
                <a:srgbClr val="333333">
                  <a:alpha val="64705"/>
                </a:srgbClr>
              </a:outerShdw>
            </a:effectLst>
          </p:spPr>
        </p:pic>
        <p:sp>
          <p:nvSpPr>
            <p:cNvPr id="421" name="Google Shape;421;p35"/>
            <p:cNvSpPr/>
            <p:nvPr/>
          </p:nvSpPr>
          <p:spPr>
            <a:xfrm>
              <a:off x="827584" y="2564904"/>
              <a:ext cx="1491114"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دليل المستخدم</a:t>
              </a:r>
              <a:endParaRPr b="1" sz="1600">
                <a:solidFill>
                  <a:srgbClr val="13500F"/>
                </a:solidFill>
                <a:latin typeface="Arial"/>
                <a:ea typeface="Arial"/>
                <a:cs typeface="Arial"/>
                <a:sym typeface="Arial"/>
              </a:endParaRPr>
            </a:p>
          </p:txBody>
        </p:sp>
      </p:grpSp>
      <p:grpSp>
        <p:nvGrpSpPr>
          <p:cNvPr id="422" name="Google Shape;422;p35"/>
          <p:cNvGrpSpPr/>
          <p:nvPr/>
        </p:nvGrpSpPr>
        <p:grpSpPr>
          <a:xfrm>
            <a:off x="789240" y="5157192"/>
            <a:ext cx="2028119" cy="1490682"/>
            <a:chOff x="933256" y="5157192"/>
            <a:chExt cx="2028119" cy="1490682"/>
          </a:xfrm>
        </p:grpSpPr>
        <p:pic>
          <p:nvPicPr>
            <p:cNvPr descr="E:\مشروع إي دوام\شاشات موقع إي دوام\دليل مستخدم + كتيبات تعريفية.png" id="423" name="Google Shape;423;p35"/>
            <p:cNvPicPr preferRelativeResize="0"/>
            <p:nvPr/>
          </p:nvPicPr>
          <p:blipFill rotWithShape="1">
            <a:blip r:embed="rId7">
              <a:alphaModFix/>
            </a:blip>
            <a:srcRect b="0" l="18150" r="0" t="16607"/>
            <a:stretch/>
          </p:blipFill>
          <p:spPr>
            <a:xfrm>
              <a:off x="1383957" y="5661248"/>
              <a:ext cx="1171820" cy="540398"/>
            </a:xfrm>
            <a:prstGeom prst="rect">
              <a:avLst/>
            </a:prstGeom>
            <a:noFill/>
            <a:ln>
              <a:noFill/>
            </a:ln>
            <a:effectLst>
              <a:outerShdw blurRad="292100" rotWithShape="0" algn="tl" dir="2700000" dist="139700">
                <a:srgbClr val="333333">
                  <a:alpha val="64705"/>
                </a:srgbClr>
              </a:outerShdw>
            </a:effectLst>
          </p:spPr>
        </p:pic>
        <p:sp>
          <p:nvSpPr>
            <p:cNvPr id="424" name="Google Shape;424;p35"/>
            <p:cNvSpPr/>
            <p:nvPr/>
          </p:nvSpPr>
          <p:spPr>
            <a:xfrm>
              <a:off x="933256" y="6309320"/>
              <a:ext cx="2028119"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كتب إلكترونية تثقيفية</a:t>
              </a:r>
              <a:endParaRPr b="1" sz="1600">
                <a:solidFill>
                  <a:srgbClr val="13500F"/>
                </a:solidFill>
                <a:latin typeface="Arial"/>
                <a:ea typeface="Arial"/>
                <a:cs typeface="Arial"/>
                <a:sym typeface="Arial"/>
              </a:endParaRPr>
            </a:p>
          </p:txBody>
        </p:sp>
        <p:cxnSp>
          <p:nvCxnSpPr>
            <p:cNvPr id="425" name="Google Shape;425;p35"/>
            <p:cNvCxnSpPr/>
            <p:nvPr/>
          </p:nvCxnSpPr>
          <p:spPr>
            <a:xfrm flipH="1">
              <a:off x="2378245" y="5157192"/>
              <a:ext cx="465563" cy="371332"/>
            </a:xfrm>
            <a:prstGeom prst="straightConnector1">
              <a:avLst/>
            </a:prstGeom>
            <a:noFill/>
            <a:ln cap="flat" cmpd="sng" w="28575">
              <a:solidFill>
                <a:srgbClr val="298424"/>
              </a:solidFill>
              <a:prstDash val="dash"/>
              <a:round/>
              <a:headEnd len="sm" w="sm" type="none"/>
              <a:tailEnd len="med" w="med" type="stealth"/>
            </a:ln>
          </p:spPr>
        </p:cxnSp>
      </p:grpSp>
      <p:grpSp>
        <p:nvGrpSpPr>
          <p:cNvPr id="426" name="Google Shape;426;p35"/>
          <p:cNvGrpSpPr/>
          <p:nvPr/>
        </p:nvGrpSpPr>
        <p:grpSpPr>
          <a:xfrm>
            <a:off x="5878368" y="5157192"/>
            <a:ext cx="2057560" cy="1634698"/>
            <a:chOff x="5878368" y="5157192"/>
            <a:chExt cx="2057560" cy="1634698"/>
          </a:xfrm>
        </p:grpSpPr>
        <p:grpSp>
          <p:nvGrpSpPr>
            <p:cNvPr id="427" name="Google Shape;427;p35"/>
            <p:cNvGrpSpPr/>
            <p:nvPr/>
          </p:nvGrpSpPr>
          <p:grpSpPr>
            <a:xfrm>
              <a:off x="5878368" y="5157192"/>
              <a:ext cx="2057560" cy="1213302"/>
              <a:chOff x="5878368" y="5157192"/>
              <a:chExt cx="2057560" cy="1213302"/>
            </a:xfrm>
          </p:grpSpPr>
          <p:cxnSp>
            <p:nvCxnSpPr>
              <p:cNvPr id="428" name="Google Shape;428;p35"/>
              <p:cNvCxnSpPr/>
              <p:nvPr/>
            </p:nvCxnSpPr>
            <p:spPr>
              <a:xfrm>
                <a:off x="5940152" y="5157192"/>
                <a:ext cx="443293" cy="361542"/>
              </a:xfrm>
              <a:prstGeom prst="straightConnector1">
                <a:avLst/>
              </a:prstGeom>
              <a:noFill/>
              <a:ln cap="flat" cmpd="sng" w="28575">
                <a:solidFill>
                  <a:srgbClr val="298424"/>
                </a:solidFill>
                <a:prstDash val="dash"/>
                <a:round/>
                <a:headEnd len="sm" w="sm" type="none"/>
                <a:tailEnd len="med" w="med" type="stealth"/>
              </a:ln>
            </p:spPr>
          </p:cxnSp>
          <p:pic>
            <p:nvPicPr>
              <p:cNvPr descr="E:\مشروع إي دوام\شاشات موقع إي دوام\إي دوام   اسئلة شائعة.png" id="429" name="Google Shape;429;p35"/>
              <p:cNvPicPr preferRelativeResize="0"/>
              <p:nvPr/>
            </p:nvPicPr>
            <p:blipFill rotWithShape="1">
              <a:blip r:embed="rId8">
                <a:alphaModFix/>
              </a:blip>
              <a:srcRect b="0" l="0" r="0" t="0"/>
              <a:stretch/>
            </p:blipFill>
            <p:spPr>
              <a:xfrm>
                <a:off x="5878368" y="5589240"/>
                <a:ext cx="2057560" cy="781254"/>
              </a:xfrm>
              <a:prstGeom prst="rect">
                <a:avLst/>
              </a:prstGeom>
              <a:noFill/>
              <a:ln>
                <a:noFill/>
              </a:ln>
              <a:effectLst>
                <a:outerShdw blurRad="292100" rotWithShape="0" algn="tl" dir="2700000" dist="139700">
                  <a:srgbClr val="333333">
                    <a:alpha val="64705"/>
                  </a:srgbClr>
                </a:outerShdw>
              </a:effectLst>
            </p:spPr>
          </p:pic>
        </p:grpSp>
        <p:sp>
          <p:nvSpPr>
            <p:cNvPr id="430" name="Google Shape;430;p35"/>
            <p:cNvSpPr/>
            <p:nvPr/>
          </p:nvSpPr>
          <p:spPr>
            <a:xfrm>
              <a:off x="6300192" y="6453336"/>
              <a:ext cx="124425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13500F"/>
                  </a:solidFill>
                  <a:latin typeface="Arial"/>
                  <a:ea typeface="Arial"/>
                  <a:cs typeface="Arial"/>
                  <a:sym typeface="Arial"/>
                </a:rPr>
                <a:t>أسئلة شائعة</a:t>
              </a:r>
              <a:endParaRPr b="1" sz="1600">
                <a:solidFill>
                  <a:srgbClr val="13500F"/>
                </a:solidFill>
                <a:latin typeface="Arial"/>
                <a:ea typeface="Arial"/>
                <a:cs typeface="Arial"/>
                <a:sym typeface="Arial"/>
              </a:endParaRPr>
            </a:p>
          </p:txBody>
        </p:sp>
      </p:grpSp>
      <p:pic>
        <p:nvPicPr>
          <p:cNvPr descr="D:\logo3d.png" id="431" name="Google Shape;431;p35"/>
          <p:cNvPicPr preferRelativeResize="0"/>
          <p:nvPr/>
        </p:nvPicPr>
        <p:blipFill rotWithShape="1">
          <a:blip r:embed="rId9">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2000"/>
                                        <p:tgtEl>
                                          <p:spTgt spid="4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4"/>
                                        </p:tgtEl>
                                        <p:attrNameLst>
                                          <p:attrName>style.visibility</p:attrName>
                                        </p:attrNameLst>
                                      </p:cBhvr>
                                      <p:to>
                                        <p:strVal val="visible"/>
                                      </p:to>
                                    </p:set>
                                    <p:anim calcmode="lin" valueType="num">
                                      <p:cBhvr additive="base">
                                        <p:cTn dur="500"/>
                                        <p:tgtEl>
                                          <p:spTgt spid="414"/>
                                        </p:tgtEl>
                                        <p:attrNameLst>
                                          <p:attrName>ppt_w</p:attrName>
                                        </p:attrNameLst>
                                      </p:cBhvr>
                                      <p:tavLst>
                                        <p:tav fmla="" tm="0">
                                          <p:val>
                                            <p:strVal val="0"/>
                                          </p:val>
                                        </p:tav>
                                        <p:tav fmla="" tm="100000">
                                          <p:val>
                                            <p:strVal val="#ppt_w"/>
                                          </p:val>
                                        </p:tav>
                                      </p:tavLst>
                                    </p:anim>
                                    <p:anim calcmode="lin" valueType="num">
                                      <p:cBhvr additive="base">
                                        <p:cTn dur="500"/>
                                        <p:tgtEl>
                                          <p:spTgt spid="4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500"/>
                                        <p:tgtEl>
                                          <p:spTgt spid="415"/>
                                        </p:tgtEl>
                                        <p:attrNameLst>
                                          <p:attrName>ppt_w</p:attrName>
                                        </p:attrNameLst>
                                      </p:cBhvr>
                                      <p:tavLst>
                                        <p:tav fmla="" tm="0">
                                          <p:val>
                                            <p:strVal val="0"/>
                                          </p:val>
                                        </p:tav>
                                        <p:tav fmla="" tm="100000">
                                          <p:val>
                                            <p:strVal val="#ppt_w"/>
                                          </p:val>
                                        </p:tav>
                                      </p:tavLst>
                                    </p:anim>
                                    <p:anim calcmode="lin" valueType="num">
                                      <p:cBhvr additive="base">
                                        <p:cTn dur="500"/>
                                        <p:tgtEl>
                                          <p:spTgt spid="4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ppt_w</p:attrName>
                                        </p:attrNameLst>
                                      </p:cBhvr>
                                      <p:tavLst>
                                        <p:tav fmla="" tm="0">
                                          <p:val>
                                            <p:strVal val="0"/>
                                          </p:val>
                                        </p:tav>
                                        <p:tav fmla="" tm="100000">
                                          <p:val>
                                            <p:strVal val="#ppt_w"/>
                                          </p:val>
                                        </p:tav>
                                      </p:tavLst>
                                    </p:anim>
                                    <p:anim calcmode="lin" valueType="num">
                                      <p:cBhvr additive="base">
                                        <p:cTn dur="500"/>
                                        <p:tgtEl>
                                          <p:spTgt spid="4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ppt_w</p:attrName>
                                        </p:attrNameLst>
                                      </p:cBhvr>
                                      <p:tavLst>
                                        <p:tav fmla="" tm="0">
                                          <p:val>
                                            <p:strVal val="0"/>
                                          </p:val>
                                        </p:tav>
                                        <p:tav fmla="" tm="100000">
                                          <p:val>
                                            <p:strVal val="#ppt_w"/>
                                          </p:val>
                                        </p:tav>
                                      </p:tavLst>
                                    </p:anim>
                                    <p:anim calcmode="lin" valueType="num">
                                      <p:cBhvr additive="base">
                                        <p:cTn dur="500"/>
                                        <p:tgtEl>
                                          <p:spTgt spid="4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ppt_w</p:attrName>
                                        </p:attrNameLst>
                                      </p:cBhvr>
                                      <p:tavLst>
                                        <p:tav fmla="" tm="0">
                                          <p:val>
                                            <p:strVal val="0"/>
                                          </p:val>
                                        </p:tav>
                                        <p:tav fmla="" tm="100000">
                                          <p:val>
                                            <p:strVal val="#ppt_w"/>
                                          </p:val>
                                        </p:tav>
                                      </p:tavLst>
                                    </p:anim>
                                    <p:anim calcmode="lin" valueType="num">
                                      <p:cBhvr additive="base">
                                        <p:cTn dur="500"/>
                                        <p:tgtEl>
                                          <p:spTgt spid="41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6"/>
          <p:cNvSpPr txBox="1"/>
          <p:nvPr/>
        </p:nvSpPr>
        <p:spPr>
          <a:xfrm>
            <a:off x="683568" y="605322"/>
            <a:ext cx="2808312" cy="707886"/>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lang="ar-EG" sz="4000" cap="none">
                <a:solidFill>
                  <a:srgbClr val="DE6F00"/>
                </a:solidFill>
                <a:latin typeface="Arial"/>
                <a:ea typeface="Arial"/>
                <a:cs typeface="Arial"/>
                <a:sym typeface="Arial"/>
              </a:rPr>
              <a:t>مع تحيــات </a:t>
            </a:r>
            <a:r>
              <a:rPr b="1" lang="ar-EG" sz="3600" cap="none">
                <a:solidFill>
                  <a:srgbClr val="DE6F00"/>
                </a:solidFill>
                <a:latin typeface="Arial"/>
                <a:ea typeface="Arial"/>
                <a:cs typeface="Arial"/>
                <a:sym typeface="Arial"/>
              </a:rPr>
              <a:t>...</a:t>
            </a:r>
            <a:endParaRPr b="1" sz="3600" cap="none">
              <a:solidFill>
                <a:srgbClr val="DE6F00"/>
              </a:solidFill>
              <a:latin typeface="Arial"/>
              <a:ea typeface="Arial"/>
              <a:cs typeface="Arial"/>
              <a:sym typeface="Arial"/>
            </a:endParaRPr>
          </a:p>
        </p:txBody>
      </p:sp>
      <p:pic>
        <p:nvPicPr>
          <p:cNvPr descr="D:\logo3d.png" id="437" name="Google Shape;437;p36"/>
          <p:cNvPicPr preferRelativeResize="0"/>
          <p:nvPr/>
        </p:nvPicPr>
        <p:blipFill rotWithShape="1">
          <a:blip r:embed="rId3">
            <a:alphaModFix/>
          </a:blip>
          <a:srcRect b="12950" l="13196" r="10557" t="10152"/>
          <a:stretch/>
        </p:blipFill>
        <p:spPr>
          <a:xfrm>
            <a:off x="251519" y="1203738"/>
            <a:ext cx="8238089" cy="46735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20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nvSpPr>
        <p:spPr>
          <a:xfrm>
            <a:off x="179512" y="488866"/>
            <a:ext cx="8208912"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lang="ar-EG" sz="4000">
                <a:solidFill>
                  <a:srgbClr val="D06800"/>
                </a:solidFill>
                <a:latin typeface="Arial"/>
                <a:ea typeface="Arial"/>
                <a:cs typeface="Arial"/>
                <a:sym typeface="Arial"/>
              </a:rPr>
              <a:t>مقدمة</a:t>
            </a:r>
            <a:endParaRPr/>
          </a:p>
        </p:txBody>
      </p:sp>
      <p:sp>
        <p:nvSpPr>
          <p:cNvPr id="108" name="Google Shape;108;p15"/>
          <p:cNvSpPr txBox="1"/>
          <p:nvPr/>
        </p:nvSpPr>
        <p:spPr>
          <a:xfrm>
            <a:off x="179512" y="1323345"/>
            <a:ext cx="8064896" cy="1169551"/>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إن التحدي الأساسي الذي يواجه المملكة العربية السعودية حالياً يتمثل في توفير فرص عمل للمواطنين السعوديين في القطاع الخاص وكذلك الحكومي بدلاً من العمالة الوافدة والتي تستحوذ على الفرص الوظيفية بنسب متزايدة.</a:t>
            </a:r>
            <a:endParaRPr/>
          </a:p>
        </p:txBody>
      </p:sp>
      <p:pic>
        <p:nvPicPr>
          <p:cNvPr id="109" name="Google Shape;109;p15"/>
          <p:cNvPicPr preferRelativeResize="0"/>
          <p:nvPr/>
        </p:nvPicPr>
        <p:blipFill rotWithShape="1">
          <a:blip r:embed="rId3">
            <a:alphaModFix/>
          </a:blip>
          <a:srcRect b="67891" l="14958" r="63390" t="10811"/>
          <a:stretch/>
        </p:blipFill>
        <p:spPr>
          <a:xfrm>
            <a:off x="3559563" y="3356993"/>
            <a:ext cx="4036773"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10" name="Google Shape;110;p15"/>
          <p:cNvPicPr preferRelativeResize="0"/>
          <p:nvPr/>
        </p:nvPicPr>
        <p:blipFill rotWithShape="1">
          <a:blip r:embed="rId4">
            <a:alphaModFix/>
          </a:blip>
          <a:srcRect b="38665" l="15306" r="74769" t="42496"/>
          <a:stretch/>
        </p:blipFill>
        <p:spPr>
          <a:xfrm>
            <a:off x="635149" y="3356994"/>
            <a:ext cx="2064643" cy="240588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descr="D:\logo3d.png" id="111" name="Google Shape;111;p15"/>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6"/>
          <p:cNvSpPr/>
          <p:nvPr/>
        </p:nvSpPr>
        <p:spPr>
          <a:xfrm>
            <a:off x="179512" y="1916832"/>
            <a:ext cx="8064896" cy="642484"/>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2600">
                <a:solidFill>
                  <a:srgbClr val="CC6600"/>
                </a:solidFill>
                <a:latin typeface="Arial"/>
                <a:ea typeface="Arial"/>
                <a:cs typeface="Arial"/>
                <a:sym typeface="Arial"/>
              </a:rPr>
              <a:t>ذوي الإعاقة الحركية</a:t>
            </a:r>
            <a:endParaRPr b="1" sz="2600">
              <a:solidFill>
                <a:srgbClr val="CC6600"/>
              </a:solidFill>
              <a:latin typeface="Arial"/>
              <a:ea typeface="Arial"/>
              <a:cs typeface="Arial"/>
              <a:sym typeface="Arial"/>
            </a:endParaRPr>
          </a:p>
        </p:txBody>
      </p:sp>
      <p:pic>
        <p:nvPicPr>
          <p:cNvPr id="117" name="Google Shape;117;p16"/>
          <p:cNvPicPr preferRelativeResize="0"/>
          <p:nvPr/>
        </p:nvPicPr>
        <p:blipFill rotWithShape="1">
          <a:blip r:embed="rId3">
            <a:alphaModFix/>
          </a:blip>
          <a:srcRect b="43720" l="19687" r="71988" t="40588"/>
          <a:stretch/>
        </p:blipFill>
        <p:spPr>
          <a:xfrm>
            <a:off x="3047854" y="4437112"/>
            <a:ext cx="2172218" cy="223224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18" name="Google Shape;118;p16"/>
          <p:cNvSpPr/>
          <p:nvPr/>
        </p:nvSpPr>
        <p:spPr>
          <a:xfrm>
            <a:off x="196074" y="1052736"/>
            <a:ext cx="8064896" cy="923330"/>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أصبحت القضية الأن ليست مقتصرة على الدعم المادي فقط ولكنها تطرقت لتحديات توظيف فئات محددة بالمجتمع  منها ،،،</a:t>
            </a:r>
            <a:endParaRPr b="1" sz="1800">
              <a:solidFill>
                <a:schemeClr val="dk1"/>
              </a:solidFill>
              <a:latin typeface="Arial"/>
              <a:ea typeface="Arial"/>
              <a:cs typeface="Arial"/>
              <a:sym typeface="Arial"/>
            </a:endParaRPr>
          </a:p>
        </p:txBody>
      </p:sp>
      <p:sp>
        <p:nvSpPr>
          <p:cNvPr id="119" name="Google Shape;119;p16"/>
          <p:cNvSpPr/>
          <p:nvPr/>
        </p:nvSpPr>
        <p:spPr>
          <a:xfrm>
            <a:off x="179512" y="2492896"/>
            <a:ext cx="8064896" cy="1754326"/>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800">
                <a:solidFill>
                  <a:schemeClr val="dk1"/>
                </a:solidFill>
                <a:latin typeface="Arial"/>
                <a:ea typeface="Arial"/>
                <a:cs typeface="Arial"/>
                <a:sym typeface="Arial"/>
              </a:rPr>
              <a:t>وقد كان لصندوق تنمية الموارد البشرية «هدف» دور كبير في تبني مبادرات لمكافحة ظاهرة البطالة وزيادة نسبة السعودة وتقليل العمالة الوافدة .. وانطلاقاً من حرصنا على الانتماء لتلك المبادرات الوطنية نطرح</a:t>
            </a:r>
            <a:r>
              <a:rPr b="1" lang="ar-EG" sz="1800">
                <a:solidFill>
                  <a:srgbClr val="FFFF00"/>
                </a:solidFill>
                <a:latin typeface="Arial"/>
                <a:ea typeface="Arial"/>
                <a:cs typeface="Arial"/>
                <a:sym typeface="Arial"/>
              </a:rPr>
              <a:t> </a:t>
            </a:r>
            <a:r>
              <a:rPr b="1" lang="ar-EG" sz="1800">
                <a:solidFill>
                  <a:srgbClr val="298424"/>
                </a:solidFill>
                <a:latin typeface="Arial"/>
                <a:ea typeface="Arial"/>
                <a:cs typeface="Arial"/>
                <a:sym typeface="Arial"/>
              </a:rPr>
              <a:t>فكرة تنفيذ مشروع بوابة إلكترونية تقدم خدمات توظيف وإدارة العمل عن بعد لذوي الإعاقة الحركية .. </a:t>
            </a:r>
            <a:endParaRPr b="1" sz="1800">
              <a:solidFill>
                <a:srgbClr val="298424"/>
              </a:solidFill>
              <a:latin typeface="Arial"/>
              <a:ea typeface="Arial"/>
              <a:cs typeface="Arial"/>
              <a:sym typeface="Arial"/>
            </a:endParaRPr>
          </a:p>
        </p:txBody>
      </p:sp>
      <p:pic>
        <p:nvPicPr>
          <p:cNvPr descr="D:\logo3d.png" id="120" name="Google Shape;120;p16"/>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ppt_w</p:attrName>
                                        </p:attrNameLst>
                                      </p:cBhvr>
                                      <p:tavLst>
                                        <p:tav fmla="" tm="0">
                                          <p:val>
                                            <p:strVal val="0"/>
                                          </p:val>
                                        </p:tav>
                                        <p:tav fmla="" tm="100000">
                                          <p:val>
                                            <p:strVal val="#ppt_w"/>
                                          </p:val>
                                        </p:tav>
                                      </p:tavLst>
                                    </p:anim>
                                    <p:anim calcmode="lin" valueType="num">
                                      <p:cBhvr additive="base">
                                        <p:cTn dur="500"/>
                                        <p:tgtEl>
                                          <p:spTgt spid="1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ppt_w</p:attrName>
                                        </p:attrNameLst>
                                      </p:cBhvr>
                                      <p:tavLst>
                                        <p:tav fmla="" tm="0">
                                          <p:val>
                                            <p:strVal val="0"/>
                                          </p:val>
                                        </p:tav>
                                        <p:tav fmla="" tm="100000">
                                          <p:val>
                                            <p:strVal val="#ppt_w"/>
                                          </p:val>
                                        </p:tav>
                                      </p:tavLst>
                                    </p:anim>
                                    <p:anim calcmode="lin" valueType="num">
                                      <p:cBhvr additive="base">
                                        <p:cTn dur="500"/>
                                        <p:tgtEl>
                                          <p:spTgt spid="11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ppt_w</p:attrName>
                                        </p:attrNameLst>
                                      </p:cBhvr>
                                      <p:tavLst>
                                        <p:tav fmla="" tm="0">
                                          <p:val>
                                            <p:strVal val="0"/>
                                          </p:val>
                                        </p:tav>
                                        <p:tav fmla="" tm="100000">
                                          <p:val>
                                            <p:strVal val="#ppt_w"/>
                                          </p:val>
                                        </p:tav>
                                      </p:tavLst>
                                    </p:anim>
                                    <p:anim calcmode="lin" valueType="num">
                                      <p:cBhvr additive="base">
                                        <p:cTn dur="500"/>
                                        <p:tgtEl>
                                          <p:spTgt spid="1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1.  أرقام ودراسات</a:t>
            </a:r>
            <a:endParaRPr b="1" sz="4000">
              <a:solidFill>
                <a:schemeClr val="lt1"/>
              </a:solidFill>
              <a:latin typeface="Arial"/>
              <a:ea typeface="Arial"/>
              <a:cs typeface="Arial"/>
              <a:sym typeface="Arial"/>
            </a:endParaRPr>
          </a:p>
        </p:txBody>
      </p:sp>
      <p:pic>
        <p:nvPicPr>
          <p:cNvPr descr="D:\logo3d.png" id="126" name="Google Shape;126;p17"/>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2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18"/>
          <p:cNvPicPr preferRelativeResize="0"/>
          <p:nvPr/>
        </p:nvPicPr>
        <p:blipFill rotWithShape="1">
          <a:blip r:embed="rId3">
            <a:alphaModFix/>
          </a:blip>
          <a:srcRect b="0" l="0" r="0" t="0"/>
          <a:stretch/>
        </p:blipFill>
        <p:spPr>
          <a:xfrm>
            <a:off x="251520" y="1124744"/>
            <a:ext cx="7831633" cy="4824536"/>
          </a:xfrm>
          <a:prstGeom prst="rect">
            <a:avLst/>
          </a:prstGeom>
          <a:noFill/>
          <a:ln>
            <a:noFill/>
          </a:ln>
        </p:spPr>
      </p:pic>
      <p:sp>
        <p:nvSpPr>
          <p:cNvPr id="132" name="Google Shape;132;p18"/>
          <p:cNvSpPr/>
          <p:nvPr/>
        </p:nvSpPr>
        <p:spPr>
          <a:xfrm>
            <a:off x="0" y="6038998"/>
            <a:ext cx="8460432" cy="846386"/>
          </a:xfrm>
          <a:prstGeom prst="rect">
            <a:avLst/>
          </a:prstGeom>
          <a:noFill/>
          <a:ln>
            <a:noFill/>
          </a:ln>
        </p:spPr>
        <p:txBody>
          <a:bodyPr anchorCtr="0" anchor="t" bIns="45700" lIns="91425" spcFirstLastPara="1" rIns="91425" wrap="square" tIns="45700">
            <a:noAutofit/>
          </a:bodyPr>
          <a:lstStyle/>
          <a:p>
            <a:pPr indent="0" lvl="0" marL="0" marR="0" rtl="1" algn="ctr">
              <a:lnSpc>
                <a:spcPct val="150000"/>
              </a:lnSpc>
              <a:spcBef>
                <a:spcPts val="0"/>
              </a:spcBef>
              <a:spcAft>
                <a:spcPts val="0"/>
              </a:spcAft>
              <a:buNone/>
            </a:pPr>
            <a:r>
              <a:rPr b="1" lang="ar-EG" sz="1400">
                <a:solidFill>
                  <a:srgbClr val="DE6F00"/>
                </a:solidFill>
                <a:latin typeface="Arial"/>
                <a:ea typeface="Arial"/>
                <a:cs typeface="Arial"/>
                <a:sym typeface="Arial"/>
              </a:rPr>
              <a:t>الإحصائية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pic>
        <p:nvPicPr>
          <p:cNvPr descr="D:\logo3d.png" id="133" name="Google Shape;133;p18"/>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b="0" l="0" r="0" t="0"/>
          <a:stretch/>
        </p:blipFill>
        <p:spPr>
          <a:xfrm>
            <a:off x="1043608" y="581975"/>
            <a:ext cx="6751004" cy="5217374"/>
          </a:xfrm>
          <a:prstGeom prst="rect">
            <a:avLst/>
          </a:prstGeom>
          <a:noFill/>
          <a:ln>
            <a:noFill/>
          </a:ln>
        </p:spPr>
      </p:pic>
      <p:sp>
        <p:nvSpPr>
          <p:cNvPr id="139" name="Google Shape;139;p19"/>
          <p:cNvSpPr/>
          <p:nvPr/>
        </p:nvSpPr>
        <p:spPr>
          <a:xfrm>
            <a:off x="0" y="5949280"/>
            <a:ext cx="8460432" cy="846386"/>
          </a:xfrm>
          <a:prstGeom prst="rect">
            <a:avLst/>
          </a:prstGeom>
          <a:noFill/>
          <a:ln>
            <a:noFill/>
          </a:ln>
        </p:spPr>
        <p:txBody>
          <a:bodyPr anchorCtr="0" anchor="t" bIns="45700" lIns="91425" spcFirstLastPara="1" rIns="91425" wrap="square" tIns="45700">
            <a:noAutofit/>
          </a:bodyPr>
          <a:lstStyle/>
          <a:p>
            <a:pPr indent="0" lvl="0" marL="0" marR="0" rtl="1" algn="r">
              <a:lnSpc>
                <a:spcPct val="150000"/>
              </a:lnSpc>
              <a:spcBef>
                <a:spcPts val="0"/>
              </a:spcBef>
              <a:spcAft>
                <a:spcPts val="0"/>
              </a:spcAft>
              <a:buNone/>
            </a:pPr>
            <a:r>
              <a:rPr b="1" lang="ar-EG" sz="1400">
                <a:solidFill>
                  <a:srgbClr val="DE6F00"/>
                </a:solidFill>
                <a:latin typeface="Arial"/>
                <a:ea typeface="Arial"/>
                <a:cs typeface="Arial"/>
                <a:sym typeface="Arial"/>
              </a:rPr>
              <a:t>إحصائية مستخلصه من خبر بالصفحة الرسمية لوزارة العمل بالمملكة العربية السعودية على الفيس بوك </a:t>
            </a:r>
            <a:endParaRPr/>
          </a:p>
          <a:p>
            <a:pPr indent="0" lvl="0" marL="0" marR="0" rtl="1" algn="r">
              <a:spcBef>
                <a:spcPts val="0"/>
              </a:spcBef>
              <a:spcAft>
                <a:spcPts val="0"/>
              </a:spcAft>
              <a:buNone/>
            </a:pPr>
            <a:r>
              <a:rPr lang="ar-EG" sz="1400" u="sng">
                <a:solidFill>
                  <a:schemeClr val="hlink"/>
                </a:solidFill>
                <a:latin typeface="Calibri"/>
                <a:ea typeface="Calibri"/>
                <a:cs typeface="Calibri"/>
                <a:sym typeface="Calibri"/>
                <a:hlinkClick r:id="rId4"/>
              </a:rPr>
              <a:t>https://www.facebook.com/photo.php?fbid=481847471884492&amp;set=a.419966134739293.96469.155399834529259&amp;type=1&amp;theater</a:t>
            </a:r>
            <a:endParaRPr b="1" sz="1400">
              <a:solidFill>
                <a:srgbClr val="DE6F00"/>
              </a:solidFill>
              <a:latin typeface="Arial"/>
              <a:ea typeface="Arial"/>
              <a:cs typeface="Arial"/>
              <a:sym typeface="Arial"/>
            </a:endParaRPr>
          </a:p>
        </p:txBody>
      </p:sp>
      <p:pic>
        <p:nvPicPr>
          <p:cNvPr descr="D:\logo3d.png" id="140" name="Google Shape;140;p19"/>
          <p:cNvPicPr preferRelativeResize="0"/>
          <p:nvPr/>
        </p:nvPicPr>
        <p:blipFill rotWithShape="1">
          <a:blip r:embed="rId5">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500"/>
                                        <p:tgtEl>
                                          <p:spTgt spid="1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p:nvPr/>
        </p:nvSpPr>
        <p:spPr>
          <a:xfrm>
            <a:off x="1115616" y="2708920"/>
            <a:ext cx="6192688" cy="1152128"/>
          </a:xfrm>
          <a:prstGeom prst="roundRect">
            <a:avLst>
              <a:gd fmla="val 16667" name="adj"/>
            </a:avLst>
          </a:prstGeom>
          <a:solidFill>
            <a:srgbClr val="339933"/>
          </a:solidFill>
          <a:ln>
            <a:noFill/>
          </a:ln>
          <a:effectLst>
            <a:outerShdw blurRad="50800" rotWithShape="0" algn="bl" dir="18900000" dist="38100">
              <a:srgbClr val="000000">
                <a:alpha val="40000"/>
              </a:srgbClr>
            </a:outerShdw>
            <a:reflection blurRad="0" dir="0" dist="0" endA="300" endPos="55000" fadeDir="5400000" kx="0" rotWithShape="0" algn="bl" stA="50000" stPos="0" sy="-100000" ky="0"/>
          </a:effectLst>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000">
                <a:solidFill>
                  <a:schemeClr val="lt1"/>
                </a:solidFill>
                <a:latin typeface="Arial"/>
                <a:ea typeface="Arial"/>
                <a:cs typeface="Arial"/>
                <a:sym typeface="Arial"/>
              </a:rPr>
              <a:t>2. فكرة المشروع</a:t>
            </a:r>
            <a:endParaRPr b="1" sz="4000">
              <a:solidFill>
                <a:schemeClr val="lt1"/>
              </a:solidFill>
              <a:latin typeface="Arial"/>
              <a:ea typeface="Arial"/>
              <a:cs typeface="Arial"/>
              <a:sym typeface="Arial"/>
            </a:endParaRPr>
          </a:p>
        </p:txBody>
      </p:sp>
      <p:pic>
        <p:nvPicPr>
          <p:cNvPr descr="D:\logo3d.png" id="146" name="Google Shape;146;p20"/>
          <p:cNvPicPr preferRelativeResize="0"/>
          <p:nvPr/>
        </p:nvPicPr>
        <p:blipFill rotWithShape="1">
          <a:blip r:embed="rId3">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2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1"/>
          <p:cNvPicPr preferRelativeResize="0"/>
          <p:nvPr/>
        </p:nvPicPr>
        <p:blipFill rotWithShape="1">
          <a:blip r:embed="rId3">
            <a:alphaModFix/>
          </a:blip>
          <a:srcRect b="0" l="0" r="0" t="0"/>
          <a:stretch/>
        </p:blipFill>
        <p:spPr>
          <a:xfrm>
            <a:off x="628213" y="4581128"/>
            <a:ext cx="2860036" cy="1939293"/>
          </a:xfrm>
          <a:prstGeom prst="rect">
            <a:avLst/>
          </a:prstGeom>
          <a:noFill/>
          <a:ln>
            <a:noFill/>
          </a:ln>
        </p:spPr>
      </p:pic>
      <p:sp>
        <p:nvSpPr>
          <p:cNvPr id="152" name="Google Shape;152;p21"/>
          <p:cNvSpPr/>
          <p:nvPr/>
        </p:nvSpPr>
        <p:spPr>
          <a:xfrm>
            <a:off x="395535" y="1196752"/>
            <a:ext cx="7936813" cy="2277547"/>
          </a:xfrm>
          <a:prstGeom prst="rect">
            <a:avLst/>
          </a:prstGeom>
          <a:noFill/>
          <a:ln>
            <a:noFill/>
          </a:ln>
        </p:spPr>
        <p:txBody>
          <a:bodyPr anchorCtr="0" anchor="t" bIns="45700" lIns="91425" spcFirstLastPara="1" rIns="91425" wrap="square" tIns="45700">
            <a:noAutofit/>
          </a:bodyPr>
          <a:lstStyle/>
          <a:p>
            <a:pPr indent="0" lvl="0" marL="0" marR="0" rtl="1" algn="just">
              <a:lnSpc>
                <a:spcPct val="150000"/>
              </a:lnSpc>
              <a:spcBef>
                <a:spcPts val="0"/>
              </a:spcBef>
              <a:spcAft>
                <a:spcPts val="0"/>
              </a:spcAft>
              <a:buNone/>
            </a:pPr>
            <a:r>
              <a:rPr b="1" lang="ar-EG" sz="1600">
                <a:solidFill>
                  <a:schemeClr val="dk1"/>
                </a:solidFill>
                <a:latin typeface="Arial"/>
                <a:ea typeface="Arial"/>
                <a:cs typeface="Arial"/>
                <a:sym typeface="Arial"/>
              </a:rPr>
              <a:t>تصميم بوابة إلكترونية  خاصة بذوي الإعاقة الحركية ترتكز فكرتها على الجمع بين توفير فرص للتوظيف عن بعد وإدارة العملية الوظيفية بين الشركة والموظف من خلال تقنية تكنولوجية تربط صاحب العمل بالموظف وتوفر للشركات والموظفين المشتركين مجموعة من المميزات </a:t>
            </a:r>
            <a:r>
              <a:rPr b="1" lang="ar-EG" sz="1600">
                <a:solidFill>
                  <a:srgbClr val="298424"/>
                </a:solidFill>
                <a:latin typeface="Arial"/>
                <a:ea typeface="Arial"/>
                <a:cs typeface="Arial"/>
                <a:sym typeface="Arial"/>
              </a:rPr>
              <a:t>التي تساعدهم في الوصول إلى أهدافهم بأفضل الطرق وبخطوات مرنة تبدأ بالتسجيل بالموقع ويليها استخدام الخصائص المتوفرة للشركات وطالبي الوظائف الاختيارية من متابعة الأعمال إلى التسجيل في السعودة للشركات.</a:t>
            </a:r>
            <a:endParaRPr b="1" sz="1600">
              <a:solidFill>
                <a:srgbClr val="298424"/>
              </a:solidFill>
              <a:latin typeface="Arial"/>
              <a:ea typeface="Arial"/>
              <a:cs typeface="Arial"/>
              <a:sym typeface="Arial"/>
            </a:endParaRPr>
          </a:p>
        </p:txBody>
      </p:sp>
      <p:sp>
        <p:nvSpPr>
          <p:cNvPr id="153" name="Google Shape;153;p21"/>
          <p:cNvSpPr/>
          <p:nvPr/>
        </p:nvSpPr>
        <p:spPr>
          <a:xfrm>
            <a:off x="1988547" y="3501008"/>
            <a:ext cx="6255861" cy="338554"/>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ar-EG" sz="1600">
                <a:solidFill>
                  <a:srgbClr val="DE6F00"/>
                </a:solidFill>
                <a:latin typeface="Arial"/>
                <a:ea typeface="Arial"/>
                <a:cs typeface="Arial"/>
                <a:sym typeface="Arial"/>
              </a:rPr>
              <a:t>بالتعاون مع الجهات ذات العلاقة  وأهمها « صندوق تنمية الموارد البشرية »</a:t>
            </a:r>
            <a:endParaRPr sz="1600">
              <a:solidFill>
                <a:srgbClr val="DE6F00"/>
              </a:solidFill>
              <a:latin typeface="Arial"/>
              <a:ea typeface="Arial"/>
              <a:cs typeface="Arial"/>
              <a:sym typeface="Arial"/>
            </a:endParaRPr>
          </a:p>
        </p:txBody>
      </p:sp>
      <p:pic>
        <p:nvPicPr>
          <p:cNvPr descr="D:\logo3d.png" id="154" name="Google Shape;154;p21"/>
          <p:cNvPicPr preferRelativeResize="0"/>
          <p:nvPr/>
        </p:nvPicPr>
        <p:blipFill rotWithShape="1">
          <a:blip r:embed="rId4">
            <a:alphaModFix/>
          </a:blip>
          <a:srcRect b="12950" l="13196" r="10557" t="10152"/>
          <a:stretch/>
        </p:blipFill>
        <p:spPr>
          <a:xfrm>
            <a:off x="-180528" y="-3"/>
            <a:ext cx="2051720" cy="11639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2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djacency">
  <a:themeElements>
    <a:clrScheme name="Foundry">
      <a:dk1>
        <a:srgbClr val="000000"/>
      </a:dk1>
      <a:lt1>
        <a:srgbClr val="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