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732" r:id="rId1"/>
  </p:sldMasterIdLst>
  <p:notesMasterIdLst>
    <p:notesMasterId r:id="rId26"/>
  </p:notesMasterIdLst>
  <p:sldIdLst>
    <p:sldId id="267" r:id="rId2"/>
    <p:sldId id="328" r:id="rId3"/>
    <p:sldId id="320" r:id="rId4"/>
    <p:sldId id="326" r:id="rId5"/>
    <p:sldId id="342" r:id="rId6"/>
    <p:sldId id="322" r:id="rId7"/>
    <p:sldId id="339" r:id="rId8"/>
    <p:sldId id="343" r:id="rId9"/>
    <p:sldId id="323" r:id="rId10"/>
    <p:sldId id="340" r:id="rId11"/>
    <p:sldId id="350" r:id="rId12"/>
    <p:sldId id="351" r:id="rId13"/>
    <p:sldId id="352" r:id="rId14"/>
    <p:sldId id="353" r:id="rId15"/>
    <p:sldId id="347" r:id="rId16"/>
    <p:sldId id="327" r:id="rId17"/>
    <p:sldId id="354" r:id="rId18"/>
    <p:sldId id="287" r:id="rId19"/>
    <p:sldId id="348" r:id="rId20"/>
    <p:sldId id="331" r:id="rId21"/>
    <p:sldId id="333" r:id="rId22"/>
    <p:sldId id="334" r:id="rId23"/>
    <p:sldId id="349" r:id="rId24"/>
    <p:sldId id="355" r:id="rId25"/>
  </p:sldIdLst>
  <p:sldSz cx="9144000" cy="6858000" type="screen4x3"/>
  <p:notesSz cx="6858000" cy="9144000"/>
  <p:embeddedFontLst>
    <p:embeddedFont>
      <p:font typeface="Janna LT" pitchFamily="2" charset="-78"/>
      <p:regular r:id="rId27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Wingdings 2" pitchFamily="18" charset="2"/>
      <p:regular r:id="rId33"/>
    </p:embeddedFont>
    <p:embeddedFont>
      <p:font typeface="Cambria" pitchFamily="18" charset="0"/>
      <p:regular r:id="rId34"/>
      <p:bold r:id="rId35"/>
      <p:italic r:id="rId36"/>
      <p:boldItalic r:id="rId37"/>
    </p:embeddedFont>
  </p:embeddedFont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F00"/>
    <a:srgbClr val="298424"/>
    <a:srgbClr val="669900"/>
    <a:srgbClr val="CC6600"/>
    <a:srgbClr val="339933"/>
    <a:srgbClr val="CC3300"/>
    <a:srgbClr val="996600"/>
    <a:srgbClr val="336600"/>
    <a:srgbClr val="008000"/>
    <a:srgbClr val="35A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55" autoAdjust="0"/>
    <p:restoredTop sz="94671" autoAdjust="0"/>
  </p:normalViewPr>
  <p:slideViewPr>
    <p:cSldViewPr>
      <p:cViewPr>
        <p:scale>
          <a:sx n="70" d="100"/>
          <a:sy n="70" d="100"/>
        </p:scale>
        <p:origin x="-39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adeer\Desktop\&#1575;&#1581;&#1589;&#1575;&#1574;&#1610;&#1575;&#1578;.xlsx" TargetMode="External"/><Relationship Id="rId1" Type="http://schemas.openxmlformats.org/officeDocument/2006/relationships/image" Target="../media/image8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deer\Desktop\New%20Microsoft%20Excel%20Worksheet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EG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ar-EG" sz="1600" b="1" dirty="0" smtClean="0">
                <a:solidFill>
                  <a:schemeClr val="bg1"/>
                </a:solidFill>
                <a:latin typeface="Janna LT" pitchFamily="2" charset="-78"/>
                <a:ea typeface="+mn-ea"/>
                <a:cs typeface="Janna LT" pitchFamily="2" charset="-78"/>
              </a:rPr>
              <a:t>ذوي الإعاقة القادرين </a:t>
            </a:r>
            <a:r>
              <a:rPr lang="ar-EG" sz="1600" b="1" dirty="0">
                <a:solidFill>
                  <a:schemeClr val="bg1"/>
                </a:solidFill>
                <a:latin typeface="Janna LT" pitchFamily="2" charset="-78"/>
                <a:ea typeface="+mn-ea"/>
                <a:cs typeface="Janna LT" pitchFamily="2" charset="-78"/>
              </a:rPr>
              <a:t>على العمل بالمملكة العربية السعودية 1.400.000</a:t>
            </a:r>
            <a:endParaRPr lang="en-US" sz="16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c:rich>
      </c:tx>
      <c:layout>
        <c:manualLayout>
          <c:xMode val="edge"/>
          <c:yMode val="edge"/>
          <c:x val="0.2519538779658641"/>
          <c:y val="1.5663051502826625E-2"/>
        </c:manualLayout>
      </c:layout>
      <c:overlay val="0"/>
      <c:spPr>
        <a:solidFill>
          <a:srgbClr val="DE6F00"/>
        </a:solidFill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c:spPr>
    </c:title>
    <c:autoTitleDeleted val="0"/>
    <c:view3D>
      <c:rotX val="15"/>
      <c:rotY val="340"/>
      <c:depthPercent val="100"/>
      <c:rAngAx val="1"/>
    </c:view3D>
    <c:floor>
      <c:thickness val="0"/>
    </c:floor>
    <c:sideWall>
      <c:thickness val="0"/>
      <c:spPr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c:spPr>
    </c:sideWall>
    <c:backWall>
      <c:thickness val="0"/>
      <c:spPr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5.7659166072322812E-2"/>
          <c:y val="1.9150635977706856E-2"/>
          <c:w val="0.9423408339276772"/>
          <c:h val="0.92012664780229148"/>
        </c:manualLayout>
      </c:layout>
      <c:bar3DChart>
        <c:barDir val="col"/>
        <c:grouping val="stack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1">
                  <a:shade val="60000"/>
                  <a:satMod val="110000"/>
                </a:schemeClr>
              </a:solidFill>
              <a:prstDash val="solid"/>
            </a:ln>
            <a:effectLst>
              <a:outerShdw blurRad="38100" dist="25400" dir="5400000" algn="t" rotWithShape="0">
                <a:srgbClr val="000000">
                  <a:alpha val="50000"/>
                </a:srgbClr>
              </a:outerShdw>
            </a:effectLst>
          </c:spPr>
          <c:invertIfNegative val="0"/>
          <c:cat>
            <c:strRef>
              <c:f>ورقة1!$A$3:$A$9</c:f>
              <c:strCache>
                <c:ptCount val="7"/>
                <c:pt idx="0">
                  <c:v>حركية </c:v>
                </c:pt>
                <c:pt idx="1">
                  <c:v>ذهنية</c:v>
                </c:pt>
                <c:pt idx="2">
                  <c:v>بصرية</c:v>
                </c:pt>
                <c:pt idx="3">
                  <c:v>سمعية</c:v>
                </c:pt>
                <c:pt idx="4">
                  <c:v>نطقية</c:v>
                </c:pt>
                <c:pt idx="5">
                  <c:v>عدة إعاقات</c:v>
                </c:pt>
                <c:pt idx="6">
                  <c:v>إعاقات أخرى</c:v>
                </c:pt>
              </c:strCache>
            </c:strRef>
          </c:cat>
          <c:val>
            <c:numRef>
              <c:f>ورقة1!$B$3:$B$9</c:f>
              <c:numCache>
                <c:formatCode>0%</c:formatCode>
                <c:ptCount val="7"/>
                <c:pt idx="0">
                  <c:v>0.33</c:v>
                </c:pt>
                <c:pt idx="1">
                  <c:v>0.22</c:v>
                </c:pt>
                <c:pt idx="2">
                  <c:v>7.0000000000000007E-2</c:v>
                </c:pt>
                <c:pt idx="3">
                  <c:v>0.04</c:v>
                </c:pt>
                <c:pt idx="4">
                  <c:v>0.05</c:v>
                </c:pt>
                <c:pt idx="5">
                  <c:v>0.16</c:v>
                </c:pt>
                <c:pt idx="6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03245696"/>
        <c:axId val="103247232"/>
        <c:axId val="0"/>
      </c:bar3DChart>
      <c:catAx>
        <c:axId val="103245696"/>
        <c:scaling>
          <c:orientation val="minMax"/>
        </c:scaling>
        <c:delete val="0"/>
        <c:axPos val="b"/>
        <c:majorTickMark val="out"/>
        <c:minorTickMark val="none"/>
        <c:tickLblPos val="nextTo"/>
        <c:crossAx val="103247232"/>
        <c:crosses val="autoZero"/>
        <c:auto val="1"/>
        <c:lblAlgn val="ctr"/>
        <c:lblOffset val="100"/>
        <c:noMultiLvlLbl val="0"/>
      </c:catAx>
      <c:valAx>
        <c:axId val="10324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shade val="60000"/>
                  <a:satMod val="110000"/>
                </a:schemeClr>
              </a:solidFill>
              <a:prstDash val="solid"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endParaRPr lang="en-US" dirty="0"/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 b="1" baseline="0">
                <a:latin typeface="Janna LT" pitchFamily="2" charset="-78"/>
                <a:cs typeface="+mj-cs"/>
              </a:defRPr>
            </a:pPr>
            <a:endParaRPr lang="ar-EG"/>
          </a:p>
        </c:txPr>
        <c:crossAx val="103245696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200" b="1" i="0" baseline="0">
                <a:solidFill>
                  <a:srgbClr val="298424"/>
                </a:solidFill>
                <a:latin typeface="Janna LT" pitchFamily="2" charset="-78"/>
                <a:cs typeface="Janna LT" pitchFamily="2" charset="-78"/>
              </a:defRPr>
            </a:pPr>
            <a:endParaRPr lang="ar-EG"/>
          </a:p>
        </c:txPr>
      </c:dTable>
    </c:plotArea>
    <c:plotVisOnly val="1"/>
    <c:dispBlanksAs val="gap"/>
    <c:showDLblsOverMax val="0"/>
  </c:chart>
  <c:spPr>
    <a:ln>
      <a:solidFill>
        <a:srgbClr val="298424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EG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 algn="ctr" rtl="1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ar-EG" sz="2000" dirty="0" smtClean="0">
                <a:solidFill>
                  <a:srgbClr val="CC6600"/>
                </a:solidFill>
                <a:latin typeface="Janna LT" pitchFamily="2" charset="-78"/>
                <a:cs typeface="Janna LT" pitchFamily="2" charset="-78"/>
              </a:rPr>
              <a:t>نسب </a:t>
            </a:r>
            <a:r>
              <a:rPr lang="ar-EG" sz="2000" dirty="0">
                <a:solidFill>
                  <a:srgbClr val="CC6600"/>
                </a:solidFill>
                <a:latin typeface="Janna LT" pitchFamily="2" charset="-78"/>
                <a:cs typeface="Janna LT" pitchFamily="2" charset="-78"/>
              </a:rPr>
              <a:t>الباحثين </a:t>
            </a:r>
            <a:r>
              <a:rPr lang="ar-EG" sz="2000" b="1" i="0" u="none" strike="noStrike" kern="1200" baseline="0" dirty="0">
                <a:solidFill>
                  <a:srgbClr val="CC6600"/>
                </a:solidFill>
                <a:latin typeface="Janna LT" pitchFamily="2" charset="-78"/>
                <a:ea typeface="+mn-ea"/>
                <a:cs typeface="Janna LT" pitchFamily="2" charset="-78"/>
              </a:rPr>
              <a:t>عن </a:t>
            </a:r>
            <a:r>
              <a:rPr lang="ar-EG" sz="2000" b="1" i="0" u="none" strike="noStrike" kern="1200" baseline="0" dirty="0" smtClean="0">
                <a:solidFill>
                  <a:srgbClr val="CC6600"/>
                </a:solidFill>
                <a:latin typeface="Janna LT" pitchFamily="2" charset="-78"/>
                <a:ea typeface="+mn-ea"/>
                <a:cs typeface="Janna LT" pitchFamily="2" charset="-78"/>
              </a:rPr>
              <a:t>العمل من ذوي الإعاقة  </a:t>
            </a:r>
          </a:p>
          <a:p>
            <a:pPr algn="ctr" rtl="1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ar-EG" sz="2000" dirty="0" smtClean="0">
                <a:solidFill>
                  <a:srgbClr val="CC6600"/>
                </a:solidFill>
                <a:latin typeface="Janna LT" pitchFamily="2" charset="-78"/>
                <a:cs typeface="Janna LT" pitchFamily="2" charset="-78"/>
              </a:rPr>
              <a:t>المسجلين </a:t>
            </a:r>
            <a:r>
              <a:rPr lang="ar-EG" sz="2000" dirty="0">
                <a:solidFill>
                  <a:srgbClr val="CC6600"/>
                </a:solidFill>
                <a:latin typeface="Janna LT" pitchFamily="2" charset="-78"/>
                <a:cs typeface="Janna LT" pitchFamily="2" charset="-78"/>
              </a:rPr>
              <a:t>في </a:t>
            </a:r>
            <a:r>
              <a:rPr lang="ar-EG" sz="2000" dirty="0" smtClean="0">
                <a:solidFill>
                  <a:srgbClr val="CC6600"/>
                </a:solidFill>
                <a:latin typeface="Janna LT" pitchFamily="2" charset="-78"/>
                <a:cs typeface="Janna LT" pitchFamily="2" charset="-78"/>
              </a:rPr>
              <a:t>حافز وعددهم حوالي</a:t>
            </a:r>
            <a:r>
              <a:rPr lang="ar-EG" sz="2000" b="0" i="0" u="none" strike="noStrike" baseline="0" dirty="0" smtClean="0">
                <a:effectLst/>
              </a:rPr>
              <a:t> </a:t>
            </a:r>
            <a:r>
              <a:rPr lang="ar-EG" sz="2000" b="1" i="0" u="none" strike="noStrike" kern="1200" baseline="0" dirty="0" smtClean="0">
                <a:solidFill>
                  <a:srgbClr val="CC6600"/>
                </a:solidFill>
                <a:latin typeface="Janna LT" pitchFamily="2" charset="-78"/>
                <a:ea typeface="+mn-ea"/>
                <a:cs typeface="Janna LT" pitchFamily="2" charset="-78"/>
              </a:rPr>
              <a:t>183.067 ألف </a:t>
            </a:r>
            <a:endParaRPr lang="ar-EG" sz="2000" b="1" i="0" u="none" strike="noStrike" kern="1200" baseline="0" dirty="0">
              <a:solidFill>
                <a:srgbClr val="CC6600"/>
              </a:solidFill>
              <a:latin typeface="Janna LT" pitchFamily="2" charset="-78"/>
              <a:ea typeface="+mn-ea"/>
              <a:cs typeface="Janna LT" pitchFamily="2" charset="-78"/>
            </a:endParaRPr>
          </a:p>
        </c:rich>
      </c:tx>
      <c:layout>
        <c:manualLayout>
          <c:xMode val="edge"/>
          <c:yMode val="edge"/>
          <c:x val="0.13871047921168464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ورقة1!$B$2</c:f>
              <c:strCache>
                <c:ptCount val="1"/>
                <c:pt idx="0">
                  <c:v>بيانات الباحثين عن العمل المسجلين في حافز من ذوي الإعاقة </c:v>
                </c:pt>
              </c:strCache>
            </c:strRef>
          </c:tx>
          <c:dPt>
            <c:idx val="0"/>
            <c:bubble3D val="0"/>
            <c:explosion val="28"/>
          </c:dPt>
          <c:dLbls>
            <c:dLbl>
              <c:idx val="0"/>
              <c:layout>
                <c:manualLayout>
                  <c:x val="-0.14498838828514005"/>
                  <c:y val="7.4658769369871203E-2"/>
                </c:manualLayout>
              </c:layout>
              <c:tx>
                <c:rich>
                  <a:bodyPr/>
                  <a:lstStyle/>
                  <a:p>
                    <a:r>
                      <a:rPr lang="ar-EG" dirty="0">
                        <a:solidFill>
                          <a:schemeClr val="bg1"/>
                        </a:solidFill>
                      </a:rPr>
                      <a:t>رجال
40%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65231704053085"/>
                  <c:y val="-0.11335259724795453"/>
                </c:manualLayout>
              </c:layout>
              <c:tx>
                <c:rich>
                  <a:bodyPr/>
                  <a:lstStyle/>
                  <a:p>
                    <a:r>
                      <a:rPr lang="ar-EG" dirty="0">
                        <a:solidFill>
                          <a:schemeClr val="bg1"/>
                        </a:solidFill>
                      </a:rPr>
                      <a:t>نساء 
60%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 i="0" baseline="0">
                    <a:solidFill>
                      <a:schemeClr val="bg2">
                        <a:lumMod val="90000"/>
                      </a:schemeClr>
                    </a:solidFill>
                    <a:latin typeface="Janna LT" pitchFamily="2" charset="-78"/>
                    <a:cs typeface="Janna LT" pitchFamily="2" charset="-78"/>
                  </a:defRPr>
                </a:pPr>
                <a:endParaRPr lang="ar-E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ورقة1!$B$3:$B$4</c:f>
              <c:strCache>
                <c:ptCount val="2"/>
                <c:pt idx="0">
                  <c:v>رجال</c:v>
                </c:pt>
                <c:pt idx="1">
                  <c:v>نساء </c:v>
                </c:pt>
              </c:strCache>
            </c:strRef>
          </c:cat>
          <c:val>
            <c:numRef>
              <c:f>ورقة1!$A$3:$A$4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6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ar-EG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2880E-4CBF-4913-B3F3-1B792A3F3E27}" type="doc">
      <dgm:prSet loTypeId="urn:microsoft.com/office/officeart/2005/8/layout/radial5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80AA9B04-F299-44A2-9404-81AFE1810193}">
      <dgm:prSet phldrT="[Text]" custT="1"/>
      <dgm:spPr>
        <a:gradFill flip="none" rotWithShape="0">
          <a:gsLst>
            <a:gs pos="0">
              <a:srgbClr val="298424">
                <a:shade val="30000"/>
                <a:satMod val="115000"/>
              </a:srgbClr>
            </a:gs>
            <a:gs pos="50000">
              <a:srgbClr val="298424">
                <a:shade val="67500"/>
                <a:satMod val="115000"/>
              </a:srgbClr>
            </a:gs>
            <a:gs pos="100000">
              <a:srgbClr val="298424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rtl="1"/>
          <a:r>
            <a:rPr lang="ar-EG" sz="1200" b="1" dirty="0">
              <a:latin typeface="Janna LT" pitchFamily="2" charset="-78"/>
              <a:cs typeface="Janna LT" pitchFamily="2" charset="-78"/>
            </a:rPr>
            <a:t>إي دوام </a:t>
          </a:r>
        </a:p>
        <a:p>
          <a:pPr rtl="1"/>
          <a:r>
            <a:rPr lang="en-US" sz="1100" b="1" dirty="0" smtClean="0">
              <a:cs typeface="+mj-cs"/>
            </a:rPr>
            <a:t>E- Dawam</a:t>
          </a:r>
          <a:endParaRPr lang="ar-EG" sz="1100" b="1" dirty="0">
            <a:cs typeface="+mj-cs"/>
          </a:endParaRPr>
        </a:p>
      </dgm:t>
    </dgm:pt>
    <dgm:pt modelId="{E4AF8AA3-A873-4065-AD7B-EF3B1A634D3C}" type="parTrans" cxnId="{953E2E26-B198-467E-A11C-D5C0732F20EF}">
      <dgm:prSet/>
      <dgm:spPr/>
      <dgm:t>
        <a:bodyPr/>
        <a:lstStyle/>
        <a:p>
          <a:pPr rtl="1"/>
          <a:endParaRPr lang="ar-SA"/>
        </a:p>
      </dgm:t>
    </dgm:pt>
    <dgm:pt modelId="{64754B2E-C1ED-4C99-9546-F8597469892E}" type="sibTrans" cxnId="{953E2E26-B198-467E-A11C-D5C0732F20EF}">
      <dgm:prSet/>
      <dgm:spPr/>
      <dgm:t>
        <a:bodyPr/>
        <a:lstStyle/>
        <a:p>
          <a:pPr rtl="1"/>
          <a:endParaRPr lang="ar-SA"/>
        </a:p>
      </dgm:t>
    </dgm:pt>
    <dgm:pt modelId="{BE6017F8-728B-46D1-BD38-ADDC0A826B36}">
      <dgm:prSet phldrT="[Text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pPr rtl="1">
            <a:lnSpc>
              <a:spcPct val="100000"/>
            </a:lnSpc>
          </a:pPr>
          <a:r>
            <a:rPr lang="ar-EG" sz="1100" b="1" dirty="0">
              <a:latin typeface="Janna LT" pitchFamily="2" charset="-78"/>
              <a:cs typeface="Janna LT" pitchFamily="2" charset="-78"/>
            </a:rPr>
            <a:t>توظيف </a:t>
          </a:r>
          <a:r>
            <a:rPr lang="ar-EG" sz="1100" b="1" dirty="0" smtClean="0">
              <a:latin typeface="Janna LT" pitchFamily="2" charset="-78"/>
              <a:cs typeface="Janna LT" pitchFamily="2" charset="-78"/>
            </a:rPr>
            <a:t>المعاقين عن </a:t>
          </a:r>
          <a:r>
            <a:rPr lang="ar-EG" sz="1100" b="1" dirty="0">
              <a:latin typeface="Janna LT" pitchFamily="2" charset="-78"/>
              <a:cs typeface="Janna LT" pitchFamily="2" charset="-78"/>
            </a:rPr>
            <a:t>بعد </a:t>
          </a:r>
          <a:endParaRPr lang="ar-SA" sz="1100" b="1" dirty="0">
            <a:latin typeface="Janna LT" pitchFamily="2" charset="-78"/>
            <a:cs typeface="Janna LT" pitchFamily="2" charset="-78"/>
          </a:endParaRPr>
        </a:p>
      </dgm:t>
    </dgm:pt>
    <dgm:pt modelId="{589049FA-73B7-4DBE-B0A8-8B4DF76F4350}" type="parTrans" cxnId="{6E25D439-5356-41DB-B337-8032E895FC1F}">
      <dgm:prSet/>
      <dgm:spPr/>
      <dgm:t>
        <a:bodyPr/>
        <a:lstStyle/>
        <a:p>
          <a:pPr rtl="1"/>
          <a:endParaRPr lang="ar-SA" dirty="0"/>
        </a:p>
      </dgm:t>
    </dgm:pt>
    <dgm:pt modelId="{8EEFFA50-0D48-41FD-8254-90F85F4DDD45}" type="sibTrans" cxnId="{6E25D439-5356-41DB-B337-8032E895FC1F}">
      <dgm:prSet/>
      <dgm:spPr/>
      <dgm:t>
        <a:bodyPr/>
        <a:lstStyle/>
        <a:p>
          <a:pPr rtl="1"/>
          <a:endParaRPr lang="ar-SA"/>
        </a:p>
      </dgm:t>
    </dgm:pt>
    <dgm:pt modelId="{83B3FBD3-49D3-4535-9F64-39C37059E6DC}">
      <dgm:prSet phldrT="[Text]" custT="1"/>
      <dgm:spPr>
        <a:gradFill flip="none" rotWithShape="1">
          <a:gsLst>
            <a:gs pos="0">
              <a:srgbClr val="D06800">
                <a:shade val="30000"/>
                <a:satMod val="115000"/>
              </a:srgbClr>
            </a:gs>
            <a:gs pos="50000">
              <a:srgbClr val="D06800">
                <a:shade val="67500"/>
                <a:satMod val="115000"/>
              </a:srgbClr>
            </a:gs>
            <a:gs pos="100000">
              <a:srgbClr val="D068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rtl="1"/>
          <a:r>
            <a:rPr lang="ar-EG" sz="1200" b="1" dirty="0" smtClean="0">
              <a:latin typeface="Janna LT" pitchFamily="2" charset="-78"/>
              <a:cs typeface="Janna LT" pitchFamily="2" charset="-78"/>
            </a:rPr>
            <a:t>التوظيف</a:t>
          </a:r>
          <a:r>
            <a:rPr lang="ar-EG" sz="1200" b="1" baseline="0" dirty="0" smtClean="0">
              <a:latin typeface="Janna LT" pitchFamily="2" charset="-78"/>
              <a:cs typeface="Janna LT" pitchFamily="2" charset="-78"/>
            </a:rPr>
            <a:t> المباشر للمعاق</a:t>
          </a:r>
          <a:endParaRPr lang="ar-EG" sz="1200" b="1" dirty="0">
            <a:latin typeface="Janna LT" pitchFamily="2" charset="-78"/>
            <a:cs typeface="Janna LT" pitchFamily="2" charset="-78"/>
          </a:endParaRPr>
        </a:p>
      </dgm:t>
    </dgm:pt>
    <dgm:pt modelId="{3E440FC9-17D5-4C1F-9F21-20838B1ECC1B}" type="parTrans" cxnId="{1037F136-C923-4504-894E-B25689583C6F}">
      <dgm:prSet/>
      <dgm:spPr/>
      <dgm:t>
        <a:bodyPr/>
        <a:lstStyle/>
        <a:p>
          <a:pPr rtl="1"/>
          <a:endParaRPr lang="ar-SA" dirty="0"/>
        </a:p>
      </dgm:t>
    </dgm:pt>
    <dgm:pt modelId="{E0CA9361-C477-4EF6-A750-480178771AD1}" type="sibTrans" cxnId="{1037F136-C923-4504-894E-B25689583C6F}">
      <dgm:prSet/>
      <dgm:spPr/>
      <dgm:t>
        <a:bodyPr/>
        <a:lstStyle/>
        <a:p>
          <a:pPr rtl="1"/>
          <a:endParaRPr lang="ar-SA"/>
        </a:p>
      </dgm:t>
    </dgm:pt>
    <dgm:pt modelId="{1506EBB0-AB24-45C0-900F-F0DE8BBCAD03}">
      <dgm:prSet phldrT="[Text]"/>
      <dgm:spPr>
        <a:gradFill flip="none" rotWithShape="1">
          <a:gsLst>
            <a:gs pos="0">
              <a:srgbClr val="B58441">
                <a:shade val="30000"/>
                <a:satMod val="115000"/>
              </a:srgbClr>
            </a:gs>
            <a:gs pos="50000">
              <a:srgbClr val="B58441">
                <a:shade val="67500"/>
                <a:satMod val="115000"/>
              </a:srgbClr>
            </a:gs>
            <a:gs pos="100000">
              <a:srgbClr val="B58441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rtl="1"/>
          <a:r>
            <a:rPr lang="ar-EG" b="1" dirty="0">
              <a:latin typeface="Janna LT" pitchFamily="2" charset="-78"/>
              <a:cs typeface="Janna LT" pitchFamily="2" charset="-78"/>
            </a:rPr>
            <a:t>إدارة نظم العمل عن بعد </a:t>
          </a:r>
          <a:endParaRPr lang="ar-SA" b="1" dirty="0">
            <a:latin typeface="Janna LT" pitchFamily="2" charset="-78"/>
            <a:cs typeface="Janna LT" pitchFamily="2" charset="-78"/>
          </a:endParaRPr>
        </a:p>
      </dgm:t>
    </dgm:pt>
    <dgm:pt modelId="{1CC370B5-2826-4FAB-AB45-6C66C6B9D0BD}" type="parTrans" cxnId="{42939EE4-1436-4DB7-B319-12541024CC24}">
      <dgm:prSet/>
      <dgm:spPr/>
      <dgm:t>
        <a:bodyPr/>
        <a:lstStyle/>
        <a:p>
          <a:pPr rtl="1"/>
          <a:endParaRPr lang="ar-SA" dirty="0"/>
        </a:p>
      </dgm:t>
    </dgm:pt>
    <dgm:pt modelId="{7AFA8970-5AA7-4AD4-B56D-430852F15AD7}" type="sibTrans" cxnId="{42939EE4-1436-4DB7-B319-12541024CC24}">
      <dgm:prSet/>
      <dgm:spPr/>
      <dgm:t>
        <a:bodyPr/>
        <a:lstStyle/>
        <a:p>
          <a:pPr rtl="1"/>
          <a:endParaRPr lang="ar-SA"/>
        </a:p>
      </dgm:t>
    </dgm:pt>
    <dgm:pt modelId="{FCD2B643-5A2F-49C4-896C-291A5B63ECE0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rtl="1"/>
          <a:r>
            <a:rPr lang="ar-EG" sz="1200" b="1" dirty="0" smtClean="0">
              <a:latin typeface="Janna LT" pitchFamily="2" charset="-78"/>
              <a:cs typeface="Janna LT" pitchFamily="2" charset="-78"/>
            </a:rPr>
            <a:t>سعودة الشركات</a:t>
          </a:r>
          <a:endParaRPr lang="ar-SA" sz="1200" b="1" dirty="0">
            <a:latin typeface="Janna LT" pitchFamily="2" charset="-78"/>
            <a:cs typeface="Janna LT" pitchFamily="2" charset="-78"/>
          </a:endParaRPr>
        </a:p>
      </dgm:t>
    </dgm:pt>
    <dgm:pt modelId="{076DD9CE-2A13-42CC-BCD4-67269A7D2D6A}" type="parTrans" cxnId="{DCB994B8-31BA-4D98-988A-64E7035DD76A}">
      <dgm:prSet/>
      <dgm:spPr/>
      <dgm:t>
        <a:bodyPr/>
        <a:lstStyle/>
        <a:p>
          <a:pPr rtl="1"/>
          <a:endParaRPr lang="ar-SA" dirty="0"/>
        </a:p>
      </dgm:t>
    </dgm:pt>
    <dgm:pt modelId="{29F20E43-3205-4587-B574-FB34BD54050F}" type="sibTrans" cxnId="{DCB994B8-31BA-4D98-988A-64E7035DD76A}">
      <dgm:prSet/>
      <dgm:spPr/>
      <dgm:t>
        <a:bodyPr/>
        <a:lstStyle/>
        <a:p>
          <a:pPr rtl="1"/>
          <a:endParaRPr lang="ar-SA"/>
        </a:p>
      </dgm:t>
    </dgm:pt>
    <dgm:pt modelId="{BC084F8E-03F0-48FE-AFC0-491762CA4C36}" type="pres">
      <dgm:prSet presAssocID="{0432880E-4CBF-4913-B3F3-1B792A3F3E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15A7AD2-4AD8-4554-A816-409EFD388FED}" type="pres">
      <dgm:prSet presAssocID="{80AA9B04-F299-44A2-9404-81AFE1810193}" presName="centerShape" presStyleLbl="node0" presStyleIdx="0" presStyleCnt="1" custScaleX="140837" custScaleY="130014"/>
      <dgm:spPr/>
      <dgm:t>
        <a:bodyPr/>
        <a:lstStyle/>
        <a:p>
          <a:pPr rtl="1"/>
          <a:endParaRPr lang="ar-SA"/>
        </a:p>
      </dgm:t>
    </dgm:pt>
    <dgm:pt modelId="{02F136EB-EB47-4F8A-A358-9AA003582E1A}" type="pres">
      <dgm:prSet presAssocID="{589049FA-73B7-4DBE-B0A8-8B4DF76F4350}" presName="parTrans" presStyleLbl="sibTrans2D1" presStyleIdx="0" presStyleCnt="4"/>
      <dgm:spPr/>
      <dgm:t>
        <a:bodyPr/>
        <a:lstStyle/>
        <a:p>
          <a:pPr rtl="1"/>
          <a:endParaRPr lang="ar-SA"/>
        </a:p>
      </dgm:t>
    </dgm:pt>
    <dgm:pt modelId="{4E5E6E99-707B-4301-82FB-CC92ED20E042}" type="pres">
      <dgm:prSet presAssocID="{589049FA-73B7-4DBE-B0A8-8B4DF76F4350}" presName="connectorText" presStyleLbl="sibTrans2D1" presStyleIdx="0" presStyleCnt="4"/>
      <dgm:spPr/>
      <dgm:t>
        <a:bodyPr/>
        <a:lstStyle/>
        <a:p>
          <a:pPr rtl="1"/>
          <a:endParaRPr lang="ar-SA"/>
        </a:p>
      </dgm:t>
    </dgm:pt>
    <dgm:pt modelId="{AD51BF12-466A-4001-82ED-07F830B7C32E}" type="pres">
      <dgm:prSet presAssocID="{BE6017F8-728B-46D1-BD38-ADDC0A826B36}" presName="node" presStyleLbl="node1" presStyleIdx="0" presStyleCnt="4" custScaleX="146419" custScaleY="105596" custRadScaleRad="104389" custRadScaleInc="-98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A5B7FA5-53F4-4600-972C-C6677B809F4F}" type="pres">
      <dgm:prSet presAssocID="{3E440FC9-17D5-4C1F-9F21-20838B1ECC1B}" presName="parTrans" presStyleLbl="sibTrans2D1" presStyleIdx="1" presStyleCnt="4"/>
      <dgm:spPr/>
      <dgm:t>
        <a:bodyPr/>
        <a:lstStyle/>
        <a:p>
          <a:pPr rtl="1"/>
          <a:endParaRPr lang="ar-SA"/>
        </a:p>
      </dgm:t>
    </dgm:pt>
    <dgm:pt modelId="{11765691-8D05-4823-881A-F28D374E9D0E}" type="pres">
      <dgm:prSet presAssocID="{3E440FC9-17D5-4C1F-9F21-20838B1ECC1B}" presName="connectorText" presStyleLbl="sibTrans2D1" presStyleIdx="1" presStyleCnt="4"/>
      <dgm:spPr/>
      <dgm:t>
        <a:bodyPr/>
        <a:lstStyle/>
        <a:p>
          <a:pPr rtl="1"/>
          <a:endParaRPr lang="ar-SA"/>
        </a:p>
      </dgm:t>
    </dgm:pt>
    <dgm:pt modelId="{13ED8DFF-24EC-418E-929D-CF5561970FC0}" type="pres">
      <dgm:prSet presAssocID="{83B3FBD3-49D3-4535-9F64-39C37059E6DC}" presName="node" presStyleLbl="node1" presStyleIdx="1" presStyleCnt="4" custScaleX="136080" custScaleY="98792" custRadScaleRad="101471" custRadScaleInc="20145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5484FC6-7E73-4A1A-A098-B1A73F43F596}" type="pres">
      <dgm:prSet presAssocID="{1CC370B5-2826-4FAB-AB45-6C66C6B9D0BD}" presName="parTrans" presStyleLbl="sibTrans2D1" presStyleIdx="2" presStyleCnt="4"/>
      <dgm:spPr/>
      <dgm:t>
        <a:bodyPr/>
        <a:lstStyle/>
        <a:p>
          <a:pPr rtl="1"/>
          <a:endParaRPr lang="ar-SA"/>
        </a:p>
      </dgm:t>
    </dgm:pt>
    <dgm:pt modelId="{1316B475-40CF-44CE-9E9C-56ABFBB0949A}" type="pres">
      <dgm:prSet presAssocID="{1CC370B5-2826-4FAB-AB45-6C66C6B9D0BD}" presName="connectorText" presStyleLbl="sibTrans2D1" presStyleIdx="2" presStyleCnt="4"/>
      <dgm:spPr/>
      <dgm:t>
        <a:bodyPr/>
        <a:lstStyle/>
        <a:p>
          <a:pPr rtl="1"/>
          <a:endParaRPr lang="ar-SA"/>
        </a:p>
      </dgm:t>
    </dgm:pt>
    <dgm:pt modelId="{93FCE875-F8E9-458C-8370-FDD92C60682C}" type="pres">
      <dgm:prSet presAssocID="{1506EBB0-AB24-45C0-900F-F0DE8BBCAD03}" presName="node" presStyleLbl="node1" presStyleIdx="2" presStyleCnt="4" custScaleX="136937" custScaleY="105323" custRadScaleRad="134254" custRadScaleInc="-20075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A79ABB5-5557-4480-A19B-90FA94E26920}" type="pres">
      <dgm:prSet presAssocID="{076DD9CE-2A13-42CC-BCD4-67269A7D2D6A}" presName="parTrans" presStyleLbl="sibTrans2D1" presStyleIdx="3" presStyleCnt="4"/>
      <dgm:spPr/>
      <dgm:t>
        <a:bodyPr/>
        <a:lstStyle/>
        <a:p>
          <a:pPr rtl="1"/>
          <a:endParaRPr lang="ar-SA"/>
        </a:p>
      </dgm:t>
    </dgm:pt>
    <dgm:pt modelId="{4B3E36C9-D34E-4E42-9E79-E63BAFA7C0D7}" type="pres">
      <dgm:prSet presAssocID="{076DD9CE-2A13-42CC-BCD4-67269A7D2D6A}" presName="connectorText" presStyleLbl="sibTrans2D1" presStyleIdx="3" presStyleCnt="4"/>
      <dgm:spPr/>
      <dgm:t>
        <a:bodyPr/>
        <a:lstStyle/>
        <a:p>
          <a:pPr rtl="1"/>
          <a:endParaRPr lang="ar-SA"/>
        </a:p>
      </dgm:t>
    </dgm:pt>
    <dgm:pt modelId="{A9E96EA8-DCBF-47E8-B342-9EDFAF6C9E29}" type="pres">
      <dgm:prSet presAssocID="{FCD2B643-5A2F-49C4-896C-291A5B63ECE0}" presName="node" presStyleLbl="node1" presStyleIdx="3" presStyleCnt="4" custScaleX="135203" custScaleY="103369" custRadScaleRad="131772" custRadScaleInc="-519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683D0C4-C780-42A9-88DB-E1D502B48F8B}" type="presOf" srcId="{3E440FC9-17D5-4C1F-9F21-20838B1ECC1B}" destId="{1A5B7FA5-53F4-4600-972C-C6677B809F4F}" srcOrd="0" destOrd="0" presId="urn:microsoft.com/office/officeart/2005/8/layout/radial5"/>
    <dgm:cxn modelId="{DC5D176C-F44E-4741-B56C-191ACCCB35A0}" type="presOf" srcId="{076DD9CE-2A13-42CC-BCD4-67269A7D2D6A}" destId="{FA79ABB5-5557-4480-A19B-90FA94E26920}" srcOrd="0" destOrd="0" presId="urn:microsoft.com/office/officeart/2005/8/layout/radial5"/>
    <dgm:cxn modelId="{4B69F1C5-EC90-475F-B5CF-DE3BA21B8B8B}" type="presOf" srcId="{076DD9CE-2A13-42CC-BCD4-67269A7D2D6A}" destId="{4B3E36C9-D34E-4E42-9E79-E63BAFA7C0D7}" srcOrd="1" destOrd="0" presId="urn:microsoft.com/office/officeart/2005/8/layout/radial5"/>
    <dgm:cxn modelId="{1037F136-C923-4504-894E-B25689583C6F}" srcId="{80AA9B04-F299-44A2-9404-81AFE1810193}" destId="{83B3FBD3-49D3-4535-9F64-39C37059E6DC}" srcOrd="1" destOrd="0" parTransId="{3E440FC9-17D5-4C1F-9F21-20838B1ECC1B}" sibTransId="{E0CA9361-C477-4EF6-A750-480178771AD1}"/>
    <dgm:cxn modelId="{582DE9B8-3094-4494-8315-31D3D00B3745}" type="presOf" srcId="{0432880E-4CBF-4913-B3F3-1B792A3F3E27}" destId="{BC084F8E-03F0-48FE-AFC0-491762CA4C36}" srcOrd="0" destOrd="0" presId="urn:microsoft.com/office/officeart/2005/8/layout/radial5"/>
    <dgm:cxn modelId="{F8570CD2-2E14-4714-9D37-77CBDDB966CB}" type="presOf" srcId="{83B3FBD3-49D3-4535-9F64-39C37059E6DC}" destId="{13ED8DFF-24EC-418E-929D-CF5561970FC0}" srcOrd="0" destOrd="0" presId="urn:microsoft.com/office/officeart/2005/8/layout/radial5"/>
    <dgm:cxn modelId="{5476E445-166C-496A-AC25-A56C613C6938}" type="presOf" srcId="{1506EBB0-AB24-45C0-900F-F0DE8BBCAD03}" destId="{93FCE875-F8E9-458C-8370-FDD92C60682C}" srcOrd="0" destOrd="0" presId="urn:microsoft.com/office/officeart/2005/8/layout/radial5"/>
    <dgm:cxn modelId="{42939EE4-1436-4DB7-B319-12541024CC24}" srcId="{80AA9B04-F299-44A2-9404-81AFE1810193}" destId="{1506EBB0-AB24-45C0-900F-F0DE8BBCAD03}" srcOrd="2" destOrd="0" parTransId="{1CC370B5-2826-4FAB-AB45-6C66C6B9D0BD}" sibTransId="{7AFA8970-5AA7-4AD4-B56D-430852F15AD7}"/>
    <dgm:cxn modelId="{19BB722A-5DF7-4C74-8B22-54D47D19E853}" type="presOf" srcId="{1CC370B5-2826-4FAB-AB45-6C66C6B9D0BD}" destId="{55484FC6-7E73-4A1A-A098-B1A73F43F596}" srcOrd="0" destOrd="0" presId="urn:microsoft.com/office/officeart/2005/8/layout/radial5"/>
    <dgm:cxn modelId="{6E25D439-5356-41DB-B337-8032E895FC1F}" srcId="{80AA9B04-F299-44A2-9404-81AFE1810193}" destId="{BE6017F8-728B-46D1-BD38-ADDC0A826B36}" srcOrd="0" destOrd="0" parTransId="{589049FA-73B7-4DBE-B0A8-8B4DF76F4350}" sibTransId="{8EEFFA50-0D48-41FD-8254-90F85F4DDD45}"/>
    <dgm:cxn modelId="{546A41B9-B20E-4B1F-A8CD-92ED2DBA04D0}" type="presOf" srcId="{FCD2B643-5A2F-49C4-896C-291A5B63ECE0}" destId="{A9E96EA8-DCBF-47E8-B342-9EDFAF6C9E29}" srcOrd="0" destOrd="0" presId="urn:microsoft.com/office/officeart/2005/8/layout/radial5"/>
    <dgm:cxn modelId="{DCB994B8-31BA-4D98-988A-64E7035DD76A}" srcId="{80AA9B04-F299-44A2-9404-81AFE1810193}" destId="{FCD2B643-5A2F-49C4-896C-291A5B63ECE0}" srcOrd="3" destOrd="0" parTransId="{076DD9CE-2A13-42CC-BCD4-67269A7D2D6A}" sibTransId="{29F20E43-3205-4587-B574-FB34BD54050F}"/>
    <dgm:cxn modelId="{458161D9-0B95-412F-97FD-0FDB214438B9}" type="presOf" srcId="{BE6017F8-728B-46D1-BD38-ADDC0A826B36}" destId="{AD51BF12-466A-4001-82ED-07F830B7C32E}" srcOrd="0" destOrd="0" presId="urn:microsoft.com/office/officeart/2005/8/layout/radial5"/>
    <dgm:cxn modelId="{061FFEA1-C5FE-4B03-AEEA-002122DE1BBF}" type="presOf" srcId="{589049FA-73B7-4DBE-B0A8-8B4DF76F4350}" destId="{02F136EB-EB47-4F8A-A358-9AA003582E1A}" srcOrd="0" destOrd="0" presId="urn:microsoft.com/office/officeart/2005/8/layout/radial5"/>
    <dgm:cxn modelId="{F2A660A2-046B-45A5-AB51-D5091BFEB945}" type="presOf" srcId="{1CC370B5-2826-4FAB-AB45-6C66C6B9D0BD}" destId="{1316B475-40CF-44CE-9E9C-56ABFBB0949A}" srcOrd="1" destOrd="0" presId="urn:microsoft.com/office/officeart/2005/8/layout/radial5"/>
    <dgm:cxn modelId="{A8D3B348-3923-4565-AA8D-B3E3952FAEDC}" type="presOf" srcId="{80AA9B04-F299-44A2-9404-81AFE1810193}" destId="{515A7AD2-4AD8-4554-A816-409EFD388FED}" srcOrd="0" destOrd="0" presId="urn:microsoft.com/office/officeart/2005/8/layout/radial5"/>
    <dgm:cxn modelId="{953E2E26-B198-467E-A11C-D5C0732F20EF}" srcId="{0432880E-4CBF-4913-B3F3-1B792A3F3E27}" destId="{80AA9B04-F299-44A2-9404-81AFE1810193}" srcOrd="0" destOrd="0" parTransId="{E4AF8AA3-A873-4065-AD7B-EF3B1A634D3C}" sibTransId="{64754B2E-C1ED-4C99-9546-F8597469892E}"/>
    <dgm:cxn modelId="{E0EDF626-E55E-40D1-82DF-0436ABAAB3DD}" type="presOf" srcId="{3E440FC9-17D5-4C1F-9F21-20838B1ECC1B}" destId="{11765691-8D05-4823-881A-F28D374E9D0E}" srcOrd="1" destOrd="0" presId="urn:microsoft.com/office/officeart/2005/8/layout/radial5"/>
    <dgm:cxn modelId="{964F622E-53F4-44ED-96D7-0D788B2C807D}" type="presOf" srcId="{589049FA-73B7-4DBE-B0A8-8B4DF76F4350}" destId="{4E5E6E99-707B-4301-82FB-CC92ED20E042}" srcOrd="1" destOrd="0" presId="urn:microsoft.com/office/officeart/2005/8/layout/radial5"/>
    <dgm:cxn modelId="{925CE6DC-D60B-45D9-B57D-8BF9D84DD51C}" type="presParOf" srcId="{BC084F8E-03F0-48FE-AFC0-491762CA4C36}" destId="{515A7AD2-4AD8-4554-A816-409EFD388FED}" srcOrd="0" destOrd="0" presId="urn:microsoft.com/office/officeart/2005/8/layout/radial5"/>
    <dgm:cxn modelId="{A638D222-D38D-45A9-8861-98A47DF62E02}" type="presParOf" srcId="{BC084F8E-03F0-48FE-AFC0-491762CA4C36}" destId="{02F136EB-EB47-4F8A-A358-9AA003582E1A}" srcOrd="1" destOrd="0" presId="urn:microsoft.com/office/officeart/2005/8/layout/radial5"/>
    <dgm:cxn modelId="{3FF9A0D1-0BCF-4C15-913F-61B58FF35F7D}" type="presParOf" srcId="{02F136EB-EB47-4F8A-A358-9AA003582E1A}" destId="{4E5E6E99-707B-4301-82FB-CC92ED20E042}" srcOrd="0" destOrd="0" presId="urn:microsoft.com/office/officeart/2005/8/layout/radial5"/>
    <dgm:cxn modelId="{ED793C2B-7336-4D15-A778-AD538C91289C}" type="presParOf" srcId="{BC084F8E-03F0-48FE-AFC0-491762CA4C36}" destId="{AD51BF12-466A-4001-82ED-07F830B7C32E}" srcOrd="2" destOrd="0" presId="urn:microsoft.com/office/officeart/2005/8/layout/radial5"/>
    <dgm:cxn modelId="{7670CFE6-8731-48E6-B8AF-E8BAB2DF10DC}" type="presParOf" srcId="{BC084F8E-03F0-48FE-AFC0-491762CA4C36}" destId="{1A5B7FA5-53F4-4600-972C-C6677B809F4F}" srcOrd="3" destOrd="0" presId="urn:microsoft.com/office/officeart/2005/8/layout/radial5"/>
    <dgm:cxn modelId="{905860BE-DDF2-4CAF-8C7F-B61F0ABECDE0}" type="presParOf" srcId="{1A5B7FA5-53F4-4600-972C-C6677B809F4F}" destId="{11765691-8D05-4823-881A-F28D374E9D0E}" srcOrd="0" destOrd="0" presId="urn:microsoft.com/office/officeart/2005/8/layout/radial5"/>
    <dgm:cxn modelId="{6C4142D5-76DE-4F6A-A881-C9EF19233113}" type="presParOf" srcId="{BC084F8E-03F0-48FE-AFC0-491762CA4C36}" destId="{13ED8DFF-24EC-418E-929D-CF5561970FC0}" srcOrd="4" destOrd="0" presId="urn:microsoft.com/office/officeart/2005/8/layout/radial5"/>
    <dgm:cxn modelId="{8172E2F2-3553-47F0-A67E-2CDA296E52BE}" type="presParOf" srcId="{BC084F8E-03F0-48FE-AFC0-491762CA4C36}" destId="{55484FC6-7E73-4A1A-A098-B1A73F43F596}" srcOrd="5" destOrd="0" presId="urn:microsoft.com/office/officeart/2005/8/layout/radial5"/>
    <dgm:cxn modelId="{F942CA73-357F-4B6B-8729-B9CB83871FA0}" type="presParOf" srcId="{55484FC6-7E73-4A1A-A098-B1A73F43F596}" destId="{1316B475-40CF-44CE-9E9C-56ABFBB0949A}" srcOrd="0" destOrd="0" presId="urn:microsoft.com/office/officeart/2005/8/layout/radial5"/>
    <dgm:cxn modelId="{3F0D5CFD-DDD2-47E3-86F3-3E8561E750FE}" type="presParOf" srcId="{BC084F8E-03F0-48FE-AFC0-491762CA4C36}" destId="{93FCE875-F8E9-458C-8370-FDD92C60682C}" srcOrd="6" destOrd="0" presId="urn:microsoft.com/office/officeart/2005/8/layout/radial5"/>
    <dgm:cxn modelId="{84ACF755-1E58-4434-AF62-3F9043CA0B09}" type="presParOf" srcId="{BC084F8E-03F0-48FE-AFC0-491762CA4C36}" destId="{FA79ABB5-5557-4480-A19B-90FA94E26920}" srcOrd="7" destOrd="0" presId="urn:microsoft.com/office/officeart/2005/8/layout/radial5"/>
    <dgm:cxn modelId="{4B2D3FBE-D0AA-4125-A17E-B07D19182924}" type="presParOf" srcId="{FA79ABB5-5557-4480-A19B-90FA94E26920}" destId="{4B3E36C9-D34E-4E42-9E79-E63BAFA7C0D7}" srcOrd="0" destOrd="0" presId="urn:microsoft.com/office/officeart/2005/8/layout/radial5"/>
    <dgm:cxn modelId="{E1B916AF-2301-49BA-85E7-6A1A2391D59D}" type="presParOf" srcId="{BC084F8E-03F0-48FE-AFC0-491762CA4C36}" destId="{A9E96EA8-DCBF-47E8-B342-9EDFAF6C9E2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A7AD2-4AD8-4554-A816-409EFD388FED}">
      <dsp:nvSpPr>
        <dsp:cNvPr id="0" name=""/>
        <dsp:cNvSpPr/>
      </dsp:nvSpPr>
      <dsp:spPr>
        <a:xfrm>
          <a:off x="1315748" y="1031259"/>
          <a:ext cx="965146" cy="890977"/>
        </a:xfrm>
        <a:prstGeom prst="ellipse">
          <a:avLst/>
        </a:prstGeom>
        <a:gradFill flip="none" rotWithShape="0">
          <a:gsLst>
            <a:gs pos="0">
              <a:srgbClr val="298424">
                <a:shade val="30000"/>
                <a:satMod val="115000"/>
              </a:srgbClr>
            </a:gs>
            <a:gs pos="50000">
              <a:srgbClr val="298424">
                <a:shade val="67500"/>
                <a:satMod val="115000"/>
              </a:srgbClr>
            </a:gs>
            <a:gs pos="100000">
              <a:srgbClr val="298424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200" b="1" kern="1200" dirty="0">
              <a:latin typeface="Janna LT" pitchFamily="2" charset="-78"/>
              <a:cs typeface="Janna LT" pitchFamily="2" charset="-78"/>
            </a:rPr>
            <a:t>إي دوام 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cs typeface="+mj-cs"/>
            </a:rPr>
            <a:t>E- Dawam</a:t>
          </a:r>
          <a:endParaRPr lang="ar-EG" sz="1100" b="1" kern="1200" dirty="0">
            <a:cs typeface="+mj-cs"/>
          </a:endParaRPr>
        </a:p>
      </dsp:txBody>
      <dsp:txXfrm>
        <a:off x="1457090" y="1161740"/>
        <a:ext cx="682462" cy="630015"/>
      </dsp:txXfrm>
    </dsp:sp>
    <dsp:sp modelId="{02F136EB-EB47-4F8A-A358-9AA003582E1A}">
      <dsp:nvSpPr>
        <dsp:cNvPr id="0" name=""/>
        <dsp:cNvSpPr/>
      </dsp:nvSpPr>
      <dsp:spPr>
        <a:xfrm rot="16172126">
          <a:off x="1754740" y="874465"/>
          <a:ext cx="78770" cy="169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700" kern="1200" dirty="0"/>
        </a:p>
      </dsp:txBody>
      <dsp:txXfrm rot="10800000">
        <a:off x="1766651" y="920171"/>
        <a:ext cx="55139" cy="101672"/>
      </dsp:txXfrm>
    </dsp:sp>
    <dsp:sp modelId="{AD51BF12-466A-4001-82ED-07F830B7C32E}">
      <dsp:nvSpPr>
        <dsp:cNvPr id="0" name=""/>
        <dsp:cNvSpPr/>
      </dsp:nvSpPr>
      <dsp:spPr>
        <a:xfrm>
          <a:off x="1162712" y="-21891"/>
          <a:ext cx="1254249" cy="904553"/>
        </a:xfrm>
        <a:prstGeom prst="ellipse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r-EG" sz="1100" b="1" kern="1200" dirty="0">
              <a:latin typeface="Janna LT" pitchFamily="2" charset="-78"/>
              <a:cs typeface="Janna LT" pitchFamily="2" charset="-78"/>
            </a:rPr>
            <a:t>توظيف </a:t>
          </a:r>
          <a:r>
            <a:rPr lang="ar-EG" sz="1100" b="1" kern="1200" dirty="0" smtClean="0">
              <a:latin typeface="Janna LT" pitchFamily="2" charset="-78"/>
              <a:cs typeface="Janna LT" pitchFamily="2" charset="-78"/>
            </a:rPr>
            <a:t>المعاقين عن </a:t>
          </a:r>
          <a:r>
            <a:rPr lang="ar-EG" sz="1100" b="1" kern="1200" dirty="0">
              <a:latin typeface="Janna LT" pitchFamily="2" charset="-78"/>
              <a:cs typeface="Janna LT" pitchFamily="2" charset="-78"/>
            </a:rPr>
            <a:t>بعد </a:t>
          </a:r>
          <a:endParaRPr lang="ar-SA" sz="1100" b="1" kern="1200" dirty="0">
            <a:latin typeface="Janna LT" pitchFamily="2" charset="-78"/>
            <a:cs typeface="Janna LT" pitchFamily="2" charset="-78"/>
          </a:endParaRPr>
        </a:p>
      </dsp:txBody>
      <dsp:txXfrm>
        <a:off x="1346393" y="110578"/>
        <a:ext cx="886887" cy="639615"/>
      </dsp:txXfrm>
    </dsp:sp>
    <dsp:sp modelId="{1A5B7FA5-53F4-4600-972C-C6677B809F4F}">
      <dsp:nvSpPr>
        <dsp:cNvPr id="0" name=""/>
        <dsp:cNvSpPr/>
      </dsp:nvSpPr>
      <dsp:spPr>
        <a:xfrm rot="5439630">
          <a:off x="1743431" y="1926657"/>
          <a:ext cx="97453" cy="169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55178"/>
            <a:satOff val="8020"/>
            <a:lumOff val="-654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700" kern="1200" dirty="0"/>
        </a:p>
      </dsp:txBody>
      <dsp:txXfrm rot="10800000">
        <a:off x="1758218" y="1945931"/>
        <a:ext cx="68217" cy="101672"/>
      </dsp:txXfrm>
    </dsp:sp>
    <dsp:sp modelId="{13ED8DFF-24EC-418E-929D-CF5561970FC0}">
      <dsp:nvSpPr>
        <dsp:cNvPr id="0" name=""/>
        <dsp:cNvSpPr/>
      </dsp:nvSpPr>
      <dsp:spPr>
        <a:xfrm>
          <a:off x="1203346" y="2106059"/>
          <a:ext cx="1165684" cy="846268"/>
        </a:xfrm>
        <a:prstGeom prst="ellipse">
          <a:avLst/>
        </a:prstGeom>
        <a:gradFill flip="none" rotWithShape="1">
          <a:gsLst>
            <a:gs pos="0">
              <a:srgbClr val="D06800">
                <a:shade val="30000"/>
                <a:satMod val="115000"/>
              </a:srgbClr>
            </a:gs>
            <a:gs pos="50000">
              <a:srgbClr val="D06800">
                <a:shade val="67500"/>
                <a:satMod val="115000"/>
              </a:srgbClr>
            </a:gs>
            <a:gs pos="100000">
              <a:srgbClr val="D0680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200" b="1" kern="1200" dirty="0" smtClean="0">
              <a:latin typeface="Janna LT" pitchFamily="2" charset="-78"/>
              <a:cs typeface="Janna LT" pitchFamily="2" charset="-78"/>
            </a:rPr>
            <a:t>التوظيف</a:t>
          </a:r>
          <a:r>
            <a:rPr lang="ar-EG" sz="1200" b="1" kern="1200" baseline="0" dirty="0" smtClean="0">
              <a:latin typeface="Janna LT" pitchFamily="2" charset="-78"/>
              <a:cs typeface="Janna LT" pitchFamily="2" charset="-78"/>
            </a:rPr>
            <a:t> المباشر للمعاق</a:t>
          </a:r>
          <a:endParaRPr lang="ar-EG" sz="1200" b="1" kern="1200" dirty="0">
            <a:latin typeface="Janna LT" pitchFamily="2" charset="-78"/>
            <a:cs typeface="Janna LT" pitchFamily="2" charset="-78"/>
          </a:endParaRPr>
        </a:p>
      </dsp:txBody>
      <dsp:txXfrm>
        <a:off x="1374056" y="2229992"/>
        <a:ext cx="824264" cy="598402"/>
      </dsp:txXfrm>
    </dsp:sp>
    <dsp:sp modelId="{55484FC6-7E73-4A1A-A098-B1A73F43F596}">
      <dsp:nvSpPr>
        <dsp:cNvPr id="0" name=""/>
        <dsp:cNvSpPr/>
      </dsp:nvSpPr>
      <dsp:spPr>
        <a:xfrm rot="21576536">
          <a:off x="2313114" y="1388242"/>
          <a:ext cx="77655" cy="169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0357"/>
            <a:satOff val="16039"/>
            <a:lumOff val="-1307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700" kern="1200" dirty="0"/>
        </a:p>
      </dsp:txBody>
      <dsp:txXfrm>
        <a:off x="2313114" y="1422213"/>
        <a:ext cx="54359" cy="101672"/>
      </dsp:txXfrm>
    </dsp:sp>
    <dsp:sp modelId="{93FCE875-F8E9-458C-8370-FDD92C60682C}">
      <dsp:nvSpPr>
        <dsp:cNvPr id="0" name=""/>
        <dsp:cNvSpPr/>
      </dsp:nvSpPr>
      <dsp:spPr>
        <a:xfrm>
          <a:off x="2427374" y="1017344"/>
          <a:ext cx="1173025" cy="902214"/>
        </a:xfrm>
        <a:prstGeom prst="ellipse">
          <a:avLst/>
        </a:prstGeom>
        <a:gradFill flip="none" rotWithShape="1">
          <a:gsLst>
            <a:gs pos="0">
              <a:srgbClr val="B58441">
                <a:shade val="30000"/>
                <a:satMod val="115000"/>
              </a:srgbClr>
            </a:gs>
            <a:gs pos="50000">
              <a:srgbClr val="B58441">
                <a:shade val="67500"/>
                <a:satMod val="115000"/>
              </a:srgbClr>
            </a:gs>
            <a:gs pos="100000">
              <a:srgbClr val="B58441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00" b="1" kern="1200" dirty="0">
              <a:latin typeface="Janna LT" pitchFamily="2" charset="-78"/>
              <a:cs typeface="Janna LT" pitchFamily="2" charset="-78"/>
            </a:rPr>
            <a:t>إدارة نظم العمل عن بعد </a:t>
          </a:r>
          <a:endParaRPr lang="ar-SA" sz="1100" b="1" kern="1200" dirty="0">
            <a:latin typeface="Janna LT" pitchFamily="2" charset="-78"/>
            <a:cs typeface="Janna LT" pitchFamily="2" charset="-78"/>
          </a:endParaRPr>
        </a:p>
      </dsp:txBody>
      <dsp:txXfrm>
        <a:off x="2599160" y="1149470"/>
        <a:ext cx="829453" cy="637962"/>
      </dsp:txXfrm>
    </dsp:sp>
    <dsp:sp modelId="{FA79ABB5-5557-4480-A19B-90FA94E26920}">
      <dsp:nvSpPr>
        <dsp:cNvPr id="0" name=""/>
        <dsp:cNvSpPr/>
      </dsp:nvSpPr>
      <dsp:spPr>
        <a:xfrm rot="10641533">
          <a:off x="1196882" y="1417816"/>
          <a:ext cx="84481" cy="169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65535"/>
            <a:satOff val="24059"/>
            <a:lumOff val="-1961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700" kern="1200" dirty="0"/>
        </a:p>
      </dsp:txBody>
      <dsp:txXfrm rot="10800000">
        <a:off x="1222213" y="1451123"/>
        <a:ext cx="59137" cy="101672"/>
      </dsp:txXfrm>
    </dsp:sp>
    <dsp:sp modelId="{A9E96EA8-DCBF-47E8-B342-9EDFAF6C9E29}">
      <dsp:nvSpPr>
        <dsp:cNvPr id="0" name=""/>
        <dsp:cNvSpPr/>
      </dsp:nvSpPr>
      <dsp:spPr>
        <a:xfrm>
          <a:off x="0" y="1090252"/>
          <a:ext cx="1158171" cy="885476"/>
        </a:xfrm>
        <a:prstGeom prst="ellipse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200" b="1" kern="1200" dirty="0" smtClean="0">
              <a:latin typeface="Janna LT" pitchFamily="2" charset="-78"/>
              <a:cs typeface="Janna LT" pitchFamily="2" charset="-78"/>
            </a:rPr>
            <a:t>سعودة الشركات</a:t>
          </a:r>
          <a:endParaRPr lang="ar-SA" sz="1200" b="1" kern="1200" dirty="0">
            <a:latin typeface="Janna LT" pitchFamily="2" charset="-78"/>
            <a:cs typeface="Janna LT" pitchFamily="2" charset="-78"/>
          </a:endParaRPr>
        </a:p>
      </dsp:txBody>
      <dsp:txXfrm>
        <a:off x="169610" y="1219927"/>
        <a:ext cx="818951" cy="626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7E053F7-7B92-4FA6-AB22-83942023EF36}" type="datetimeFigureOut">
              <a:rPr lang="ar-EG" smtClean="0"/>
              <a:t>06/21/1434</a:t>
            </a:fld>
            <a:endParaRPr lang="ar-E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22A81DB-01E8-4CA0-8917-F3CA89AAE221}" type="slidenum">
              <a:rPr lang="ar-EG" smtClean="0"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38562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B6F5-527F-4349-A1FE-41707B8E42A6}" type="datetimeFigureOut">
              <a:rPr lang="ar-EG" smtClean="0"/>
              <a:t>06/21/1434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BE9-9E38-4B41-8FD4-6B6723B949EA}" type="slidenum">
              <a:rPr lang="ar-EG" smtClean="0"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B6F5-527F-4349-A1FE-41707B8E42A6}" type="datetimeFigureOut">
              <a:rPr lang="ar-EG" smtClean="0"/>
              <a:t>06/21/1434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BE9-9E38-4B41-8FD4-6B6723B949EA}" type="slidenum">
              <a:rPr lang="ar-EG" smtClean="0"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B6F5-527F-4349-A1FE-41707B8E42A6}" type="datetimeFigureOut">
              <a:rPr lang="ar-EG" smtClean="0"/>
              <a:t>06/21/1434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BE9-9E38-4B41-8FD4-6B6723B949EA}" type="slidenum">
              <a:rPr lang="ar-EG" smtClean="0"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B6F5-527F-4349-A1FE-41707B8E42A6}" type="datetimeFigureOut">
              <a:rPr lang="ar-EG" smtClean="0"/>
              <a:t>06/21/1434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BE9-9E38-4B41-8FD4-6B6723B949EA}" type="slidenum">
              <a:rPr lang="ar-EG" smtClean="0"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B6F5-527F-4349-A1FE-41707B8E42A6}" type="datetimeFigureOut">
              <a:rPr lang="ar-EG" smtClean="0"/>
              <a:t>06/21/1434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BE9-9E38-4B41-8FD4-6B6723B949EA}" type="slidenum">
              <a:rPr lang="ar-EG" smtClean="0"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B6F5-527F-4349-A1FE-41707B8E42A6}" type="datetimeFigureOut">
              <a:rPr lang="ar-EG" smtClean="0"/>
              <a:t>06/21/1434</a:t>
            </a:fld>
            <a:endParaRPr lang="ar-E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BE9-9E38-4B41-8FD4-6B6723B949EA}" type="slidenum">
              <a:rPr lang="ar-EG" smtClean="0"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B6F5-527F-4349-A1FE-41707B8E42A6}" type="datetimeFigureOut">
              <a:rPr lang="ar-EG" smtClean="0"/>
              <a:t>06/21/1434</a:t>
            </a:fld>
            <a:endParaRPr lang="ar-E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BE9-9E38-4B41-8FD4-6B6723B949EA}" type="slidenum">
              <a:rPr lang="ar-EG" smtClean="0"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B6F5-527F-4349-A1FE-41707B8E42A6}" type="datetimeFigureOut">
              <a:rPr lang="ar-EG" smtClean="0"/>
              <a:t>06/21/1434</a:t>
            </a:fld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BE9-9E38-4B41-8FD4-6B6723B949EA}" type="slidenum">
              <a:rPr lang="ar-EG" smtClean="0"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B6F5-527F-4349-A1FE-41707B8E42A6}" type="datetimeFigureOut">
              <a:rPr lang="ar-EG" smtClean="0"/>
              <a:t>06/21/1434</a:t>
            </a:fld>
            <a:endParaRPr lang="ar-E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BE9-9E38-4B41-8FD4-6B6723B949EA}" type="slidenum">
              <a:rPr lang="ar-EG" smtClean="0"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B6F5-527F-4349-A1FE-41707B8E42A6}" type="datetimeFigureOut">
              <a:rPr lang="ar-EG" smtClean="0"/>
              <a:t>06/21/1434</a:t>
            </a:fld>
            <a:endParaRPr lang="ar-E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BE9-9E38-4B41-8FD4-6B6723B949EA}" type="slidenum">
              <a:rPr lang="ar-EG" smtClean="0"/>
              <a:t>‹#›</a:t>
            </a:fld>
            <a:endParaRPr lang="ar-E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B6F5-527F-4349-A1FE-41707B8E42A6}" type="datetimeFigureOut">
              <a:rPr lang="ar-EG" smtClean="0"/>
              <a:t>06/21/1434</a:t>
            </a:fld>
            <a:endParaRPr lang="ar-E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5BE9-9E38-4B41-8FD4-6B6723B949EA}" type="slidenum">
              <a:rPr lang="ar-EG" smtClean="0"/>
              <a:t>‹#›</a:t>
            </a:fld>
            <a:endParaRPr lang="ar-EG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E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85C5BE9-9E38-4B41-8FD4-6B6723B949EA}" type="slidenum">
              <a:rPr lang="ar-EG" smtClean="0"/>
              <a:t>‹#›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E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941B6F5-527F-4349-A1FE-41707B8E42A6}" type="datetimeFigureOut">
              <a:rPr lang="ar-EG" smtClean="0"/>
              <a:t>06/21/1434</a:t>
            </a:fld>
            <a:endParaRPr lang="ar-E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edawam.com/htm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wam.com/html/company-dash1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wam.com/html/company-notifications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wam.com/html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.php?fbid=481847471884492&amp;set=a.419966134739293.96469.155399834529259&amp;type=1&amp;theater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.php?fbid=481847471884492&amp;set=a.419966134739293.96469.155399834529259&amp;type=1&amp;theater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724283"/>
            <a:ext cx="9144000" cy="187220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pic>
        <p:nvPicPr>
          <p:cNvPr id="2051" name="Picture 3" descr="C:\Users\hade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63" y="3861048"/>
            <a:ext cx="488625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60250" y="5219908"/>
            <a:ext cx="3235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669900"/>
                </a:solidFill>
                <a:hlinkClick r:id="rId4"/>
              </a:rPr>
              <a:t>http://www.edawam.com/html/</a:t>
            </a:r>
            <a:endParaRPr lang="en-US" dirty="0">
              <a:solidFill>
                <a:srgbClr val="669900"/>
              </a:solidFill>
            </a:endParaRPr>
          </a:p>
        </p:txBody>
      </p:sp>
      <p:pic>
        <p:nvPicPr>
          <p:cNvPr id="5" name="Picture 2" descr="D:\logo3d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5868144" y="5085184"/>
            <a:ext cx="3378819" cy="1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73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51720" y="332656"/>
            <a:ext cx="6231865" cy="5539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ar-EG" sz="30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2.1.  إي-دوام ليس </a:t>
            </a:r>
            <a:r>
              <a:rPr lang="ar-EG" sz="3000" b="1" dirty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مجرد موقع توظيف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62981" y="4073548"/>
            <a:ext cx="2846200" cy="1837942"/>
            <a:chOff x="2386672" y="3947835"/>
            <a:chExt cx="2739755" cy="173689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470057" y="3947835"/>
              <a:ext cx="0" cy="515048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2386672" y="4462883"/>
              <a:ext cx="2739755" cy="1221847"/>
              <a:chOff x="2567237" y="4327373"/>
              <a:chExt cx="2739755" cy="1221847"/>
            </a:xfrm>
          </p:grpSpPr>
          <p:pic>
            <p:nvPicPr>
              <p:cNvPr id="17" name="Picture 16" descr="http://icons.iconarchive.com/icons/visualpharm/must-have/256/User-icon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7237" y="4516466"/>
                <a:ext cx="707418" cy="66013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Text Box 2"/>
              <p:cNvSpPr txBox="1">
                <a:spLocks noChangeArrowheads="1"/>
              </p:cNvSpPr>
              <p:nvPr/>
            </p:nvSpPr>
            <p:spPr bwMode="auto">
              <a:xfrm>
                <a:off x="2577845" y="5144633"/>
                <a:ext cx="653002" cy="25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1500" b="1" dirty="0">
                    <a:effectLst/>
                    <a:latin typeface="Janna LT" pitchFamily="2" charset="-78"/>
                    <a:ea typeface="Calibri"/>
                    <a:cs typeface="Janna LT" pitchFamily="2" charset="-78"/>
                  </a:rPr>
                  <a:t>مدير</a:t>
                </a:r>
                <a:endParaRPr lang="en-US" sz="1500" b="1" dirty="0">
                  <a:effectLst/>
                  <a:latin typeface="Janna LT" pitchFamily="2" charset="-78"/>
                  <a:ea typeface="Calibri"/>
                  <a:cs typeface="Janna LT" pitchFamily="2" charset="-78"/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>
                <a:off x="3259108" y="4929955"/>
                <a:ext cx="629680" cy="0"/>
              </a:xfrm>
              <a:prstGeom prst="straightConnector1">
                <a:avLst/>
              </a:prstGeom>
              <a:ln w="28575"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lowchart: Decision 19"/>
              <p:cNvSpPr/>
              <p:nvPr/>
            </p:nvSpPr>
            <p:spPr>
              <a:xfrm rot="5400000">
                <a:off x="4029722" y="4271950"/>
                <a:ext cx="1221847" cy="1332693"/>
              </a:xfrm>
              <a:prstGeom prst="flowChartDecision">
                <a:avLst/>
              </a:prstGeom>
              <a:noFill/>
              <a:ln>
                <a:solidFill>
                  <a:srgbClr val="DE6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vert270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EG" sz="1400" b="1" dirty="0">
                    <a:solidFill>
                      <a:srgbClr val="000000"/>
                    </a:solidFill>
                    <a:latin typeface="Janna LT" pitchFamily="2" charset="-78"/>
                    <a:ea typeface="Calibri"/>
                    <a:cs typeface="Janna LT" pitchFamily="2" charset="-78"/>
                  </a:rPr>
                  <a:t>تقييم العمل </a:t>
                </a:r>
                <a:endParaRPr lang="en-US" sz="1400" b="1" dirty="0">
                  <a:latin typeface="Janna LT" pitchFamily="2" charset="-78"/>
                  <a:ea typeface="Calibri"/>
                  <a:cs typeface="Janna LT" pitchFamily="2" charset="-78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187624" y="5949280"/>
            <a:ext cx="2527744" cy="757869"/>
            <a:chOff x="3722968" y="5292702"/>
            <a:chExt cx="2433208" cy="863249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5646428" y="5292702"/>
              <a:ext cx="0" cy="515048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227704" y="5292702"/>
              <a:ext cx="0" cy="515048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239366" y="5292702"/>
              <a:ext cx="1407062" cy="0"/>
            </a:xfrm>
            <a:prstGeom prst="straightConnector1">
              <a:avLst/>
            </a:prstGeom>
            <a:ln w="28575"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161126" y="5851275"/>
              <a:ext cx="995050" cy="3046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EG" sz="1200" b="1" dirty="0">
                  <a:solidFill>
                    <a:srgbClr val="000000"/>
                  </a:solidFill>
                  <a:latin typeface="Janna LT" pitchFamily="2" charset="-78"/>
                  <a:ea typeface="Calibri"/>
                  <a:cs typeface="Janna LT" pitchFamily="2" charset="-78"/>
                </a:rPr>
                <a:t>إ</a:t>
              </a:r>
              <a:r>
                <a:rPr lang="ar-EG" sz="1200" b="1" dirty="0" smtClean="0">
                  <a:solidFill>
                    <a:srgbClr val="000000"/>
                  </a:solidFill>
                  <a:effectLst/>
                  <a:latin typeface="Janna LT" pitchFamily="2" charset="-78"/>
                  <a:ea typeface="Calibri"/>
                  <a:cs typeface="Janna LT" pitchFamily="2" charset="-78"/>
                </a:rPr>
                <a:t>نهاء </a:t>
              </a:r>
              <a:r>
                <a:rPr lang="ar-EG" sz="1200" b="1" dirty="0">
                  <a:solidFill>
                    <a:srgbClr val="000000"/>
                  </a:solidFill>
                  <a:effectLst/>
                  <a:latin typeface="Janna LT" pitchFamily="2" charset="-78"/>
                  <a:ea typeface="Calibri"/>
                  <a:cs typeface="Janna LT" pitchFamily="2" charset="-78"/>
                </a:rPr>
                <a:t>المهمة </a:t>
              </a:r>
              <a:endParaRPr lang="en-US" sz="1200" b="1" dirty="0">
                <a:effectLst/>
                <a:latin typeface="Janna LT" pitchFamily="2" charset="-78"/>
                <a:ea typeface="Calibri"/>
                <a:cs typeface="Janna LT" pitchFamily="2" charset="-7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722968" y="5844021"/>
              <a:ext cx="995050" cy="3046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EG" sz="1400" b="1" dirty="0" smtClean="0">
                  <a:solidFill>
                    <a:srgbClr val="000000"/>
                  </a:solidFill>
                  <a:effectLst/>
                  <a:latin typeface="Janna LT" pitchFamily="2" charset="-78"/>
                  <a:ea typeface="Calibri"/>
                  <a:cs typeface="Janna LT" pitchFamily="2" charset="-78"/>
                </a:rPr>
                <a:t>الأرشيف </a:t>
              </a:r>
              <a:endParaRPr lang="en-US" sz="1400" b="1" dirty="0">
                <a:effectLst/>
                <a:latin typeface="Janna LT" pitchFamily="2" charset="-78"/>
                <a:ea typeface="Calibri"/>
                <a:cs typeface="Janna LT" pitchFamily="2" charset="-7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2628" y="2013164"/>
            <a:ext cx="3135008" cy="928502"/>
            <a:chOff x="2796365" y="1556792"/>
            <a:chExt cx="3017762" cy="877455"/>
          </a:xfrm>
        </p:grpSpPr>
        <p:cxnSp>
          <p:nvCxnSpPr>
            <p:cNvPr id="28" name="Straight Arrow Connector 27"/>
            <p:cNvCxnSpPr/>
            <p:nvPr/>
          </p:nvCxnSpPr>
          <p:spPr>
            <a:xfrm flipH="1">
              <a:off x="3497527" y="1694622"/>
              <a:ext cx="629680" cy="0"/>
            </a:xfrm>
            <a:prstGeom prst="straightConnector1">
              <a:avLst/>
            </a:prstGeom>
            <a:ln w="28575"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 descr="http://icons.iconarchive.com/icons/visualpharm/must-have/256/User-icon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978" y="1556792"/>
              <a:ext cx="707419" cy="6601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2796365" y="2180350"/>
              <a:ext cx="715192" cy="253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1500" b="1" dirty="0">
                  <a:effectLst/>
                  <a:latin typeface="Janna LT" pitchFamily="2" charset="-78"/>
                  <a:ea typeface="Calibri"/>
                  <a:cs typeface="Janna LT" pitchFamily="2" charset="-78"/>
                </a:rPr>
                <a:t>مدير</a:t>
              </a:r>
              <a:endParaRPr lang="en-US" sz="1500" b="1" dirty="0">
                <a:effectLst/>
                <a:latin typeface="Janna LT" pitchFamily="2" charset="-78"/>
                <a:ea typeface="Calibri"/>
                <a:cs typeface="Janna LT" pitchFamily="2" charset="-78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66076" y="1556792"/>
              <a:ext cx="1648051" cy="2466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EG" sz="1400" b="1" dirty="0" smtClean="0">
                  <a:solidFill>
                    <a:srgbClr val="000000"/>
                  </a:solidFill>
                  <a:effectLst/>
                  <a:latin typeface="Janna LT" pitchFamily="2" charset="-78"/>
                  <a:ea typeface="Calibri"/>
                  <a:cs typeface="Janna LT" pitchFamily="2" charset="-78"/>
                </a:rPr>
                <a:t>إرسال </a:t>
              </a:r>
              <a:r>
                <a:rPr lang="ar-EG" sz="1400" b="1" dirty="0">
                  <a:solidFill>
                    <a:srgbClr val="000000"/>
                  </a:solidFill>
                  <a:effectLst/>
                  <a:latin typeface="Janna LT" pitchFamily="2" charset="-78"/>
                  <a:ea typeface="Calibri"/>
                  <a:cs typeface="Janna LT" pitchFamily="2" charset="-78"/>
                </a:rPr>
                <a:t>مهمة </a:t>
              </a:r>
              <a:endParaRPr lang="en-US" sz="1400" b="1" dirty="0">
                <a:effectLst/>
                <a:latin typeface="Janna LT" pitchFamily="2" charset="-78"/>
                <a:ea typeface="Calibri"/>
                <a:cs typeface="Janna LT" pitchFamily="2" charset="-78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990102" y="1846960"/>
              <a:ext cx="0" cy="515047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07503" y="2910721"/>
            <a:ext cx="3198039" cy="1233691"/>
            <a:chOff x="2751240" y="2420041"/>
            <a:chExt cx="3078435" cy="1165866"/>
          </a:xfrm>
        </p:grpSpPr>
        <p:sp>
          <p:nvSpPr>
            <p:cNvPr id="34" name="Text Box 2"/>
            <p:cNvSpPr txBox="1">
              <a:spLocks noChangeArrowheads="1"/>
            </p:cNvSpPr>
            <p:nvPr/>
          </p:nvSpPr>
          <p:spPr bwMode="auto">
            <a:xfrm>
              <a:off x="2785170" y="3361511"/>
              <a:ext cx="785156" cy="224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1500" b="1" dirty="0">
                  <a:effectLst/>
                  <a:latin typeface="Janna LT" pitchFamily="2" charset="-78"/>
                  <a:ea typeface="Calibri"/>
                  <a:cs typeface="Janna LT" pitchFamily="2" charset="-78"/>
                </a:rPr>
                <a:t>موظف</a:t>
              </a:r>
              <a:endParaRPr lang="en-US" sz="1500" b="1" dirty="0">
                <a:effectLst/>
                <a:latin typeface="Janna LT" pitchFamily="2" charset="-78"/>
                <a:ea typeface="Calibri"/>
                <a:cs typeface="Janna LT" pitchFamily="2" charset="-78"/>
              </a:endParaRPr>
            </a:p>
          </p:txBody>
        </p:sp>
        <p:pic>
          <p:nvPicPr>
            <p:cNvPr id="35" name="Picture 34" descr="http://public.ministrysync.com/_images/ae/features/host_manager_icon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94"/>
            <a:stretch/>
          </p:blipFill>
          <p:spPr bwMode="auto">
            <a:xfrm>
              <a:off x="2751240" y="2586888"/>
              <a:ext cx="862895" cy="74718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6" name="Straight Arrow Connector 35"/>
            <p:cNvCxnSpPr/>
            <p:nvPr/>
          </p:nvCxnSpPr>
          <p:spPr>
            <a:xfrm flipH="1">
              <a:off x="3660778" y="2586888"/>
              <a:ext cx="466430" cy="246643"/>
            </a:xfrm>
            <a:prstGeom prst="straightConnector1">
              <a:avLst/>
            </a:prstGeom>
            <a:ln w="28575"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3637456" y="3181731"/>
              <a:ext cx="489234" cy="159592"/>
            </a:xfrm>
            <a:prstGeom prst="straightConnector1">
              <a:avLst/>
            </a:prstGeom>
            <a:ln w="28575"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4181624" y="3218002"/>
              <a:ext cx="1648051" cy="2466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EG" sz="1200" b="1" dirty="0">
                  <a:solidFill>
                    <a:srgbClr val="000000"/>
                  </a:solidFill>
                  <a:latin typeface="Janna LT" pitchFamily="2" charset="-78"/>
                  <a:ea typeface="Calibri"/>
                  <a:cs typeface="Janna LT" pitchFamily="2" charset="-78"/>
                </a:rPr>
                <a:t>إ</a:t>
              </a:r>
              <a:r>
                <a:rPr lang="ar-EG" sz="1200" b="1" dirty="0" smtClean="0">
                  <a:solidFill>
                    <a:srgbClr val="000000"/>
                  </a:solidFill>
                  <a:effectLst/>
                  <a:latin typeface="Janna LT" pitchFamily="2" charset="-78"/>
                  <a:ea typeface="Calibri"/>
                  <a:cs typeface="Janna LT" pitchFamily="2" charset="-78"/>
                </a:rPr>
                <a:t>رسال </a:t>
              </a:r>
              <a:r>
                <a:rPr lang="ar-EG" sz="1200" b="1" dirty="0">
                  <a:solidFill>
                    <a:srgbClr val="000000"/>
                  </a:solidFill>
                  <a:effectLst/>
                  <a:latin typeface="Janna LT" pitchFamily="2" charset="-78"/>
                  <a:ea typeface="Calibri"/>
                  <a:cs typeface="Janna LT" pitchFamily="2" charset="-78"/>
                </a:rPr>
                <a:t>المهام المنجزة </a:t>
              </a:r>
              <a:endParaRPr lang="en-US" sz="1200" b="1" dirty="0">
                <a:effectLst/>
                <a:latin typeface="Janna LT" pitchFamily="2" charset="-78"/>
                <a:ea typeface="Calibri"/>
                <a:cs typeface="Janna LT" pitchFamily="2" charset="-78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66076" y="2420041"/>
              <a:ext cx="1648051" cy="2466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EG" sz="1400" b="1" dirty="0" smtClean="0">
                  <a:solidFill>
                    <a:srgbClr val="000000"/>
                  </a:solidFill>
                  <a:effectLst/>
                  <a:latin typeface="Janna LT" pitchFamily="2" charset="-78"/>
                  <a:ea typeface="Calibri"/>
                  <a:cs typeface="Janna LT" pitchFamily="2" charset="-78"/>
                </a:rPr>
                <a:t>استلام </a:t>
              </a:r>
              <a:r>
                <a:rPr lang="ar-EG" sz="1400" b="1" dirty="0">
                  <a:solidFill>
                    <a:srgbClr val="000000"/>
                  </a:solidFill>
                  <a:effectLst/>
                  <a:latin typeface="Janna LT" pitchFamily="2" charset="-78"/>
                  <a:ea typeface="Calibri"/>
                  <a:cs typeface="Janna LT" pitchFamily="2" charset="-78"/>
                </a:rPr>
                <a:t>مهمة </a:t>
              </a:r>
              <a:endParaRPr lang="en-US" sz="1400" b="1" dirty="0">
                <a:effectLst/>
                <a:latin typeface="Janna LT" pitchFamily="2" charset="-78"/>
                <a:ea typeface="Calibri"/>
                <a:cs typeface="Janna LT" pitchFamily="2" charset="-78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4990102" y="2666683"/>
              <a:ext cx="0" cy="515048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4499992" y="2132856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تنفيذ آليات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منظمة لمتابعة الأعمال من قبل الشركة والموظف.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963647" y="3058021"/>
            <a:ext cx="3466544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Low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  <a:tabLst>
                <a:tab pos="685800" algn="r"/>
              </a:tabLst>
            </a:pPr>
            <a:r>
              <a:rPr lang="ar-EG" sz="1600" b="1" kern="10" dirty="0">
                <a:latin typeface="Janna LT" pitchFamily="2" charset="-78"/>
                <a:cs typeface="Janna LT" pitchFamily="2" charset="-78"/>
              </a:rPr>
              <a:t>تقديم طرق تدريب وارشاد للنظام بكافة الأنواع ليختار المدير والموظف الطريقة الأسهل بالنسبة له </a:t>
            </a:r>
          </a:p>
          <a:p>
            <a:pPr lvl="1" algn="justLow">
              <a:lnSpc>
                <a:spcPct val="150000"/>
              </a:lnSpc>
              <a:spcAft>
                <a:spcPts val="1000"/>
              </a:spcAft>
              <a:tabLst>
                <a:tab pos="685800" algn="r"/>
              </a:tabLst>
            </a:pPr>
            <a:r>
              <a:rPr lang="ar-EG" sz="1600" b="1" kern="10" dirty="0" smtClean="0">
                <a:latin typeface="Janna LT" pitchFamily="2" charset="-78"/>
                <a:cs typeface="Janna LT" pitchFamily="2" charset="-78"/>
              </a:rPr>
              <a:t>( </a:t>
            </a:r>
            <a:r>
              <a:rPr lang="ar-EG" sz="1600" b="1" kern="10" dirty="0">
                <a:latin typeface="Janna LT" pitchFamily="2" charset="-78"/>
                <a:cs typeface="Janna LT" pitchFamily="2" charset="-78"/>
              </a:rPr>
              <a:t>دليل مستخدم / فيديو / .... )</a:t>
            </a:r>
            <a:endParaRPr lang="en-US" sz="1600" b="1" kern="10" dirty="0">
              <a:latin typeface="Janna LT" pitchFamily="2" charset="-78"/>
              <a:cs typeface="Janna LT" pitchFamily="2" charset="-78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170390" y="2132856"/>
            <a:ext cx="1793256" cy="3498313"/>
            <a:chOff x="5294082" y="1856659"/>
            <a:chExt cx="1726190" cy="3305983"/>
          </a:xfrm>
        </p:grpSpPr>
        <p:grpSp>
          <p:nvGrpSpPr>
            <p:cNvPr id="44" name="Group 43"/>
            <p:cNvGrpSpPr/>
            <p:nvPr/>
          </p:nvGrpSpPr>
          <p:grpSpPr>
            <a:xfrm>
              <a:off x="5294082" y="1856659"/>
              <a:ext cx="1726190" cy="3305983"/>
              <a:chOff x="5294082" y="1856659"/>
              <a:chExt cx="1726190" cy="3305983"/>
            </a:xfrm>
          </p:grpSpPr>
          <p:sp>
            <p:nvSpPr>
              <p:cNvPr id="46" name="Flowchart: Decision 45"/>
              <p:cNvSpPr/>
              <p:nvPr/>
            </p:nvSpPr>
            <p:spPr>
              <a:xfrm rot="5400000">
                <a:off x="5743002" y="2149441"/>
                <a:ext cx="1221847" cy="1332693"/>
              </a:xfrm>
              <a:prstGeom prst="flowChartDecision">
                <a:avLst/>
              </a:prstGeom>
              <a:noFill/>
              <a:ln>
                <a:solidFill>
                  <a:srgbClr val="DE6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vert270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EG" sz="1400" b="1" dirty="0" smtClean="0">
                    <a:solidFill>
                      <a:srgbClr val="000000"/>
                    </a:solidFill>
                    <a:latin typeface="Janna LT" pitchFamily="2" charset="-78"/>
                    <a:ea typeface="Calibri"/>
                    <a:cs typeface="Janna LT" pitchFamily="2" charset="-78"/>
                  </a:rPr>
                  <a:t>تنبيهات</a:t>
                </a:r>
                <a:endParaRPr lang="en-US" sz="1400" b="1" dirty="0">
                  <a:latin typeface="Janna LT" pitchFamily="2" charset="-78"/>
                  <a:ea typeface="Calibri"/>
                  <a:cs typeface="Janna LT" pitchFamily="2" charset="-78"/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5294082" y="1856659"/>
                <a:ext cx="1726190" cy="3305983"/>
                <a:chOff x="5294082" y="1856659"/>
                <a:chExt cx="1726190" cy="3305983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5294082" y="1856659"/>
                  <a:ext cx="1726190" cy="3305983"/>
                  <a:chOff x="5474647" y="1721149"/>
                  <a:chExt cx="1726190" cy="3305983"/>
                </a:xfrm>
              </p:grpSpPr>
              <p:sp>
                <p:nvSpPr>
                  <p:cNvPr id="50" name="Flowchart: Decision 49"/>
                  <p:cNvSpPr/>
                  <p:nvPr/>
                </p:nvSpPr>
                <p:spPr>
                  <a:xfrm rot="5400000">
                    <a:off x="5923567" y="3604473"/>
                    <a:ext cx="1221847" cy="1332693"/>
                  </a:xfrm>
                  <a:prstGeom prst="flowChartDecision">
                    <a:avLst/>
                  </a:prstGeom>
                  <a:noFill/>
                  <a:ln>
                    <a:solidFill>
                      <a:srgbClr val="DE6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vert270" wrap="square" lIns="91440" tIns="45720" rIns="91440" bIns="45720" numCol="1" spcCol="0" rtlCol="1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rtl="1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ar-EG" sz="1400" b="1" dirty="0" smtClean="0">
                        <a:solidFill>
                          <a:srgbClr val="000000"/>
                        </a:solidFill>
                        <a:latin typeface="Janna LT" pitchFamily="2" charset="-78"/>
                        <a:ea typeface="Calibri"/>
                        <a:cs typeface="Janna LT" pitchFamily="2" charset="-78"/>
                      </a:rPr>
                      <a:t>تقارير دورية</a:t>
                    </a:r>
                    <a:endParaRPr lang="en-US" sz="1400" b="1" dirty="0">
                      <a:latin typeface="Janna LT" pitchFamily="2" charset="-78"/>
                      <a:ea typeface="Calibri"/>
                      <a:cs typeface="Janna LT" pitchFamily="2" charset="-78"/>
                    </a:endParaRPr>
                  </a:p>
                </p:txBody>
              </p:sp>
              <p:cxnSp>
                <p:nvCxnSpPr>
                  <p:cNvPr id="51" name="Straight Arrow Connector 50"/>
                  <p:cNvCxnSpPr/>
                  <p:nvPr/>
                </p:nvCxnSpPr>
                <p:spPr>
                  <a:xfrm flipH="1">
                    <a:off x="5714799" y="1721149"/>
                    <a:ext cx="835894" cy="0"/>
                  </a:xfrm>
                  <a:prstGeom prst="straightConnector1">
                    <a:avLst/>
                  </a:prstGeom>
                  <a:ln w="28575"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Arrow Connector 51"/>
                  <p:cNvCxnSpPr/>
                  <p:nvPr/>
                </p:nvCxnSpPr>
                <p:spPr>
                  <a:xfrm flipH="1">
                    <a:off x="5474647" y="5021682"/>
                    <a:ext cx="1041569" cy="0"/>
                  </a:xfrm>
                  <a:prstGeom prst="straightConnector1">
                    <a:avLst/>
                  </a:prstGeom>
                  <a:ln w="28575"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Arrow Connector 52"/>
                  <p:cNvCxnSpPr/>
                  <p:nvPr/>
                </p:nvCxnSpPr>
                <p:spPr>
                  <a:xfrm flipV="1">
                    <a:off x="6545789" y="4877667"/>
                    <a:ext cx="2073" cy="149465"/>
                  </a:xfrm>
                  <a:prstGeom prst="straightConnector1">
                    <a:avLst/>
                  </a:prstGeom>
                  <a:ln w="28575"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Straight Arrow Connector 48"/>
                <p:cNvCxnSpPr>
                  <a:stCxn id="50" idx="1"/>
                  <a:endCxn id="46" idx="3"/>
                </p:cNvCxnSpPr>
                <p:nvPr/>
              </p:nvCxnSpPr>
              <p:spPr>
                <a:xfrm flipV="1">
                  <a:off x="6353925" y="3426711"/>
                  <a:ext cx="0" cy="368695"/>
                </a:xfrm>
                <a:prstGeom prst="straightConnector1">
                  <a:avLst/>
                </a:prstGeom>
                <a:ln w="28575"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5" name="Straight Arrow Connector 44"/>
            <p:cNvCxnSpPr/>
            <p:nvPr/>
          </p:nvCxnSpPr>
          <p:spPr>
            <a:xfrm flipH="1" flipV="1">
              <a:off x="6370126" y="1866868"/>
              <a:ext cx="1" cy="271438"/>
            </a:xfrm>
            <a:prstGeom prst="straightConnector1">
              <a:avLst/>
            </a:prstGeom>
            <a:ln w="28575"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274001" y="1013827"/>
            <a:ext cx="801291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1600" b="1" dirty="0">
                <a:solidFill>
                  <a:srgbClr val="339933"/>
                </a:solidFill>
                <a:latin typeface="Janna LT" pitchFamily="2" charset="-78"/>
                <a:cs typeface="Janna LT" pitchFamily="2" charset="-78"/>
              </a:rPr>
              <a:t>بوابة </a:t>
            </a:r>
            <a:r>
              <a:rPr lang="ar-EG" sz="1600" b="1" dirty="0" smtClean="0">
                <a:solidFill>
                  <a:srgbClr val="339933"/>
                </a:solidFill>
                <a:latin typeface="Janna LT" pitchFamily="2" charset="-78"/>
                <a:cs typeface="Janna LT" pitchFamily="2" charset="-78"/>
              </a:rPr>
              <a:t>إي–دوام </a:t>
            </a:r>
            <a:r>
              <a:rPr lang="ar-EG" sz="1600" b="1" dirty="0">
                <a:solidFill>
                  <a:srgbClr val="339933"/>
                </a:solidFill>
                <a:latin typeface="Janna LT" pitchFamily="2" charset="-78"/>
                <a:cs typeface="Janna LT" pitchFamily="2" charset="-78"/>
              </a:rPr>
              <a:t>ال</a:t>
            </a:r>
            <a:r>
              <a:rPr lang="ar-SA" sz="1600" b="1" dirty="0">
                <a:solidFill>
                  <a:srgbClr val="339933"/>
                </a:solidFill>
                <a:latin typeface="Janna LT" pitchFamily="2" charset="-78"/>
                <a:cs typeface="Janna LT" pitchFamily="2" charset="-78"/>
              </a:rPr>
              <a:t>إلكترونية تعد أكبر ملتقي توظيفي لذوي الاحتياجات الخاصة ليست مختصة فقط بتوفير الفرص الوظيفية</a:t>
            </a:r>
            <a:r>
              <a:rPr lang="ar-EG" sz="1600" b="1" dirty="0">
                <a:solidFill>
                  <a:srgbClr val="339933"/>
                </a:solidFill>
                <a:latin typeface="Janna LT" pitchFamily="2" charset="-78"/>
                <a:cs typeface="Janna LT" pitchFamily="2" charset="-78"/>
              </a:rPr>
              <a:t> </a:t>
            </a:r>
            <a:r>
              <a:rPr lang="ar-EG" sz="1600" b="1" dirty="0" smtClean="0">
                <a:solidFill>
                  <a:srgbClr val="339933"/>
                </a:solidFill>
                <a:latin typeface="Janna LT" pitchFamily="2" charset="-78"/>
                <a:cs typeface="Janna LT" pitchFamily="2" charset="-78"/>
              </a:rPr>
              <a:t>ولكن دورها ،،،</a:t>
            </a:r>
          </a:p>
        </p:txBody>
      </p:sp>
      <p:pic>
        <p:nvPicPr>
          <p:cNvPr id="54" name="Picture 2" descr="D:\logo3d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-180528" y="-3"/>
            <a:ext cx="2051720" cy="1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1" grpId="0"/>
      <p:bldP spid="42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t="7939" r="6250" b="5722"/>
          <a:stretch/>
        </p:blipFill>
        <p:spPr bwMode="auto">
          <a:xfrm>
            <a:off x="1093634" y="1844824"/>
            <a:ext cx="6070654" cy="4387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539552" y="941819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1600" b="1" kern="10" dirty="0" smtClean="0">
                <a:latin typeface="Janna LT" pitchFamily="2" charset="-78"/>
                <a:cs typeface="Janna LT" pitchFamily="2" charset="-78"/>
              </a:rPr>
              <a:t>مشرف </a:t>
            </a:r>
            <a:r>
              <a:rPr lang="ar-SA" sz="1600" b="1" kern="10" dirty="0">
                <a:latin typeface="Janna LT" pitchFamily="2" charset="-78"/>
                <a:cs typeface="Janna LT" pitchFamily="2" charset="-78"/>
              </a:rPr>
              <a:t>على العملية الوظيفية وإدارة العمل </a:t>
            </a:r>
            <a:r>
              <a:rPr lang="ar-EG" sz="1600" b="1" kern="10" dirty="0">
                <a:latin typeface="Janna LT" pitchFamily="2" charset="-78"/>
                <a:cs typeface="Janna LT" pitchFamily="2" charset="-78"/>
              </a:rPr>
              <a:t>عن بعد بين الموظف والشركة </a:t>
            </a:r>
            <a:r>
              <a:rPr lang="ar-SA" sz="1600" b="1" kern="10" dirty="0">
                <a:latin typeface="Janna LT" pitchFamily="2" charset="-78"/>
                <a:cs typeface="Janna LT" pitchFamily="2" charset="-78"/>
              </a:rPr>
              <a:t>من خلال العديد من </a:t>
            </a:r>
            <a:r>
              <a:rPr lang="ar-SA" sz="1600" b="1" kern="10" dirty="0" smtClean="0">
                <a:latin typeface="Janna LT" pitchFamily="2" charset="-78"/>
                <a:cs typeface="Janna LT" pitchFamily="2" charset="-78"/>
              </a:rPr>
              <a:t>ا</a:t>
            </a:r>
            <a:r>
              <a:rPr lang="ar-EG" sz="1600" b="1" kern="10" dirty="0" smtClean="0">
                <a:latin typeface="Janna LT" pitchFamily="2" charset="-78"/>
                <a:cs typeface="Janna LT" pitchFamily="2" charset="-78"/>
              </a:rPr>
              <a:t>الإجراءات </a:t>
            </a:r>
            <a:r>
              <a:rPr lang="ar-SA" sz="1600" b="1" kern="10" dirty="0" smtClean="0">
                <a:latin typeface="Janna LT" pitchFamily="2" charset="-78"/>
                <a:cs typeface="Janna LT" pitchFamily="2" charset="-78"/>
              </a:rPr>
              <a:t>التقنية </a:t>
            </a:r>
            <a:r>
              <a:rPr lang="ar-SA" sz="1600" b="1" kern="10" dirty="0">
                <a:latin typeface="Janna LT" pitchFamily="2" charset="-78"/>
                <a:cs typeface="Janna LT" pitchFamily="2" charset="-78"/>
              </a:rPr>
              <a:t>المتطورة.</a:t>
            </a:r>
            <a:endParaRPr lang="en-US" sz="1600" b="1" kern="10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9632" y="6402814"/>
            <a:ext cx="5220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http://www.edawam.com/html/company-dash1.html</a:t>
            </a:r>
            <a:endParaRPr lang="ar-EG" sz="1600" dirty="0"/>
          </a:p>
        </p:txBody>
      </p:sp>
      <p:pic>
        <p:nvPicPr>
          <p:cNvPr id="6" name="Picture 2" descr="D:\logo3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-180528" y="-3"/>
            <a:ext cx="2051720" cy="1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05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9672" y="930206"/>
            <a:ext cx="64991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تنفيذ 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آليات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مخصصة ل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متابعة مشاريع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التوظيف 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بعد </a:t>
            </a:r>
            <a:r>
              <a:rPr lang="ar-SA" sz="1600" b="1" dirty="0">
                <a:latin typeface="Janna LT" pitchFamily="2" charset="-78"/>
                <a:cs typeface="Janna LT" pitchFamily="2" charset="-78"/>
              </a:rPr>
              <a:t>التطبيق</a:t>
            </a:r>
            <a:r>
              <a:rPr lang="en-US" sz="1600" b="1" dirty="0">
                <a:latin typeface="Janna LT" pitchFamily="2" charset="-78"/>
                <a:cs typeface="Janna LT" pitchFamily="2" charset="-78"/>
              </a:rPr>
              <a:t>.</a:t>
            </a:r>
            <a:endParaRPr lang="ar-EG" sz="1600" dirty="0"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9" t="7956" r="16765" b="38465"/>
          <a:stretch/>
        </p:blipFill>
        <p:spPr bwMode="auto">
          <a:xfrm>
            <a:off x="1259632" y="1844824"/>
            <a:ext cx="5858014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6381328"/>
            <a:ext cx="59647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http://www.edawam.com/html/company-notifications.html</a:t>
            </a:r>
            <a:endParaRPr lang="ar-EG" sz="1600" dirty="0"/>
          </a:p>
        </p:txBody>
      </p:sp>
      <p:pic>
        <p:nvPicPr>
          <p:cNvPr id="7" name="Picture 2" descr="D:\logo3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-180528" y="-3"/>
            <a:ext cx="2051720" cy="1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8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188640"/>
            <a:ext cx="676875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ar-EG" sz="1600" b="1" dirty="0">
                <a:latin typeface="Janna LT" pitchFamily="2" charset="-78"/>
                <a:cs typeface="Janna LT" pitchFamily="2" charset="-78"/>
              </a:rPr>
              <a:t>استخدام قناة التعامل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الإلكترونية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بين الشركة والموظف عن بعد ويوفر الخدمات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التالية:</a:t>
            </a:r>
            <a:endParaRPr lang="ar-EG" sz="1600" b="1" dirty="0">
              <a:latin typeface="Janna LT" pitchFamily="2" charset="-78"/>
              <a:cs typeface="Janna LT" pitchFamily="2" charset="-78"/>
            </a:endParaRPr>
          </a:p>
          <a:p>
            <a:pPr marL="1200150" lvl="2" indent="-285750" algn="justLow" fontAlgn="base">
              <a:lnSpc>
                <a:spcPct val="150000"/>
              </a:lnSpc>
              <a:buFont typeface="Janna LT" pitchFamily="2" charset="-78"/>
              <a:buChar char="–"/>
            </a:pPr>
            <a:r>
              <a:rPr lang="ar-EG" sz="1600" dirty="0" smtClean="0">
                <a:latin typeface="Janna LT" pitchFamily="2" charset="-78"/>
                <a:cs typeface="Janna LT" pitchFamily="2" charset="-78"/>
              </a:rPr>
              <a:t>تثبيت </a:t>
            </a:r>
            <a:r>
              <a:rPr lang="ar-EG" sz="1600" dirty="0">
                <a:latin typeface="Janna LT" pitchFamily="2" charset="-78"/>
                <a:cs typeface="Janna LT" pitchFamily="2" charset="-78"/>
              </a:rPr>
              <a:t>أوامر العمل ونسبة الانجاز وفترات الانجاز .</a:t>
            </a:r>
          </a:p>
          <a:p>
            <a:pPr marL="1200150" lvl="2" indent="-285750" algn="justLow" fontAlgn="base">
              <a:lnSpc>
                <a:spcPct val="150000"/>
              </a:lnSpc>
              <a:buFont typeface="Janna LT" pitchFamily="2" charset="-78"/>
              <a:buChar char="–"/>
            </a:pPr>
            <a:r>
              <a:rPr lang="ar-EG" sz="1600" dirty="0" smtClean="0">
                <a:latin typeface="Janna LT" pitchFamily="2" charset="-78"/>
                <a:cs typeface="Janna LT" pitchFamily="2" charset="-78"/>
              </a:rPr>
              <a:t>إتاحة </a:t>
            </a:r>
            <a:r>
              <a:rPr lang="ar-EG" sz="1600" dirty="0">
                <a:latin typeface="Janna LT" pitchFamily="2" charset="-78"/>
                <a:cs typeface="Janna LT" pitchFamily="2" charset="-78"/>
              </a:rPr>
              <a:t>تقييم الأعمال من المدير المباشر </a:t>
            </a:r>
            <a:r>
              <a:rPr lang="ar-EG" sz="1600" dirty="0" smtClean="0">
                <a:latin typeface="Janna LT" pitchFamily="2" charset="-78"/>
                <a:cs typeface="Janna LT" pitchFamily="2" charset="-78"/>
              </a:rPr>
              <a:t>.</a:t>
            </a:r>
          </a:p>
          <a:p>
            <a:pPr marL="1200150" lvl="2" indent="-285750" algn="justLow" fontAlgn="base">
              <a:lnSpc>
                <a:spcPct val="150000"/>
              </a:lnSpc>
              <a:buFont typeface="Janna LT" pitchFamily="2" charset="-78"/>
              <a:buChar char="–"/>
            </a:pPr>
            <a:r>
              <a:rPr lang="ar-EG" sz="1600" dirty="0">
                <a:latin typeface="Janna LT" pitchFamily="2" charset="-78"/>
                <a:cs typeface="Janna LT" pitchFamily="2" charset="-78"/>
              </a:rPr>
              <a:t>إصدار تقييم اسبوعي وشهري يساعد الطرفين على الارتقاء بالأداء بناءً على تقييم </a:t>
            </a:r>
            <a:r>
              <a:rPr lang="ar-EG" sz="1600" dirty="0" smtClean="0">
                <a:latin typeface="Janna LT" pitchFamily="2" charset="-78"/>
                <a:cs typeface="Janna LT" pitchFamily="2" charset="-78"/>
              </a:rPr>
              <a:t>رقمي.</a:t>
            </a:r>
            <a:endParaRPr lang="ar-EG" sz="1600" dirty="0"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7939" r="15879" b="10304"/>
          <a:stretch/>
        </p:blipFill>
        <p:spPr bwMode="auto">
          <a:xfrm>
            <a:off x="1331640" y="2564904"/>
            <a:ext cx="5760640" cy="4263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logo3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-180528" y="-3"/>
            <a:ext cx="2051720" cy="1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81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05"/>
          <a:stretch/>
        </p:blipFill>
        <p:spPr bwMode="auto">
          <a:xfrm>
            <a:off x="394303" y="4149080"/>
            <a:ext cx="3169585" cy="15121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2874422"/>
            <a:ext cx="7389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ar-EG" sz="1600" b="1" kern="10" dirty="0">
                <a:latin typeface="Janna LT" pitchFamily="2" charset="-78"/>
                <a:cs typeface="Janna LT" pitchFamily="2" charset="-78"/>
              </a:rPr>
              <a:t>وضع مؤشرات تقدم معينة على ضوئها تحدد مد</a:t>
            </a:r>
            <a:r>
              <a:rPr lang="ar-SA" sz="1600" b="1" kern="10" dirty="0">
                <a:latin typeface="Janna LT" pitchFamily="2" charset="-78"/>
                <a:cs typeface="Janna LT" pitchFamily="2" charset="-78"/>
              </a:rPr>
              <a:t>ى</a:t>
            </a:r>
            <a:r>
              <a:rPr lang="ar-EG" sz="1600" b="1" kern="10" dirty="0">
                <a:latin typeface="Janna LT" pitchFamily="2" charset="-78"/>
                <a:cs typeface="Janna LT" pitchFamily="2" charset="-78"/>
              </a:rPr>
              <a:t> التقدم في تنفيذ </a:t>
            </a:r>
            <a:r>
              <a:rPr lang="ar-EG" sz="1600" b="1" kern="10" dirty="0" smtClean="0">
                <a:latin typeface="Janna LT" pitchFamily="2" charset="-78"/>
                <a:cs typeface="Janna LT" pitchFamily="2" charset="-78"/>
              </a:rPr>
              <a:t>دراسة المشروع</a:t>
            </a:r>
            <a:endParaRPr lang="ar-EG" sz="1600" b="1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1192" y="764704"/>
            <a:ext cx="63012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تثبيت التعاقدات الوظيفية بعقد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إ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لكتروني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وما يتبعه من خدمات </a:t>
            </a:r>
            <a:endParaRPr lang="ar-EG" sz="1600" b="1" dirty="0" smtClean="0">
              <a:latin typeface="Janna LT" pitchFamily="2" charset="-78"/>
              <a:cs typeface="Janna LT" pitchFamily="2" charset="-78"/>
            </a:endParaRPr>
          </a:p>
          <a:p>
            <a:pPr lvl="1" fontAlgn="base">
              <a:lnSpc>
                <a:spcPct val="150000"/>
              </a:lnSpc>
            </a:pP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(حسب المتاح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):</a:t>
            </a:r>
            <a:endParaRPr lang="ar-EG" sz="1600" b="1" dirty="0">
              <a:latin typeface="Janna LT" pitchFamily="2" charset="-78"/>
              <a:cs typeface="Janna LT" pitchFamily="2" charset="-78"/>
            </a:endParaRPr>
          </a:p>
          <a:p>
            <a:pPr marL="1200150" lvl="2" indent="-285750" fontAlgn="base">
              <a:lnSpc>
                <a:spcPct val="150000"/>
              </a:lnSpc>
              <a:buFont typeface="Janna LT" pitchFamily="2" charset="-78"/>
              <a:buChar char="–"/>
            </a:pPr>
            <a:r>
              <a:rPr lang="ar-EG" sz="1600" dirty="0" smtClean="0">
                <a:latin typeface="Janna LT" pitchFamily="2" charset="-78"/>
                <a:cs typeface="Janna LT" pitchFamily="2" charset="-78"/>
              </a:rPr>
              <a:t>التسجيل </a:t>
            </a:r>
            <a:r>
              <a:rPr lang="ar-EG" sz="1600" dirty="0">
                <a:latin typeface="Janna LT" pitchFamily="2" charset="-78"/>
                <a:cs typeface="Janna LT" pitchFamily="2" charset="-78"/>
              </a:rPr>
              <a:t>في التأمينات الاجتماعية.</a:t>
            </a:r>
          </a:p>
          <a:p>
            <a:pPr marL="1200150" lvl="2" indent="-285750" fontAlgn="base">
              <a:lnSpc>
                <a:spcPct val="150000"/>
              </a:lnSpc>
              <a:buFont typeface="Janna LT" pitchFamily="2" charset="-78"/>
              <a:buChar char="–"/>
            </a:pPr>
            <a:r>
              <a:rPr lang="ar-EG" sz="1600" dirty="0" smtClean="0">
                <a:latin typeface="Janna LT" pitchFamily="2" charset="-78"/>
                <a:cs typeface="Janna LT" pitchFamily="2" charset="-78"/>
              </a:rPr>
              <a:t>التسجيل </a:t>
            </a:r>
            <a:r>
              <a:rPr lang="ar-EG" sz="1600" dirty="0">
                <a:latin typeface="Janna LT" pitchFamily="2" charset="-78"/>
                <a:cs typeface="Janna LT" pitchFamily="2" charset="-78"/>
              </a:rPr>
              <a:t>المباشر في السعودة.</a:t>
            </a:r>
          </a:p>
          <a:p>
            <a:pPr marL="1200150" lvl="2" indent="-285750" fontAlgn="base">
              <a:lnSpc>
                <a:spcPct val="150000"/>
              </a:lnSpc>
              <a:buFont typeface="Janna LT" pitchFamily="2" charset="-78"/>
              <a:buChar char="–"/>
            </a:pPr>
            <a:r>
              <a:rPr lang="ar-EG" sz="1600" dirty="0" smtClean="0">
                <a:latin typeface="Janna LT" pitchFamily="2" charset="-78"/>
                <a:cs typeface="Janna LT" pitchFamily="2" charset="-78"/>
              </a:rPr>
              <a:t>تثبيت </a:t>
            </a:r>
            <a:r>
              <a:rPr lang="ar-EG" sz="1600" dirty="0">
                <a:latin typeface="Janna LT" pitchFamily="2" charset="-78"/>
                <a:cs typeface="Janna LT" pitchFamily="2" charset="-78"/>
              </a:rPr>
              <a:t>تحويل الراتب عن طريق البنوك.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95936" y="4725144"/>
            <a:ext cx="3235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669900"/>
                </a:solidFill>
                <a:hlinkClick r:id="rId3"/>
              </a:rPr>
              <a:t>http</a:t>
            </a:r>
            <a:r>
              <a:rPr lang="en-US" dirty="0">
                <a:solidFill>
                  <a:srgbClr val="669900"/>
                </a:solidFill>
                <a:hlinkClick r:id="rId3"/>
              </a:rPr>
              <a:t>://www.edawam.com/html/</a:t>
            </a:r>
            <a:endParaRPr lang="en-US" dirty="0">
              <a:solidFill>
                <a:srgbClr val="669900"/>
              </a:solidFill>
            </a:endParaRPr>
          </a:p>
        </p:txBody>
      </p:sp>
      <p:pic>
        <p:nvPicPr>
          <p:cNvPr id="7" name="Picture 2" descr="D:\logo3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-180528" y="-3"/>
            <a:ext cx="2051720" cy="1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7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1760" y="332656"/>
            <a:ext cx="5871825" cy="5539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ar-EG" sz="30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2.2.  أهداف « إي-دوام »</a:t>
            </a:r>
            <a:endParaRPr lang="ar-EG" sz="3000" b="1" dirty="0">
              <a:ln w="1905"/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981" y="1556792"/>
            <a:ext cx="73990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تذليل </a:t>
            </a:r>
            <a:r>
              <a:rPr lang="ar-SA" sz="1600" b="1" dirty="0">
                <a:latin typeface="Janna LT" pitchFamily="2" charset="-78"/>
                <a:cs typeface="Janna LT" pitchFamily="2" charset="-78"/>
              </a:rPr>
              <a:t>العقبات التي تواجهها الشركات أثناء توظيف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ذوي الإعاقة الحركية</a:t>
            </a:r>
            <a:endParaRPr lang="ar-EG" sz="1600" b="1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085" y="1988840"/>
            <a:ext cx="73990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إدارة </a:t>
            </a:r>
            <a:r>
              <a:rPr lang="ar-SA" sz="1600" b="1" dirty="0">
                <a:latin typeface="Janna LT" pitchFamily="2" charset="-78"/>
                <a:cs typeface="Janna LT" pitchFamily="2" charset="-78"/>
              </a:rPr>
              <a:t>نظم العمل عن بعد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و</a:t>
            </a:r>
            <a:r>
              <a:rPr lang="ar-SA" sz="1600" b="1" dirty="0">
                <a:latin typeface="Janna LT" pitchFamily="2" charset="-78"/>
                <a:cs typeface="Janna LT" pitchFamily="2" charset="-78"/>
              </a:rPr>
              <a:t>التي تهدف لخدمة الشركة والموظف بنفس الوقت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668" y="1052736"/>
            <a:ext cx="7399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1600" b="1" dirty="0">
                <a:latin typeface="Janna LT" pitchFamily="2" charset="-78"/>
                <a:cs typeface="Janna LT" pitchFamily="2" charset="-78"/>
              </a:rPr>
              <a:t>تحفيز القطاع الخاص لتبني مبادرة جديدة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لسعودة الشركات 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من </a:t>
            </a:r>
            <a:r>
              <a:rPr lang="ar-SA" sz="1600" b="1" dirty="0">
                <a:latin typeface="Janna LT" pitchFamily="2" charset="-78"/>
                <a:cs typeface="Janna LT" pitchFamily="2" charset="-78"/>
              </a:rPr>
              <a:t>خلال بوابة إي- 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دوام</a:t>
            </a:r>
            <a:endParaRPr lang="en-US" sz="1600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3358153"/>
            <a:ext cx="7477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ar-EG" sz="1600" b="1" dirty="0">
                <a:latin typeface="Janna LT" pitchFamily="2" charset="-78"/>
                <a:cs typeface="Janna LT" pitchFamily="2" charset="-78"/>
              </a:rPr>
              <a:t>معالجة مشاكل المواصلات ومشاكل عدم تهيئة أماكن العمل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لذوي الإعاقة الحركية.</a:t>
            </a:r>
            <a:endParaRPr lang="en-US" sz="1600" b="1" dirty="0">
              <a:latin typeface="Janna LT" pitchFamily="2" charset="-78"/>
              <a:cs typeface="Janna LT" pitchFamily="2" charset="-78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329709943"/>
              </p:ext>
            </p:extLst>
          </p:nvPr>
        </p:nvGraphicFramePr>
        <p:xfrm>
          <a:off x="107504" y="3789040"/>
          <a:ext cx="36004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2915816" y="3861048"/>
            <a:ext cx="5207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ar-EG" sz="1600" b="1" dirty="0">
                <a:latin typeface="Janna LT" pitchFamily="2" charset="-78"/>
                <a:cs typeface="Janna LT" pitchFamily="2" charset="-78"/>
              </a:rPr>
              <a:t>يساعد العمل عن بعد في إيجاد مجتمع يعمل جميع أفراده، مما يزيد الإنتاج والدخل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القومي. </a:t>
            </a:r>
            <a:endParaRPr lang="ar-EG" sz="1600" b="1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2492896"/>
            <a:ext cx="7659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نظام العمل عن بعد يطبق مبدأ « أن المهم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هو ماذا ينتج الموظف وكيف ينتج، وليس كم يجلس الموظف على مكتبه في مقر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عمله »</a:t>
            </a:r>
            <a:endParaRPr lang="ar-EG" sz="1600" b="1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4797152"/>
            <a:ext cx="41818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1600" b="1" dirty="0">
                <a:latin typeface="Janna LT" pitchFamily="2" charset="-78"/>
                <a:cs typeface="Janna LT" pitchFamily="2" charset="-78"/>
              </a:rPr>
              <a:t>الوقوف فعلياً على 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مشكلات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الت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وظيف عن بعد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 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من </a:t>
            </a:r>
            <a:r>
              <a:rPr lang="ar-SA" sz="1600" b="1" dirty="0">
                <a:latin typeface="Janna LT" pitchFamily="2" charset="-78"/>
                <a:cs typeface="Janna LT" pitchFamily="2" charset="-78"/>
              </a:rPr>
              <a:t>خلال الدراسة 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والتحليل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.</a:t>
            </a:r>
            <a:endParaRPr lang="en-US" sz="1600" dirty="0"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13" name="Picture 2" descr="D:\logo3d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-180528" y="-3"/>
            <a:ext cx="2051720" cy="1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70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Graphic spid="11" grpId="0">
        <p:bldAsOne/>
      </p:bldGraphic>
      <p:bldP spid="12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1" y="4077072"/>
            <a:ext cx="1834074" cy="1834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Rectangle 8"/>
          <p:cNvSpPr/>
          <p:nvPr/>
        </p:nvSpPr>
        <p:spPr>
          <a:xfrm>
            <a:off x="251520" y="1271662"/>
            <a:ext cx="79248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متابعة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لنهج صندوق تنمية الموارد البشرية «هدف» في 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ابتكار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حلول عملية للتغلب على صعوبات عمل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 الكفاءات الوطنية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يوفر نظام العمل عن بعد بيئة وظيفية مناسبة لعمل ذوي الإعاقة الحركية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 خصوصا مع عدم مناسبه بيئات العمل في الشركات(عدم وجود دورات مياه – ممرات مجهزة)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7544" y="2854097"/>
            <a:ext cx="7632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يقوم على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ربط العمل بالإنتاجية والمستوى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المهارى لذوي الإعاقة الحركية.</a:t>
            </a:r>
            <a:endParaRPr lang="ar-EG" sz="1600" b="1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1760" y="570746"/>
            <a:ext cx="5871825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ar-EG" sz="30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2.3.  لماذا عمل المعاق عن بعد</a:t>
            </a:r>
            <a:endParaRPr lang="ar-EG" sz="3000" b="1" dirty="0">
              <a:ln w="1905"/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7744" y="3573016"/>
            <a:ext cx="584842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يتيح لذوي الإعاقة الحركية اختيار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العمل الذي يناسبه من بين 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خيارات متعددة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من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الفرص المتاحة 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عمل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ياً مما يساهم في 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عمله حسب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إ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بداعه ورغبته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 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بدون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فرض 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مجال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معي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ن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قسراً على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توظيف ذوي الإعاقة الحركية.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6264" y="5067761"/>
            <a:ext cx="55081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EG" sz="1600" b="1" dirty="0">
                <a:gradFill flip="none" rotWithShape="1">
                  <a:gsLst>
                    <a:gs pos="0">
                      <a:srgbClr val="DE6F00">
                        <a:shade val="30000"/>
                        <a:satMod val="115000"/>
                      </a:srgbClr>
                    </a:gs>
                    <a:gs pos="50000">
                      <a:srgbClr val="DE6F00">
                        <a:shade val="67500"/>
                        <a:satMod val="115000"/>
                      </a:srgbClr>
                    </a:gs>
                    <a:gs pos="100000">
                      <a:srgbClr val="DE6F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rPr>
              <a:t>مثال</a:t>
            </a:r>
            <a:r>
              <a:rPr lang="ar-EG" sz="1600" b="1" dirty="0">
                <a:gradFill flip="none" rotWithShape="1">
                  <a:gsLst>
                    <a:gs pos="0">
                      <a:srgbClr val="DE6F00">
                        <a:shade val="30000"/>
                        <a:satMod val="115000"/>
                      </a:srgbClr>
                    </a:gs>
                    <a:gs pos="50000">
                      <a:srgbClr val="DE6F00">
                        <a:shade val="67500"/>
                        <a:satMod val="115000"/>
                      </a:srgbClr>
                    </a:gs>
                    <a:gs pos="100000">
                      <a:srgbClr val="DE6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Janna LT" pitchFamily="2" charset="-78"/>
                <a:cs typeface="Janna LT" pitchFamily="2" charset="-78"/>
              </a:rPr>
              <a:t> 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العديد من المسميات الوظيفية ،،، </a:t>
            </a:r>
            <a:r>
              <a:rPr lang="ar-SA" sz="16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rPr>
              <a:t>مدخل بيانات </a:t>
            </a:r>
            <a:r>
              <a:rPr lang="ar-EG" sz="16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rPr>
              <a:t>/ </a:t>
            </a:r>
            <a:r>
              <a:rPr lang="ar-SA" sz="16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rPr>
              <a:t>سكرتير مساعد</a:t>
            </a:r>
            <a:r>
              <a:rPr lang="ar-EG" sz="16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rPr>
              <a:t> / </a:t>
            </a:r>
            <a:r>
              <a:rPr lang="ar-SA" sz="16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rPr>
              <a:t>محاسبة </a:t>
            </a:r>
            <a:r>
              <a:rPr lang="ar-EG" sz="16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rPr>
              <a:t>/ </a:t>
            </a:r>
            <a:r>
              <a:rPr lang="ar-SA" sz="16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rPr>
              <a:t>ادارة مواقع </a:t>
            </a:r>
            <a:r>
              <a:rPr lang="ar-EG" sz="16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rPr>
              <a:t>/ </a:t>
            </a:r>
            <a:r>
              <a:rPr lang="ar-SA" sz="16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rPr>
              <a:t>مترجم </a:t>
            </a:r>
            <a:r>
              <a:rPr lang="ar-EG" sz="16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rPr>
              <a:t>/ </a:t>
            </a:r>
            <a:r>
              <a:rPr lang="ar-SA" sz="16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rPr>
              <a:t>مصمم </a:t>
            </a:r>
            <a:r>
              <a:rPr lang="ar-EG" sz="16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rPr>
              <a:t>/ </a:t>
            </a:r>
            <a:r>
              <a:rPr lang="ar-SA" sz="16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rPr>
              <a:t>تسويق </a:t>
            </a:r>
            <a:r>
              <a:rPr lang="ar-EG" sz="16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rPr>
              <a:t>إ</a:t>
            </a:r>
            <a:r>
              <a:rPr lang="ar-SA" sz="16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rPr>
              <a:t>لكتروني </a:t>
            </a:r>
            <a:r>
              <a:rPr lang="ar-EG" sz="16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rPr>
              <a:t>/ </a:t>
            </a:r>
            <a:r>
              <a:rPr lang="ar-SA" sz="16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rPr>
              <a:t>متابعة علاقات عامة </a:t>
            </a:r>
            <a:endParaRPr lang="en-US" sz="1600" b="1" dirty="0">
              <a:gradFill flip="none" rotWithShape="1">
                <a:gsLst>
                  <a:gs pos="0">
                    <a:srgbClr val="298424">
                      <a:shade val="30000"/>
                      <a:satMod val="115000"/>
                    </a:srgbClr>
                  </a:gs>
                  <a:gs pos="50000">
                    <a:srgbClr val="298424">
                      <a:shade val="67500"/>
                      <a:satMod val="115000"/>
                    </a:srgbClr>
                  </a:gs>
                  <a:gs pos="100000">
                    <a:srgbClr val="298424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10" name="Picture 2" descr="D:\logo3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-180528" y="-3"/>
            <a:ext cx="2051720" cy="1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5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8" grpId="0" animBg="1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188621"/>
            <a:ext cx="7487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ar-EG" sz="1600" b="1" dirty="0">
                <a:latin typeface="Janna LT" pitchFamily="2" charset="-78"/>
                <a:cs typeface="Janna LT" pitchFamily="2" charset="-78"/>
              </a:rPr>
              <a:t>صعوبة الوصول للشركة من خلال المواصلات والعوائق السلوكية والثقافية التي تقابله.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2260610"/>
            <a:ext cx="76876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ar-EG" sz="1600" b="1" dirty="0">
                <a:latin typeface="Janna LT" pitchFamily="2" charset="-78"/>
                <a:cs typeface="Janna LT" pitchFamily="2" charset="-78"/>
              </a:rPr>
              <a:t>غالبا ما تتوارى هذه الفئة عن الأنظار، خاصة إذا كانت إعاقتها ظاهرة، 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فهي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لا تفضل العمل في الوظائف التي تحتاج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اتصالاً مباشراً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مع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الجمهور.</a:t>
            </a:r>
            <a:endParaRPr lang="ar-EG" sz="1600" b="1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418" y="3204845"/>
            <a:ext cx="77443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ar-EG" sz="1600" b="1" dirty="0">
                <a:latin typeface="Janna LT" pitchFamily="2" charset="-78"/>
                <a:cs typeface="Janna LT" pitchFamily="2" charset="-78"/>
              </a:rPr>
              <a:t>ساعات العمل الطويلة تسبب عديداً من المشكلات الصحية للمعاقين، خصوصاً المعاقين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حركياً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.</a:t>
            </a:r>
            <a:endParaRPr lang="en-US" sz="1600" b="1" dirty="0"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6"/>
          <a:stretch/>
        </p:blipFill>
        <p:spPr bwMode="auto">
          <a:xfrm>
            <a:off x="595848" y="4437112"/>
            <a:ext cx="2824024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2" descr="D:\logo3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-180528" y="-3"/>
            <a:ext cx="2051720" cy="1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43608" y="2636912"/>
            <a:ext cx="6192688" cy="1152128"/>
          </a:xfrm>
          <a:prstGeom prst="roundRect">
            <a:avLst/>
          </a:prstGeom>
          <a:solidFill>
            <a:srgbClr val="339933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3.  آلية عمل</a:t>
            </a:r>
            <a:r>
              <a:rPr lang="ar-EG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 </a:t>
            </a:r>
            <a:r>
              <a:rPr lang="ar-EG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إي-دوام</a:t>
            </a:r>
            <a:endParaRPr lang="ar-EG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3" name="Picture 2" descr="D:\logo3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-180528" y="-3"/>
            <a:ext cx="2051720" cy="1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26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1760" y="476672"/>
            <a:ext cx="5871825" cy="5539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ar-EG" sz="30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3.1.  المستفيدين من إي-دوام</a:t>
            </a:r>
            <a:endParaRPr lang="ar-EG" sz="3000" b="1" dirty="0">
              <a:ln w="1905"/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nna LT" pitchFamily="2" charset="-78"/>
              <a:cs typeface="Janna LT" pitchFamily="2" charset="-7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2340768" y="1412776"/>
            <a:ext cx="6160638" cy="2642810"/>
            <a:chOff x="-2251012" y="836712"/>
            <a:chExt cx="6160638" cy="2642810"/>
          </a:xfrm>
        </p:grpSpPr>
        <p:grpSp>
          <p:nvGrpSpPr>
            <p:cNvPr id="9" name="Group 8"/>
            <p:cNvGrpSpPr/>
            <p:nvPr/>
          </p:nvGrpSpPr>
          <p:grpSpPr>
            <a:xfrm>
              <a:off x="-2251012" y="836712"/>
              <a:ext cx="5886908" cy="2285191"/>
              <a:chOff x="1637420" y="469630"/>
              <a:chExt cx="6678996" cy="3191708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H="1">
                <a:off x="6702617" y="3185101"/>
                <a:ext cx="1" cy="476237"/>
              </a:xfrm>
              <a:prstGeom prst="straightConnector1">
                <a:avLst/>
              </a:prstGeom>
              <a:ln w="28575">
                <a:solidFill>
                  <a:srgbClr val="298424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1637420" y="469630"/>
                <a:ext cx="6678996" cy="8973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457200" indent="-457200" algn="justLow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ar-EG" sz="2600" b="1" dirty="0" smtClean="0">
                    <a:ln w="1905"/>
                    <a:solidFill>
                      <a:srgbClr val="339933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Janna LT" pitchFamily="2" charset="-78"/>
                    <a:cs typeface="Janna LT" pitchFamily="2" charset="-78"/>
                  </a:rPr>
                  <a:t>الشركات:-</a:t>
                </a:r>
              </a:p>
            </p:txBody>
          </p:sp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30" t="33806" r="80904" b="53068"/>
              <a:stretch/>
            </p:blipFill>
            <p:spPr bwMode="auto">
              <a:xfrm>
                <a:off x="6049044" y="1475360"/>
                <a:ext cx="1296144" cy="162235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485292" y="3140968"/>
              <a:ext cx="34243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1600" b="1" dirty="0">
                  <a:gradFill flip="none" rotWithShape="1">
                    <a:gsLst>
                      <a:gs pos="0">
                        <a:srgbClr val="DE6F00">
                          <a:shade val="30000"/>
                          <a:satMod val="115000"/>
                        </a:srgbClr>
                      </a:gs>
                      <a:gs pos="50000">
                        <a:srgbClr val="DE6F00">
                          <a:shade val="67500"/>
                          <a:satMod val="115000"/>
                        </a:srgbClr>
                      </a:gs>
                      <a:gs pos="100000">
                        <a:srgbClr val="DE6F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كفاءات أكثر </a:t>
              </a:r>
              <a:r>
                <a:rPr lang="ar-SA" sz="1600" b="1" dirty="0" smtClean="0">
                  <a:gradFill flip="none" rotWithShape="1">
                    <a:gsLst>
                      <a:gs pos="0">
                        <a:srgbClr val="DE6F00">
                          <a:shade val="30000"/>
                          <a:satMod val="115000"/>
                        </a:srgbClr>
                      </a:gs>
                      <a:gs pos="50000">
                        <a:srgbClr val="DE6F00">
                          <a:shade val="67500"/>
                          <a:satMod val="115000"/>
                        </a:srgbClr>
                      </a:gs>
                      <a:gs pos="100000">
                        <a:srgbClr val="DE6F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للاختيار</a:t>
              </a:r>
              <a:r>
                <a:rPr lang="ar-SA" sz="1600" b="1" dirty="0">
                  <a:gradFill flip="none" rotWithShape="1">
                    <a:gsLst>
                      <a:gs pos="0">
                        <a:srgbClr val="DE6F00">
                          <a:shade val="30000"/>
                          <a:satMod val="115000"/>
                        </a:srgbClr>
                      </a:gs>
                      <a:gs pos="50000">
                        <a:srgbClr val="DE6F00">
                          <a:shade val="67500"/>
                          <a:satMod val="115000"/>
                        </a:srgbClr>
                      </a:gs>
                      <a:gs pos="100000">
                        <a:srgbClr val="DE6F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 </a:t>
              </a:r>
              <a:r>
                <a:rPr lang="ar-SA" sz="1600" b="1" dirty="0" smtClean="0">
                  <a:gradFill flip="none" rotWithShape="1">
                    <a:gsLst>
                      <a:gs pos="0">
                        <a:srgbClr val="DE6F00">
                          <a:shade val="30000"/>
                          <a:satMod val="115000"/>
                        </a:srgbClr>
                      </a:gs>
                      <a:gs pos="50000">
                        <a:srgbClr val="DE6F00">
                          <a:shade val="67500"/>
                          <a:satMod val="115000"/>
                        </a:srgbClr>
                      </a:gs>
                      <a:gs pos="100000">
                        <a:srgbClr val="DE6F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وضمان </a:t>
              </a:r>
              <a:r>
                <a:rPr lang="ar-SA" sz="1600" b="1" dirty="0">
                  <a:gradFill flip="none" rotWithShape="1">
                    <a:gsLst>
                      <a:gs pos="0">
                        <a:srgbClr val="DE6F00">
                          <a:shade val="30000"/>
                          <a:satMod val="115000"/>
                        </a:srgbClr>
                      </a:gs>
                      <a:gs pos="50000">
                        <a:srgbClr val="DE6F00">
                          <a:shade val="67500"/>
                          <a:satMod val="115000"/>
                        </a:srgbClr>
                      </a:gs>
                      <a:gs pos="100000">
                        <a:srgbClr val="DE6F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جدية </a:t>
              </a:r>
              <a:r>
                <a:rPr lang="ar-SA" sz="1600" b="1" dirty="0" smtClean="0">
                  <a:gradFill flip="none" rotWithShape="1">
                    <a:gsLst>
                      <a:gs pos="0">
                        <a:srgbClr val="DE6F00">
                          <a:shade val="30000"/>
                          <a:satMod val="115000"/>
                        </a:srgbClr>
                      </a:gs>
                      <a:gs pos="50000">
                        <a:srgbClr val="DE6F00">
                          <a:shade val="67500"/>
                          <a:satMod val="115000"/>
                        </a:srgbClr>
                      </a:gs>
                      <a:gs pos="100000">
                        <a:srgbClr val="DE6F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الانتاج.</a:t>
              </a:r>
              <a:endParaRPr lang="ar-EG" sz="1600" b="1" dirty="0">
                <a:gradFill flip="none" rotWithShape="1">
                  <a:gsLst>
                    <a:gs pos="0">
                      <a:srgbClr val="DE6F00">
                        <a:shade val="30000"/>
                        <a:satMod val="115000"/>
                      </a:srgbClr>
                    </a:gs>
                    <a:gs pos="50000">
                      <a:srgbClr val="DE6F00">
                        <a:shade val="67500"/>
                        <a:satMod val="115000"/>
                      </a:srgbClr>
                    </a:gs>
                    <a:gs pos="100000">
                      <a:srgbClr val="DE6F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59125" y="1340768"/>
            <a:ext cx="4974703" cy="2705526"/>
            <a:chOff x="3548881" y="764704"/>
            <a:chExt cx="4974703" cy="2705526"/>
          </a:xfrm>
        </p:grpSpPr>
        <p:grpSp>
          <p:nvGrpSpPr>
            <p:cNvPr id="4" name="Group 3"/>
            <p:cNvGrpSpPr/>
            <p:nvPr/>
          </p:nvGrpSpPr>
          <p:grpSpPr>
            <a:xfrm>
              <a:off x="3548881" y="764704"/>
              <a:ext cx="4801939" cy="2357199"/>
              <a:chOff x="1637420" y="469630"/>
              <a:chExt cx="6678996" cy="3288238"/>
            </a:xfrm>
            <a:effectLst/>
          </p:grpSpPr>
          <p:grpSp>
            <p:nvGrpSpPr>
              <p:cNvPr id="5" name="Group 4"/>
              <p:cNvGrpSpPr/>
              <p:nvPr/>
            </p:nvGrpSpPr>
            <p:grpSpPr>
              <a:xfrm>
                <a:off x="5188426" y="1607268"/>
                <a:ext cx="1557758" cy="2150600"/>
                <a:chOff x="5188426" y="1326730"/>
                <a:chExt cx="1557758" cy="2150600"/>
              </a:xfrm>
            </p:grpSpPr>
            <p:pic>
              <p:nvPicPr>
                <p:cNvPr id="7" name="Picture 6"/>
                <p:cNvPicPr/>
                <p:nvPr/>
              </p:nvPicPr>
              <p:blipFill rotWithShape="1">
                <a:blip r:embed="rId4"/>
                <a:srcRect l="19687" t="40588" r="71988" b="43720"/>
                <a:stretch/>
              </p:blipFill>
              <p:spPr bwMode="auto">
                <a:xfrm flipH="1">
                  <a:off x="5188426" y="1326730"/>
                  <a:ext cx="1557758" cy="1612557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/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8" name="Straight Arrow Connector 7"/>
                <p:cNvCxnSpPr/>
                <p:nvPr/>
              </p:nvCxnSpPr>
              <p:spPr>
                <a:xfrm>
                  <a:off x="5889514" y="2901228"/>
                  <a:ext cx="0" cy="576102"/>
                </a:xfrm>
                <a:prstGeom prst="straightConnector1">
                  <a:avLst/>
                </a:prstGeom>
                <a:ln w="28575">
                  <a:solidFill>
                    <a:srgbClr val="298424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5"/>
              <p:cNvSpPr txBox="1"/>
              <p:nvPr/>
            </p:nvSpPr>
            <p:spPr>
              <a:xfrm>
                <a:off x="1637420" y="469630"/>
                <a:ext cx="6678996" cy="96601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514350" indent="-514350" algn="justLow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ar-EG" sz="2600" b="1" dirty="0" smtClean="0">
                    <a:ln w="1905"/>
                    <a:solidFill>
                      <a:srgbClr val="339933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Janna LT" pitchFamily="2" charset="-78"/>
                    <a:cs typeface="Janna LT" pitchFamily="2" charset="-78"/>
                  </a:rPr>
                  <a:t>المعاقين حركياً:-</a:t>
                </a: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4733764" y="3131676"/>
              <a:ext cx="37898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sz="1600" b="1" dirty="0">
                  <a:gradFill flip="none" rotWithShape="1">
                    <a:gsLst>
                      <a:gs pos="0">
                        <a:srgbClr val="DE6F00">
                          <a:shade val="30000"/>
                          <a:satMod val="115000"/>
                        </a:srgbClr>
                      </a:gs>
                      <a:gs pos="50000">
                        <a:srgbClr val="DE6F00">
                          <a:shade val="67500"/>
                          <a:satMod val="115000"/>
                        </a:srgbClr>
                      </a:gs>
                      <a:gs pos="100000">
                        <a:srgbClr val="DE6F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خيارات وظيفية </a:t>
              </a:r>
              <a:r>
                <a:rPr lang="ar-SA" sz="1600" b="1" dirty="0" smtClean="0">
                  <a:gradFill flip="none" rotWithShape="1">
                    <a:gsLst>
                      <a:gs pos="0">
                        <a:srgbClr val="DE6F00">
                          <a:shade val="30000"/>
                          <a:satMod val="115000"/>
                        </a:srgbClr>
                      </a:gs>
                      <a:gs pos="50000">
                        <a:srgbClr val="DE6F00">
                          <a:shade val="67500"/>
                          <a:satMod val="115000"/>
                        </a:srgbClr>
                      </a:gs>
                      <a:gs pos="100000">
                        <a:srgbClr val="DE6F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متعددة </a:t>
              </a:r>
              <a:r>
                <a:rPr lang="ar-SA" sz="1600" b="1" dirty="0">
                  <a:gradFill flip="none" rotWithShape="1">
                    <a:gsLst>
                      <a:gs pos="0">
                        <a:srgbClr val="DE6F00">
                          <a:shade val="30000"/>
                          <a:satMod val="115000"/>
                        </a:srgbClr>
                      </a:gs>
                      <a:gs pos="50000">
                        <a:srgbClr val="DE6F00">
                          <a:shade val="67500"/>
                          <a:satMod val="115000"/>
                        </a:srgbClr>
                      </a:gs>
                      <a:gs pos="100000">
                        <a:srgbClr val="DE6F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وضمان تقدير </a:t>
              </a:r>
              <a:r>
                <a:rPr lang="ar-SA" sz="1600" b="1" dirty="0" smtClean="0">
                  <a:gradFill flip="none" rotWithShape="1">
                    <a:gsLst>
                      <a:gs pos="0">
                        <a:srgbClr val="DE6F00">
                          <a:shade val="30000"/>
                          <a:satMod val="115000"/>
                        </a:srgbClr>
                      </a:gs>
                      <a:gs pos="50000">
                        <a:srgbClr val="DE6F00">
                          <a:shade val="67500"/>
                          <a:satMod val="115000"/>
                        </a:srgbClr>
                      </a:gs>
                      <a:gs pos="100000">
                        <a:srgbClr val="DE6F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الانتاج.</a:t>
              </a:r>
              <a:endParaRPr lang="en-US" sz="1600" b="1" dirty="0">
                <a:gradFill flip="none" rotWithShape="1">
                  <a:gsLst>
                    <a:gs pos="0">
                      <a:srgbClr val="DE6F00">
                        <a:shade val="30000"/>
                        <a:satMod val="115000"/>
                      </a:srgbClr>
                    </a:gs>
                    <a:gs pos="50000">
                      <a:srgbClr val="DE6F00">
                        <a:shade val="67500"/>
                        <a:satMod val="115000"/>
                      </a:srgbClr>
                    </a:gs>
                    <a:gs pos="100000">
                      <a:srgbClr val="DE6F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endParaRPr>
            </a:p>
          </p:txBody>
        </p:sp>
      </p:grpSp>
      <p:pic>
        <p:nvPicPr>
          <p:cNvPr id="16" name="Picture 2" descr="D:\logo3d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-180528" y="-3"/>
            <a:ext cx="2051720" cy="1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5496" y="4405848"/>
            <a:ext cx="8432481" cy="2335520"/>
            <a:chOff x="35496" y="4096450"/>
            <a:chExt cx="8432481" cy="2335520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5053826" y="5733256"/>
              <a:ext cx="598294" cy="0"/>
            </a:xfrm>
            <a:prstGeom prst="straightConnector1">
              <a:avLst/>
            </a:prstGeom>
            <a:ln w="28575">
              <a:solidFill>
                <a:srgbClr val="29842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35496" y="4096450"/>
              <a:ext cx="8432481" cy="2335520"/>
              <a:chOff x="35496" y="4096450"/>
              <a:chExt cx="8432481" cy="233552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442469" y="4096450"/>
                <a:ext cx="5025508" cy="2335520"/>
                <a:chOff x="3442469" y="4096450"/>
                <a:chExt cx="5025508" cy="2335520"/>
              </a:xfrm>
            </p:grpSpPr>
            <p:pic>
              <p:nvPicPr>
                <p:cNvPr id="22" name="Picture 2" descr="D:\logo3d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196" t="10152" r="10558" b="12951"/>
                <a:stretch/>
              </p:blipFill>
              <p:spPr bwMode="auto">
                <a:xfrm>
                  <a:off x="5572567" y="4789381"/>
                  <a:ext cx="2895410" cy="16425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" name="TextBox 22"/>
                <p:cNvSpPr txBox="1"/>
                <p:nvPr/>
              </p:nvSpPr>
              <p:spPr>
                <a:xfrm>
                  <a:off x="3442469" y="4096450"/>
                  <a:ext cx="4801939" cy="64248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457200" indent="-457200" algn="justLow">
                    <a:lnSpc>
                      <a:spcPct val="150000"/>
                    </a:lnSpc>
                    <a:buFont typeface="Wingdings" pitchFamily="2" charset="2"/>
                    <a:buChar char="ü"/>
                  </a:pPr>
                  <a:r>
                    <a:rPr lang="ar-EG" sz="2600" b="1" dirty="0" smtClean="0">
                      <a:ln w="1905"/>
                      <a:solidFill>
                        <a:srgbClr val="339933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Janna LT" pitchFamily="2" charset="-78"/>
                      <a:cs typeface="Janna LT" pitchFamily="2" charset="-78"/>
                    </a:rPr>
                    <a:t>جمعية حركية:-</a:t>
                  </a:r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35496" y="5445224"/>
                <a:ext cx="50069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ar-SA" sz="1600" b="1" dirty="0">
                    <a:gradFill flip="none" rotWithShape="1">
                      <a:gsLst>
                        <a:gs pos="0">
                          <a:srgbClr val="DE6F00">
                            <a:shade val="30000"/>
                            <a:satMod val="115000"/>
                          </a:srgbClr>
                        </a:gs>
                        <a:gs pos="50000">
                          <a:srgbClr val="DE6F00">
                            <a:shade val="67500"/>
                            <a:satMod val="115000"/>
                          </a:srgbClr>
                        </a:gs>
                        <a:gs pos="100000">
                          <a:srgbClr val="DE6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atin typeface="Janna LT" pitchFamily="2" charset="-78"/>
                    <a:cs typeface="Janna LT" pitchFamily="2" charset="-78"/>
                  </a:rPr>
                  <a:t>خدمة </a:t>
                </a:r>
                <a:r>
                  <a:rPr lang="ar-SA" sz="1600" b="1" dirty="0" smtClean="0">
                    <a:gradFill flip="none" rotWithShape="1">
                      <a:gsLst>
                        <a:gs pos="0">
                          <a:srgbClr val="DE6F00">
                            <a:shade val="30000"/>
                            <a:satMod val="115000"/>
                          </a:srgbClr>
                        </a:gs>
                        <a:gs pos="50000">
                          <a:srgbClr val="DE6F00">
                            <a:shade val="67500"/>
                            <a:satMod val="115000"/>
                          </a:srgbClr>
                        </a:gs>
                        <a:gs pos="100000">
                          <a:srgbClr val="DE6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atin typeface="Janna LT" pitchFamily="2" charset="-78"/>
                    <a:cs typeface="Janna LT" pitchFamily="2" charset="-78"/>
                  </a:rPr>
                  <a:t>الشريحة </a:t>
                </a:r>
                <a:r>
                  <a:rPr lang="ar-SA" sz="1600" b="1" dirty="0">
                    <a:gradFill flip="none" rotWithShape="1">
                      <a:gsLst>
                        <a:gs pos="0">
                          <a:srgbClr val="DE6F00">
                            <a:shade val="30000"/>
                            <a:satMod val="115000"/>
                          </a:srgbClr>
                        </a:gs>
                        <a:gs pos="50000">
                          <a:srgbClr val="DE6F00">
                            <a:shade val="67500"/>
                            <a:satMod val="115000"/>
                          </a:srgbClr>
                        </a:gs>
                        <a:gs pos="100000">
                          <a:srgbClr val="DE6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atin typeface="Janna LT" pitchFamily="2" charset="-78"/>
                    <a:cs typeface="Janna LT" pitchFamily="2" charset="-78"/>
                  </a:rPr>
                  <a:t>المستهدفة ودخل إضافي لتوسيع الخدمات </a:t>
                </a:r>
                <a:endParaRPr lang="en-US" sz="1600" b="1" dirty="0">
                  <a:gradFill flip="none" rotWithShape="1">
                    <a:gsLst>
                      <a:gs pos="0">
                        <a:srgbClr val="DE6F00">
                          <a:shade val="30000"/>
                          <a:satMod val="115000"/>
                        </a:srgbClr>
                      </a:gs>
                      <a:gs pos="50000">
                        <a:srgbClr val="DE6F00">
                          <a:shade val="67500"/>
                          <a:satMod val="115000"/>
                        </a:srgbClr>
                      </a:gs>
                      <a:gs pos="100000">
                        <a:srgbClr val="DE6F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16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20914"/>
            <a:ext cx="8208912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4000" b="1" dirty="0" smtClean="0">
                <a:ln w="11430"/>
                <a:solidFill>
                  <a:srgbClr val="D06800"/>
                </a:solidFill>
                <a:latin typeface="Janna LT" pitchFamily="2" charset="-78"/>
                <a:cs typeface="Janna LT" pitchFamily="2" charset="-78"/>
              </a:rPr>
              <a:t>محتويات العرض التقديمي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7416824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32000" algn="justLow">
              <a:lnSpc>
                <a:spcPct val="150000"/>
              </a:lnSpc>
              <a:buAutoNum type="arabicPeriod"/>
              <a:defRPr/>
            </a:pPr>
            <a:r>
              <a:rPr lang="ar-EG" sz="2000" b="1" dirty="0" smtClean="0">
                <a:ln w="1905"/>
                <a:solidFill>
                  <a:srgbClr val="2984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أرقام ودراسات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013" y="2276872"/>
            <a:ext cx="7416824" cy="18004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5200" algn="justLow">
              <a:lnSpc>
                <a:spcPct val="150000"/>
              </a:lnSpc>
              <a:defRPr/>
            </a:pPr>
            <a:r>
              <a:rPr lang="ar-EG" sz="2000" b="1" dirty="0" smtClean="0">
                <a:ln w="1905"/>
                <a:solidFill>
                  <a:srgbClr val="2984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2.   فكرة </a:t>
            </a:r>
            <a:r>
              <a:rPr lang="ar-EG" sz="2000" b="1" dirty="0">
                <a:ln w="1905"/>
                <a:solidFill>
                  <a:srgbClr val="2984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المشروع </a:t>
            </a:r>
            <a:r>
              <a:rPr lang="ar-EG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« التوظيف وإدارة العمل عن بعد في بوابة إلكترونية واحدة »</a:t>
            </a:r>
          </a:p>
          <a:p>
            <a:pPr marL="1396800" lvl="3">
              <a:lnSpc>
                <a:spcPct val="150000"/>
              </a:lnSpc>
              <a:defRPr/>
            </a:pPr>
            <a:r>
              <a:rPr lang="ar-EG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2.1.   إي-دوام  ليس مجرد موقع توظيف</a:t>
            </a:r>
            <a:endParaRPr lang="ar-EG" sz="1400" b="1" dirty="0">
              <a:ln w="1905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nna LT" pitchFamily="2" charset="-78"/>
              <a:cs typeface="Janna LT" pitchFamily="2" charset="-78"/>
            </a:endParaRPr>
          </a:p>
          <a:p>
            <a:pPr marL="1396800" lvl="3">
              <a:lnSpc>
                <a:spcPct val="150000"/>
              </a:lnSpc>
              <a:defRPr/>
            </a:pPr>
            <a:r>
              <a:rPr lang="ar-EG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2.2.   أهداف  إي-دوام</a:t>
            </a:r>
          </a:p>
          <a:p>
            <a:pPr marL="1396800" lvl="3">
              <a:lnSpc>
                <a:spcPct val="150000"/>
              </a:lnSpc>
              <a:defRPr/>
            </a:pPr>
            <a:r>
              <a:rPr lang="ar-EG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2.3.   لماذا العمل عن بعد لذوي الاعاقة </a:t>
            </a:r>
            <a:r>
              <a:rPr lang="ar-EG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الحركية</a:t>
            </a:r>
            <a:endParaRPr lang="ar-EG" b="1" dirty="0">
              <a:ln w="1905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660" y="4160263"/>
            <a:ext cx="7416824" cy="25391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82400" indent="-457200">
              <a:lnSpc>
                <a:spcPct val="150000"/>
              </a:lnSpc>
              <a:buAutoNum type="arabicPeriod" startAt="3"/>
              <a:defRPr/>
            </a:pPr>
            <a:r>
              <a:rPr lang="ar-EG" sz="2000" b="1" dirty="0" smtClean="0">
                <a:ln w="1905"/>
                <a:solidFill>
                  <a:srgbClr val="2984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آلية </a:t>
            </a:r>
            <a:r>
              <a:rPr lang="ar-EG" sz="2000" b="1" dirty="0">
                <a:ln w="1905"/>
                <a:solidFill>
                  <a:srgbClr val="2984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عمل «إي-دوام»</a:t>
            </a:r>
            <a:endParaRPr lang="ar-EG" sz="500" b="1" dirty="0">
              <a:ln w="1905"/>
              <a:solidFill>
                <a:srgbClr val="29842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nna LT" pitchFamily="2" charset="-78"/>
              <a:cs typeface="Janna LT" pitchFamily="2" charset="-78"/>
            </a:endParaRPr>
          </a:p>
          <a:p>
            <a:pPr marL="1396800" lvl="3" algn="justLow">
              <a:lnSpc>
                <a:spcPct val="150000"/>
              </a:lnSpc>
              <a:defRPr/>
            </a:pPr>
            <a:r>
              <a:rPr lang="ar-EG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3.1.  المستفيدين من إي دوام</a:t>
            </a:r>
          </a:p>
          <a:p>
            <a:pPr marL="2196900" lvl="4" indent="-342900" algn="justLow">
              <a:lnSpc>
                <a:spcPct val="150000"/>
              </a:lnSpc>
              <a:buFont typeface="Wingdings 2" pitchFamily="18" charset="2"/>
              <a:buChar char=""/>
              <a:defRPr/>
            </a:pPr>
            <a:r>
              <a:rPr lang="ar-EG" sz="16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المعاقين حركياً</a:t>
            </a:r>
            <a:endParaRPr lang="ar-EG" sz="16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nna LT" pitchFamily="2" charset="-78"/>
              <a:cs typeface="Janna LT" pitchFamily="2" charset="-78"/>
            </a:endParaRPr>
          </a:p>
          <a:p>
            <a:pPr marL="2196900" lvl="4" indent="-342900" algn="justLow">
              <a:lnSpc>
                <a:spcPct val="150000"/>
              </a:lnSpc>
              <a:buFont typeface="Wingdings 2" pitchFamily="18" charset="2"/>
              <a:buChar char=""/>
              <a:defRPr/>
            </a:pPr>
            <a:r>
              <a:rPr lang="ar-EG" sz="16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الشركات</a:t>
            </a:r>
          </a:p>
          <a:p>
            <a:pPr marL="1396800" lvl="3">
              <a:lnSpc>
                <a:spcPct val="150000"/>
              </a:lnSpc>
              <a:defRPr/>
            </a:pPr>
            <a:r>
              <a:rPr lang="ar-EG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3.2.  </a:t>
            </a:r>
            <a:r>
              <a:rPr lang="ar-EG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ضمان جدّية التوظيف</a:t>
            </a:r>
          </a:p>
          <a:p>
            <a:pPr marL="1396800" lvl="3">
              <a:lnSpc>
                <a:spcPct val="150000"/>
              </a:lnSpc>
              <a:defRPr/>
            </a:pPr>
            <a:r>
              <a:rPr lang="ar-EG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3.3.   التدريب</a:t>
            </a:r>
          </a:p>
        </p:txBody>
      </p:sp>
      <p:pic>
        <p:nvPicPr>
          <p:cNvPr id="7" name="Picture 2" descr="D:\logo3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-180528" y="-3"/>
            <a:ext cx="2051720" cy="1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0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314266" y="1909338"/>
            <a:ext cx="2388446" cy="864096"/>
            <a:chOff x="314266" y="1628800"/>
            <a:chExt cx="2388446" cy="864096"/>
          </a:xfrm>
        </p:grpSpPr>
        <p:sp>
          <p:nvSpPr>
            <p:cNvPr id="8" name="Rounded Rectangle 7"/>
            <p:cNvSpPr/>
            <p:nvPr/>
          </p:nvSpPr>
          <p:spPr>
            <a:xfrm>
              <a:off x="314266" y="1628800"/>
              <a:ext cx="2388446" cy="576064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1">
                <a:lnSpc>
                  <a:spcPct val="115000"/>
                </a:lnSpc>
                <a:spcAft>
                  <a:spcPts val="0"/>
                </a:spcAft>
                <a:tabLst>
                  <a:tab pos="676275" algn="r"/>
                </a:tabLst>
              </a:pPr>
              <a:r>
                <a:rPr lang="ar-EG" sz="1400" b="1" dirty="0" smtClean="0">
                  <a:solidFill>
                    <a:srgbClr val="CC6600"/>
                  </a:solidFill>
                  <a:effectLst/>
                  <a:latin typeface="Janna LT" pitchFamily="2" charset="-78"/>
                  <a:ea typeface="Calibri"/>
                  <a:cs typeface="Janna LT" pitchFamily="2" charset="-78"/>
                </a:rPr>
                <a:t>فيديو إنشاء السيرة الذاتية     </a:t>
              </a:r>
              <a:endParaRPr lang="en-US" sz="1400" b="1" dirty="0">
                <a:solidFill>
                  <a:srgbClr val="CC6600"/>
                </a:solidFill>
                <a:effectLst/>
                <a:latin typeface="Janna LT" pitchFamily="2" charset="-78"/>
                <a:ea typeface="Calibri"/>
                <a:cs typeface="Janna LT" pitchFamily="2" charset="-78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444913" y="2204864"/>
              <a:ext cx="0" cy="288032"/>
            </a:xfrm>
            <a:prstGeom prst="straightConnector1">
              <a:avLst/>
            </a:prstGeom>
            <a:ln w="28575">
              <a:solidFill>
                <a:srgbClr val="29842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322236" y="2806080"/>
            <a:ext cx="2388446" cy="893513"/>
            <a:chOff x="322236" y="2525542"/>
            <a:chExt cx="2388446" cy="893513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1403648" y="3131023"/>
              <a:ext cx="0" cy="288032"/>
            </a:xfrm>
            <a:prstGeom prst="straightConnector1">
              <a:avLst/>
            </a:prstGeom>
            <a:ln w="28575">
              <a:solidFill>
                <a:srgbClr val="29842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322236" y="2525542"/>
              <a:ext cx="2388446" cy="576064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115000"/>
                </a:lnSpc>
                <a:tabLst>
                  <a:tab pos="676275" algn="r"/>
                </a:tabLst>
              </a:pPr>
              <a:r>
                <a:rPr lang="ar-EG" sz="1400" b="1" dirty="0">
                  <a:solidFill>
                    <a:srgbClr val="CC6600"/>
                  </a:solidFill>
                  <a:latin typeface="Janna LT" pitchFamily="2" charset="-78"/>
                  <a:ea typeface="Calibri"/>
                  <a:cs typeface="Janna LT" pitchFamily="2" charset="-78"/>
                </a:rPr>
                <a:t>إنشاء سيرة ذاتية </a:t>
              </a:r>
            </a:p>
            <a:p>
              <a:pPr lvl="0" algn="ctr">
                <a:lnSpc>
                  <a:spcPct val="115000"/>
                </a:lnSpc>
                <a:tabLst>
                  <a:tab pos="676275" algn="r"/>
                </a:tabLst>
              </a:pPr>
              <a:r>
                <a:rPr lang="ar-EG" sz="1400" b="1" dirty="0">
                  <a:solidFill>
                    <a:srgbClr val="CC6600"/>
                  </a:solidFill>
                  <a:latin typeface="Janna LT" pitchFamily="2" charset="-78"/>
                  <a:ea typeface="Calibri"/>
                  <a:cs typeface="Janna LT" pitchFamily="2" charset="-78"/>
                </a:rPr>
                <a:t>أو تحميل السيرة الذاتية              </a:t>
              </a:r>
              <a:endParaRPr lang="en-US" sz="1400" b="1" dirty="0">
                <a:solidFill>
                  <a:srgbClr val="CC6600"/>
                </a:solidFill>
                <a:latin typeface="Janna LT" pitchFamily="2" charset="-78"/>
                <a:ea typeface="Calibri"/>
                <a:cs typeface="Janna LT" pitchFamily="2" charset="-78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992368" y="1484784"/>
            <a:ext cx="2373821" cy="1652497"/>
            <a:chOff x="2992368" y="1204246"/>
            <a:chExt cx="2373821" cy="1652497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992368" y="1996334"/>
              <a:ext cx="427504" cy="0"/>
            </a:xfrm>
            <a:prstGeom prst="straightConnector1">
              <a:avLst/>
            </a:prstGeom>
            <a:ln w="28575">
              <a:solidFill>
                <a:srgbClr val="29842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3635896" y="1204246"/>
              <a:ext cx="1730293" cy="16524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</p:grpSp>
      <p:grpSp>
        <p:nvGrpSpPr>
          <p:cNvPr id="92" name="Group 91"/>
          <p:cNvGrpSpPr/>
          <p:nvPr/>
        </p:nvGrpSpPr>
        <p:grpSpPr>
          <a:xfrm>
            <a:off x="329253" y="3824197"/>
            <a:ext cx="2388446" cy="900947"/>
            <a:chOff x="329253" y="3464157"/>
            <a:chExt cx="2388446" cy="900947"/>
          </a:xfrm>
        </p:grpSpPr>
        <p:sp>
          <p:nvSpPr>
            <p:cNvPr id="32" name="Rounded Rectangle 31"/>
            <p:cNvSpPr/>
            <p:nvPr/>
          </p:nvSpPr>
          <p:spPr>
            <a:xfrm>
              <a:off x="329253" y="3464157"/>
              <a:ext cx="2388446" cy="576064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115000"/>
                </a:lnSpc>
                <a:tabLst>
                  <a:tab pos="676275" algn="r"/>
                </a:tabLst>
              </a:pPr>
              <a:r>
                <a:rPr lang="ar-EG" sz="1400" b="1" dirty="0">
                  <a:solidFill>
                    <a:srgbClr val="CC6600"/>
                  </a:solidFill>
                  <a:latin typeface="Janna LT" pitchFamily="2" charset="-78"/>
                  <a:ea typeface="Calibri"/>
                  <a:cs typeface="Janna LT" pitchFamily="2" charset="-78"/>
                </a:rPr>
                <a:t>عرض الصورة النهائية التي تظهر بها السيرة الذاتية</a:t>
              </a:r>
              <a:endParaRPr lang="en-US" sz="1400" b="1" dirty="0">
                <a:solidFill>
                  <a:srgbClr val="CC6600"/>
                </a:solidFill>
                <a:latin typeface="Janna LT" pitchFamily="2" charset="-78"/>
                <a:ea typeface="Calibri"/>
                <a:cs typeface="Janna LT" pitchFamily="2" charset="-78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403648" y="4077072"/>
              <a:ext cx="0" cy="288032"/>
            </a:xfrm>
            <a:prstGeom prst="straightConnector1">
              <a:avLst/>
            </a:prstGeom>
            <a:ln w="28575">
              <a:solidFill>
                <a:srgbClr val="29842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289552" y="4725144"/>
            <a:ext cx="2388446" cy="864096"/>
            <a:chOff x="289552" y="4365104"/>
            <a:chExt cx="2388446" cy="864096"/>
          </a:xfrm>
        </p:grpSpPr>
        <p:sp>
          <p:nvSpPr>
            <p:cNvPr id="35" name="Rounded Rectangle 34"/>
            <p:cNvSpPr/>
            <p:nvPr/>
          </p:nvSpPr>
          <p:spPr>
            <a:xfrm>
              <a:off x="289552" y="4365104"/>
              <a:ext cx="2388446" cy="576064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115000"/>
                </a:lnSpc>
                <a:tabLst>
                  <a:tab pos="676275" algn="r"/>
                </a:tabLst>
              </a:pPr>
              <a:r>
                <a:rPr lang="ar-EG" sz="1400" b="1" dirty="0">
                  <a:solidFill>
                    <a:srgbClr val="CC6600"/>
                  </a:solidFill>
                  <a:latin typeface="Janna LT" pitchFamily="2" charset="-78"/>
                  <a:ea typeface="Calibri"/>
                  <a:cs typeface="Janna LT" pitchFamily="2" charset="-78"/>
                </a:rPr>
                <a:t>عرض الوظائف المتاحة</a:t>
              </a:r>
              <a:endParaRPr lang="en-US" sz="1400" b="1" dirty="0">
                <a:solidFill>
                  <a:srgbClr val="CC6600"/>
                </a:solidFill>
                <a:latin typeface="Janna LT" pitchFamily="2" charset="-78"/>
                <a:ea typeface="Calibri"/>
                <a:cs typeface="Janna LT" pitchFamily="2" charset="-78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1403648" y="4941168"/>
              <a:ext cx="0" cy="288032"/>
            </a:xfrm>
            <a:prstGeom prst="straightConnector1">
              <a:avLst/>
            </a:prstGeom>
            <a:ln w="28575">
              <a:solidFill>
                <a:srgbClr val="29842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289551" y="5589240"/>
            <a:ext cx="2814307" cy="720080"/>
            <a:chOff x="289551" y="5380710"/>
            <a:chExt cx="2814307" cy="720080"/>
          </a:xfrm>
        </p:grpSpPr>
        <p:sp>
          <p:nvSpPr>
            <p:cNvPr id="38" name="Rounded Rectangle 37"/>
            <p:cNvSpPr/>
            <p:nvPr/>
          </p:nvSpPr>
          <p:spPr>
            <a:xfrm>
              <a:off x="289551" y="5380710"/>
              <a:ext cx="2381929" cy="72008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115000"/>
                </a:lnSpc>
                <a:tabLst>
                  <a:tab pos="676275" algn="r"/>
                </a:tabLst>
              </a:pPr>
              <a:r>
                <a:rPr lang="ar-EG" sz="1400" b="1" dirty="0" smtClean="0">
                  <a:solidFill>
                    <a:srgbClr val="CC6600"/>
                  </a:solidFill>
                  <a:latin typeface="Janna LT" pitchFamily="2" charset="-78"/>
                  <a:ea typeface="Calibri"/>
                  <a:cs typeface="Janna LT" pitchFamily="2" charset="-78"/>
                </a:rPr>
                <a:t>مهارتك تحدد تخصصك</a:t>
              </a:r>
            </a:p>
            <a:p>
              <a:pPr lvl="0" algn="ctr">
                <a:lnSpc>
                  <a:spcPct val="115000"/>
                </a:lnSpc>
                <a:tabLst>
                  <a:tab pos="676275" algn="r"/>
                </a:tabLst>
              </a:pPr>
              <a:r>
                <a:rPr lang="ar-EG" sz="1200" b="1" dirty="0" smtClean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ea typeface="Calibri"/>
                  <a:cs typeface="Janna LT" pitchFamily="2" charset="-78"/>
                </a:rPr>
                <a:t>«اختبارات توضح الوظائف المناسبة للمشتركين»</a:t>
              </a:r>
              <a:endParaRPr lang="en-US" sz="12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ea typeface="Calibri"/>
                <a:cs typeface="Janna LT" pitchFamily="2" charset="-78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2699792" y="5733256"/>
              <a:ext cx="404066" cy="0"/>
            </a:xfrm>
            <a:prstGeom prst="straightConnector1">
              <a:avLst/>
            </a:prstGeom>
            <a:ln w="28575">
              <a:solidFill>
                <a:srgbClr val="29842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5909773" y="5308262"/>
            <a:ext cx="2385322" cy="1058518"/>
            <a:chOff x="5906380" y="5092238"/>
            <a:chExt cx="2385322" cy="1058518"/>
          </a:xfrm>
        </p:grpSpPr>
        <p:sp>
          <p:nvSpPr>
            <p:cNvPr id="41" name="Rounded Rectangle 40"/>
            <p:cNvSpPr/>
            <p:nvPr/>
          </p:nvSpPr>
          <p:spPr>
            <a:xfrm>
              <a:off x="5906380" y="5380710"/>
              <a:ext cx="2385322" cy="77004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115000"/>
                </a:lnSpc>
                <a:tabLst>
                  <a:tab pos="676275" algn="r"/>
                </a:tabLst>
              </a:pPr>
              <a:r>
                <a:rPr lang="ar-EG" sz="1400" b="1" dirty="0" smtClean="0">
                  <a:solidFill>
                    <a:srgbClr val="CC6600"/>
                  </a:solidFill>
                  <a:latin typeface="Janna LT" pitchFamily="2" charset="-78"/>
                  <a:ea typeface="Calibri"/>
                  <a:cs typeface="Janna LT" pitchFamily="2" charset="-78"/>
                </a:rPr>
                <a:t>جدول الوظائف المقترحة</a:t>
              </a:r>
              <a:endParaRPr lang="en-US" sz="1400" b="1" dirty="0">
                <a:solidFill>
                  <a:srgbClr val="CC6600"/>
                </a:solidFill>
                <a:latin typeface="Janna LT" pitchFamily="2" charset="-78"/>
                <a:ea typeface="Calibri"/>
                <a:cs typeface="Janna LT" pitchFamily="2" charset="-78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V="1">
              <a:off x="7020272" y="5092238"/>
              <a:ext cx="0" cy="280978"/>
            </a:xfrm>
            <a:prstGeom prst="straightConnector1">
              <a:avLst/>
            </a:prstGeom>
            <a:ln w="28575">
              <a:solidFill>
                <a:srgbClr val="29842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ounded Rectangle 76"/>
          <p:cNvSpPr/>
          <p:nvPr/>
        </p:nvSpPr>
        <p:spPr>
          <a:xfrm>
            <a:off x="5909773" y="3372896"/>
            <a:ext cx="2381929" cy="72008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  <a:tabLst>
                <a:tab pos="676275" algn="r"/>
              </a:tabLst>
            </a:pPr>
            <a:r>
              <a:rPr lang="ar-EG" sz="1400" b="1" dirty="0" smtClean="0">
                <a:solidFill>
                  <a:srgbClr val="CC6600"/>
                </a:solidFill>
                <a:latin typeface="Janna LT" pitchFamily="2" charset="-78"/>
                <a:ea typeface="Calibri"/>
                <a:cs typeface="Janna LT" pitchFamily="2" charset="-78"/>
              </a:rPr>
              <a:t>التعاقد</a:t>
            </a:r>
          </a:p>
          <a:p>
            <a:pPr lvl="0" algn="ctr">
              <a:lnSpc>
                <a:spcPct val="115000"/>
              </a:lnSpc>
              <a:tabLst>
                <a:tab pos="676275" algn="r"/>
              </a:tabLst>
            </a:pPr>
            <a:r>
              <a:rPr lang="ar-EG" sz="1200" b="1" dirty="0" smtClean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ea typeface="Calibri"/>
                <a:cs typeface="Janna LT" pitchFamily="2" charset="-78"/>
              </a:rPr>
              <a:t>« توفير </a:t>
            </a:r>
            <a:r>
              <a:rPr lang="ar-EG" sz="12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ea typeface="Calibri"/>
                <a:cs typeface="Janna LT" pitchFamily="2" charset="-78"/>
              </a:rPr>
              <a:t>نموذج إلكتروني </a:t>
            </a:r>
            <a:r>
              <a:rPr lang="ar-EG" sz="1200" b="1" dirty="0" smtClean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ea typeface="Calibri"/>
                <a:cs typeface="Janna LT" pitchFamily="2" charset="-78"/>
              </a:rPr>
              <a:t>للتعاقد »</a:t>
            </a:r>
            <a:endParaRPr lang="ar-EG" sz="1200" b="1" dirty="0">
              <a:gradFill flip="none" rotWithShape="1">
                <a:gsLst>
                  <a:gs pos="0">
                    <a:srgbClr val="298424">
                      <a:shade val="30000"/>
                      <a:satMod val="115000"/>
                    </a:srgbClr>
                  </a:gs>
                  <a:gs pos="50000">
                    <a:srgbClr val="298424">
                      <a:shade val="67500"/>
                      <a:satMod val="115000"/>
                    </a:srgbClr>
                  </a:gs>
                  <a:gs pos="100000">
                    <a:srgbClr val="298424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Janna LT" pitchFamily="2" charset="-78"/>
              <a:ea typeface="Calibri"/>
              <a:cs typeface="Janna LT" pitchFamily="2" charset="-78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5934487" y="4092976"/>
            <a:ext cx="2381929" cy="1136224"/>
            <a:chOff x="5934487" y="4092976"/>
            <a:chExt cx="2381929" cy="1136224"/>
          </a:xfrm>
        </p:grpSpPr>
        <p:sp>
          <p:nvSpPr>
            <p:cNvPr id="70" name="Rounded Rectangle 69"/>
            <p:cNvSpPr/>
            <p:nvPr/>
          </p:nvSpPr>
          <p:spPr>
            <a:xfrm>
              <a:off x="5934487" y="4509120"/>
              <a:ext cx="2381929" cy="72008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115000"/>
                </a:lnSpc>
                <a:tabLst>
                  <a:tab pos="676275" algn="r"/>
                </a:tabLst>
              </a:pPr>
              <a:r>
                <a:rPr lang="ar-EG" sz="1400" b="1" dirty="0" smtClean="0">
                  <a:solidFill>
                    <a:srgbClr val="CC6600"/>
                  </a:solidFill>
                  <a:latin typeface="Janna LT" pitchFamily="2" charset="-78"/>
                  <a:ea typeface="Calibri"/>
                  <a:cs typeface="Janna LT" pitchFamily="2" charset="-78"/>
                </a:rPr>
                <a:t>اختبر </a:t>
              </a:r>
              <a:r>
                <a:rPr lang="ar-EG" sz="1400" b="1" dirty="0">
                  <a:solidFill>
                    <a:srgbClr val="CC6600"/>
                  </a:solidFill>
                  <a:latin typeface="Janna LT" pitchFamily="2" charset="-78"/>
                  <a:ea typeface="Calibri"/>
                  <a:cs typeface="Janna LT" pitchFamily="2" charset="-78"/>
                </a:rPr>
                <a:t>نفسك </a:t>
              </a:r>
            </a:p>
            <a:p>
              <a:pPr lvl="0" algn="ctr">
                <a:lnSpc>
                  <a:spcPct val="115000"/>
                </a:lnSpc>
                <a:tabLst>
                  <a:tab pos="676275" algn="r"/>
                </a:tabLst>
              </a:pPr>
              <a:r>
                <a:rPr lang="ar-EG" sz="1200" b="1" dirty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ea typeface="Calibri"/>
                  <a:cs typeface="Janna LT" pitchFamily="2" charset="-78"/>
                </a:rPr>
                <a:t>« اجتياز اختبارات الشركات المتاحة بها </a:t>
              </a:r>
              <a:r>
                <a:rPr lang="ar-EG" sz="1200" b="1" dirty="0" smtClean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ea typeface="Calibri"/>
                  <a:cs typeface="Janna LT" pitchFamily="2" charset="-78"/>
                </a:rPr>
                <a:t>الوظائف »</a:t>
              </a:r>
              <a:endParaRPr lang="en-US" sz="12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ea typeface="Calibri"/>
                <a:cs typeface="Janna LT" pitchFamily="2" charset="-78"/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H="1" flipV="1">
              <a:off x="7023665" y="4092976"/>
              <a:ext cx="1" cy="416144"/>
            </a:xfrm>
            <a:prstGeom prst="straightConnector1">
              <a:avLst/>
            </a:prstGeom>
            <a:ln w="28575">
              <a:solidFill>
                <a:srgbClr val="29842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5864751" y="1554599"/>
            <a:ext cx="2039579" cy="1612557"/>
            <a:chOff x="5864751" y="1274061"/>
            <a:chExt cx="2039579" cy="1612557"/>
          </a:xfrm>
        </p:grpSpPr>
        <p:pic>
          <p:nvPicPr>
            <p:cNvPr id="79" name="Picture 78"/>
            <p:cNvPicPr/>
            <p:nvPr/>
          </p:nvPicPr>
          <p:blipFill rotWithShape="1">
            <a:blip r:embed="rId3"/>
            <a:srcRect l="19687" t="40588" r="71988" b="43720"/>
            <a:stretch/>
          </p:blipFill>
          <p:spPr bwMode="auto">
            <a:xfrm flipH="1">
              <a:off x="6346572" y="1274061"/>
              <a:ext cx="1557758" cy="16125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3" name="Straight Arrow Connector 82"/>
            <p:cNvCxnSpPr/>
            <p:nvPr/>
          </p:nvCxnSpPr>
          <p:spPr>
            <a:xfrm flipH="1">
              <a:off x="5864751" y="1996334"/>
              <a:ext cx="427504" cy="0"/>
            </a:xfrm>
            <a:prstGeom prst="straightConnector1">
              <a:avLst/>
            </a:prstGeom>
            <a:ln w="28575">
              <a:solidFill>
                <a:srgbClr val="29842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637420" y="469630"/>
            <a:ext cx="6678996" cy="6424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ar-EG" sz="2600" b="1" u="sng" dirty="0" smtClean="0">
                <a:ln w="1905"/>
                <a:solidFill>
                  <a:srgbClr val="33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المعاقين حركياً:-</a:t>
            </a: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806" y="3501008"/>
            <a:ext cx="2484045" cy="168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94"/>
          <p:cNvGrpSpPr/>
          <p:nvPr/>
        </p:nvGrpSpPr>
        <p:grpSpPr>
          <a:xfrm>
            <a:off x="3131840" y="5646700"/>
            <a:ext cx="2732911" cy="720080"/>
            <a:chOff x="3131840" y="5366162"/>
            <a:chExt cx="2732911" cy="720080"/>
          </a:xfrm>
        </p:grpSpPr>
        <p:sp>
          <p:nvSpPr>
            <p:cNvPr id="39" name="Rounded Rectangle 38"/>
            <p:cNvSpPr/>
            <p:nvPr/>
          </p:nvSpPr>
          <p:spPr>
            <a:xfrm>
              <a:off x="3131840" y="5366162"/>
              <a:ext cx="2381929" cy="72008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115000"/>
                </a:lnSpc>
                <a:tabLst>
                  <a:tab pos="676275" algn="r"/>
                </a:tabLst>
              </a:pPr>
              <a:r>
                <a:rPr lang="ar-EG" sz="1400" b="1" dirty="0" smtClean="0">
                  <a:solidFill>
                    <a:srgbClr val="CC6600"/>
                  </a:solidFill>
                  <a:latin typeface="Janna LT" pitchFamily="2" charset="-78"/>
                  <a:ea typeface="Calibri"/>
                  <a:cs typeface="Janna LT" pitchFamily="2" charset="-78"/>
                </a:rPr>
                <a:t>التدريب على نظم العمل عن بعد</a:t>
              </a:r>
            </a:p>
          </p:txBody>
        </p:sp>
        <p:cxnSp>
          <p:nvCxnSpPr>
            <p:cNvPr id="86" name="Straight Arrow Connector 85"/>
            <p:cNvCxnSpPr>
              <a:stCxn id="39" idx="3"/>
            </p:cNvCxnSpPr>
            <p:nvPr/>
          </p:nvCxnSpPr>
          <p:spPr>
            <a:xfrm flipV="1">
              <a:off x="5513769" y="5716774"/>
              <a:ext cx="350982" cy="9428"/>
            </a:xfrm>
            <a:prstGeom prst="straightConnector1">
              <a:avLst/>
            </a:prstGeom>
            <a:ln w="28575">
              <a:solidFill>
                <a:srgbClr val="29842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2" descr="D:\logo3d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-180528" y="-3"/>
            <a:ext cx="2051720" cy="1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8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704336" y="1098324"/>
            <a:ext cx="2878439" cy="2114652"/>
            <a:chOff x="2704336" y="1098324"/>
            <a:chExt cx="2878439" cy="2114652"/>
          </a:xfrm>
        </p:grpSpPr>
        <p:pic>
          <p:nvPicPr>
            <p:cNvPr id="2051" name="Picture 3" descr="E:\مشروع إي دوام\شاشات موقع إي دوام\إي دوام   عن الموقع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91" b="929"/>
            <a:stretch/>
          </p:blipFill>
          <p:spPr bwMode="auto">
            <a:xfrm>
              <a:off x="3275856" y="1098324"/>
              <a:ext cx="2306919" cy="21146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2704336" y="2276872"/>
              <a:ext cx="427504" cy="0"/>
            </a:xfrm>
            <a:prstGeom prst="straightConnector1">
              <a:avLst/>
            </a:prstGeom>
            <a:ln w="28575">
              <a:solidFill>
                <a:srgbClr val="29842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79512" y="1988840"/>
            <a:ext cx="2388446" cy="936104"/>
            <a:chOff x="314266" y="1628800"/>
            <a:chExt cx="2388446" cy="936104"/>
          </a:xfrm>
        </p:grpSpPr>
        <p:sp>
          <p:nvSpPr>
            <p:cNvPr id="9" name="Rounded Rectangle 8"/>
            <p:cNvSpPr/>
            <p:nvPr/>
          </p:nvSpPr>
          <p:spPr>
            <a:xfrm>
              <a:off x="314266" y="1628800"/>
              <a:ext cx="2388446" cy="576064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1">
                <a:lnSpc>
                  <a:spcPct val="115000"/>
                </a:lnSpc>
                <a:spcAft>
                  <a:spcPts val="0"/>
                </a:spcAft>
                <a:tabLst>
                  <a:tab pos="676275" algn="r"/>
                </a:tabLst>
              </a:pPr>
              <a:r>
                <a:rPr lang="ar-EG" sz="1400" b="1" dirty="0" smtClean="0">
                  <a:solidFill>
                    <a:srgbClr val="CC6600"/>
                  </a:solidFill>
                  <a:effectLst/>
                  <a:latin typeface="Janna LT" pitchFamily="2" charset="-78"/>
                  <a:ea typeface="Calibri"/>
                  <a:cs typeface="Janna LT" pitchFamily="2" charset="-78"/>
                </a:rPr>
                <a:t>الإعلان عن الوظائف </a:t>
              </a:r>
              <a:endParaRPr lang="en-US" sz="1400" b="1" dirty="0">
                <a:solidFill>
                  <a:srgbClr val="CC6600"/>
                </a:solidFill>
                <a:effectLst/>
                <a:latin typeface="Janna LT" pitchFamily="2" charset="-78"/>
                <a:ea typeface="Calibri"/>
                <a:cs typeface="Janna LT" pitchFamily="2" charset="-78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466394" y="2276872"/>
              <a:ext cx="0" cy="288032"/>
            </a:xfrm>
            <a:prstGeom prst="straightConnector1">
              <a:avLst/>
            </a:prstGeom>
            <a:ln w="28575">
              <a:solidFill>
                <a:srgbClr val="29842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79512" y="3068960"/>
            <a:ext cx="2388446" cy="1080120"/>
            <a:chOff x="314266" y="1628800"/>
            <a:chExt cx="2388446" cy="1080120"/>
          </a:xfrm>
        </p:grpSpPr>
        <p:sp>
          <p:nvSpPr>
            <p:cNvPr id="12" name="Rounded Rectangle 11"/>
            <p:cNvSpPr/>
            <p:nvPr/>
          </p:nvSpPr>
          <p:spPr>
            <a:xfrm>
              <a:off x="314266" y="1628800"/>
              <a:ext cx="2388446" cy="72008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ar-EG" sz="1400" b="1" dirty="0" smtClean="0">
                  <a:solidFill>
                    <a:srgbClr val="CC6600"/>
                  </a:solidFill>
                  <a:latin typeface="Janna LT" pitchFamily="2" charset="-78"/>
                  <a:cs typeface="Janna LT" pitchFamily="2" charset="-78"/>
                </a:rPr>
                <a:t>ضع اختبارك</a:t>
              </a:r>
            </a:p>
            <a:p>
              <a:pPr algn="justLow"/>
              <a:r>
                <a:rPr lang="ar-EG" sz="1200" b="1" dirty="0" smtClean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نشر </a:t>
              </a:r>
              <a:r>
                <a:rPr lang="ar-EG" sz="1200" b="1" dirty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اختبار عام لكل شاغر وظيفي بالشركة ونسب محددة </a:t>
              </a:r>
              <a:r>
                <a:rPr lang="ar-EG" sz="1200" b="1" dirty="0" smtClean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للقبول</a:t>
              </a:r>
              <a:r>
                <a:rPr lang="ar-EG" sz="100" b="1" dirty="0" smtClean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 </a:t>
              </a:r>
              <a:r>
                <a:rPr lang="ar-EG" sz="1200" b="1" dirty="0" smtClean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به.</a:t>
              </a:r>
              <a:endParaRPr lang="ar-EG" sz="12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466394" y="2420888"/>
              <a:ext cx="0" cy="288032"/>
            </a:xfrm>
            <a:prstGeom prst="straightConnector1">
              <a:avLst/>
            </a:prstGeom>
            <a:ln w="28575">
              <a:solidFill>
                <a:srgbClr val="29842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67330" y="4293096"/>
            <a:ext cx="2388446" cy="1080120"/>
            <a:chOff x="314266" y="1628800"/>
            <a:chExt cx="2388446" cy="1080120"/>
          </a:xfrm>
        </p:grpSpPr>
        <p:sp>
          <p:nvSpPr>
            <p:cNvPr id="16" name="Rounded Rectangle 15"/>
            <p:cNvSpPr/>
            <p:nvPr/>
          </p:nvSpPr>
          <p:spPr>
            <a:xfrm>
              <a:off x="314266" y="1628800"/>
              <a:ext cx="2388446" cy="72008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ar-EG" sz="1400" b="1" dirty="0" smtClean="0">
                  <a:solidFill>
                    <a:srgbClr val="CC6600"/>
                  </a:solidFill>
                  <a:latin typeface="Janna LT" pitchFamily="2" charset="-78"/>
                  <a:cs typeface="Janna LT" pitchFamily="2" charset="-78"/>
                </a:rPr>
                <a:t>اختيار الموظف</a:t>
              </a:r>
            </a:p>
            <a:p>
              <a:pPr algn="justLow"/>
              <a:r>
                <a:rPr lang="ar-EG" sz="1200" b="1" dirty="0" smtClean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وذلك من خلال قوائم السير الذاتية الموجودة بالموقع</a:t>
              </a:r>
              <a:endParaRPr lang="ar-EG" sz="12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466394" y="2420888"/>
              <a:ext cx="0" cy="288032"/>
            </a:xfrm>
            <a:prstGeom prst="straightConnector1">
              <a:avLst/>
            </a:prstGeom>
            <a:ln w="28575">
              <a:solidFill>
                <a:srgbClr val="29842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46767" y="5445224"/>
            <a:ext cx="2697041" cy="1080120"/>
            <a:chOff x="146767" y="5445224"/>
            <a:chExt cx="2697041" cy="1080120"/>
          </a:xfrm>
        </p:grpSpPr>
        <p:sp>
          <p:nvSpPr>
            <p:cNvPr id="20" name="Rounded Rectangle 19"/>
            <p:cNvSpPr/>
            <p:nvPr/>
          </p:nvSpPr>
          <p:spPr>
            <a:xfrm>
              <a:off x="146767" y="5445224"/>
              <a:ext cx="2388446" cy="108012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ar-EG" sz="1400" b="1" dirty="0" smtClean="0">
                  <a:solidFill>
                    <a:srgbClr val="CC6600"/>
                  </a:solidFill>
                  <a:latin typeface="Janna LT" pitchFamily="2" charset="-78"/>
                  <a:cs typeface="Janna LT" pitchFamily="2" charset="-78"/>
                </a:rPr>
                <a:t>التعاقد مع الموظف</a:t>
              </a:r>
            </a:p>
            <a:p>
              <a:pPr algn="justLow"/>
              <a:r>
                <a:rPr lang="ar-EG" sz="1200" b="1" dirty="0" smtClean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تنفيذ خطوات التعاقد مع الموظف من خلال استخدام نموذج الكتروني للعقد بالموقع </a:t>
              </a:r>
              <a:endParaRPr lang="ar-EG" sz="12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560320" y="6021288"/>
              <a:ext cx="283488" cy="0"/>
            </a:xfrm>
            <a:prstGeom prst="straightConnector1">
              <a:avLst/>
            </a:prstGeom>
            <a:ln w="28575">
              <a:solidFill>
                <a:srgbClr val="29842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2843808" y="5445224"/>
            <a:ext cx="3019792" cy="1080120"/>
            <a:chOff x="2843808" y="5445224"/>
            <a:chExt cx="3019792" cy="1080120"/>
          </a:xfrm>
        </p:grpSpPr>
        <p:sp>
          <p:nvSpPr>
            <p:cNvPr id="24" name="Rounded Rectangle 23"/>
            <p:cNvSpPr/>
            <p:nvPr/>
          </p:nvSpPr>
          <p:spPr>
            <a:xfrm>
              <a:off x="2843808" y="5445224"/>
              <a:ext cx="2732911" cy="108012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ar-EG" sz="1400" b="1" dirty="0" smtClean="0">
                  <a:solidFill>
                    <a:srgbClr val="CC6600"/>
                  </a:solidFill>
                  <a:latin typeface="Janna LT" pitchFamily="2" charset="-78"/>
                  <a:cs typeface="Janna LT" pitchFamily="2" charset="-78"/>
                </a:rPr>
                <a:t>تعاقد مع البوابة لإدارة العمل عن </a:t>
              </a:r>
              <a:r>
                <a:rPr lang="ar-EG" sz="1400" b="1" dirty="0">
                  <a:solidFill>
                    <a:srgbClr val="CC6600"/>
                  </a:solidFill>
                  <a:latin typeface="Janna LT" pitchFamily="2" charset="-78"/>
                  <a:cs typeface="Janna LT" pitchFamily="2" charset="-78"/>
                </a:rPr>
                <a:t>بعد </a:t>
              </a:r>
              <a:r>
                <a:rPr lang="ar-EG" sz="1400" b="1" dirty="0" smtClean="0">
                  <a:solidFill>
                    <a:srgbClr val="CC6600"/>
                  </a:solidFill>
                  <a:latin typeface="Janna LT" pitchFamily="2" charset="-78"/>
                  <a:cs typeface="Janna LT" pitchFamily="2" charset="-78"/>
                </a:rPr>
                <a:t>« </a:t>
              </a:r>
              <a:r>
                <a:rPr lang="ar-SA" sz="1400" b="1" dirty="0" smtClean="0">
                  <a:solidFill>
                    <a:srgbClr val="CC6600"/>
                  </a:solidFill>
                  <a:latin typeface="Janna LT" pitchFamily="2" charset="-78"/>
                  <a:cs typeface="Janna LT" pitchFamily="2" charset="-78"/>
                </a:rPr>
                <a:t>اختياري</a:t>
              </a:r>
              <a:r>
                <a:rPr lang="ar-EG" sz="600" b="1" dirty="0" smtClean="0">
                  <a:solidFill>
                    <a:srgbClr val="CC6600"/>
                  </a:solidFill>
                  <a:latin typeface="Janna LT" pitchFamily="2" charset="-78"/>
                  <a:cs typeface="Janna LT" pitchFamily="2" charset="-78"/>
                </a:rPr>
                <a:t> </a:t>
              </a:r>
              <a:r>
                <a:rPr lang="ar-EG" sz="1400" b="1" dirty="0" smtClean="0">
                  <a:solidFill>
                    <a:srgbClr val="CC6600"/>
                  </a:solidFill>
                  <a:latin typeface="Janna LT" pitchFamily="2" charset="-78"/>
                  <a:cs typeface="Janna LT" pitchFamily="2" charset="-78"/>
                </a:rPr>
                <a:t>»</a:t>
              </a:r>
              <a:endParaRPr lang="ar-EG" sz="1400" b="1" dirty="0">
                <a:solidFill>
                  <a:srgbClr val="CC6600"/>
                </a:solidFill>
                <a:latin typeface="Janna LT" pitchFamily="2" charset="-78"/>
                <a:cs typeface="Janna LT" pitchFamily="2" charset="-78"/>
              </a:endParaRPr>
            </a:p>
            <a:p>
              <a:pPr algn="justLow"/>
              <a:r>
                <a:rPr lang="ar-EG" sz="1200" b="1" dirty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الاستفادة من خدمات</a:t>
              </a:r>
              <a:r>
                <a:rPr lang="ar-SA" sz="1200" b="1" dirty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 قناة </a:t>
              </a:r>
              <a:r>
                <a:rPr lang="ar-EG" sz="1200" b="1" dirty="0" smtClean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إ</a:t>
              </a:r>
              <a:r>
                <a:rPr lang="ar-SA" sz="1200" b="1" dirty="0" smtClean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دارة </a:t>
              </a:r>
              <a:r>
                <a:rPr lang="ar-SA" sz="1200" b="1" dirty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العمل عن بعد وتقارير الانتاج </a:t>
              </a:r>
              <a:r>
                <a:rPr lang="ar-EG" sz="1200" b="1" dirty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 </a:t>
              </a:r>
              <a:r>
                <a:rPr lang="ar-SA" sz="1200" b="1" dirty="0" smtClean="0">
                  <a:solidFill>
                    <a:srgbClr val="FFFF00"/>
                  </a:solidFill>
                  <a:latin typeface="Janna LT" pitchFamily="2" charset="-78"/>
                  <a:cs typeface="Janna LT" pitchFamily="2" charset="-78"/>
                </a:rPr>
                <a:t>.</a:t>
              </a:r>
              <a:endParaRPr lang="ar-EG" sz="1200" b="1" dirty="0">
                <a:solidFill>
                  <a:srgbClr val="FFFF00"/>
                </a:solidFill>
                <a:latin typeface="Janna LT" pitchFamily="2" charset="-78"/>
                <a:cs typeface="Janna LT" pitchFamily="2" charset="-78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580112" y="5985284"/>
              <a:ext cx="283488" cy="0"/>
            </a:xfrm>
            <a:prstGeom prst="straightConnector1">
              <a:avLst/>
            </a:prstGeom>
            <a:ln w="28575">
              <a:solidFill>
                <a:srgbClr val="29842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940152" y="4077072"/>
            <a:ext cx="2381929" cy="1064216"/>
            <a:chOff x="5934487" y="4164984"/>
            <a:chExt cx="2381929" cy="1064216"/>
          </a:xfrm>
        </p:grpSpPr>
        <p:sp>
          <p:nvSpPr>
            <p:cNvPr id="31" name="Rounded Rectangle 30"/>
            <p:cNvSpPr/>
            <p:nvPr/>
          </p:nvSpPr>
          <p:spPr>
            <a:xfrm>
              <a:off x="5934487" y="4509120"/>
              <a:ext cx="2381929" cy="72008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115000"/>
                </a:lnSpc>
                <a:tabLst>
                  <a:tab pos="676275" algn="r"/>
                </a:tabLst>
              </a:pPr>
              <a:r>
                <a:rPr lang="ar-EG" sz="1400" b="1" dirty="0" smtClean="0">
                  <a:solidFill>
                    <a:srgbClr val="CC6600"/>
                  </a:solidFill>
                  <a:latin typeface="Janna LT" pitchFamily="2" charset="-78"/>
                  <a:ea typeface="Calibri"/>
                  <a:cs typeface="Janna LT" pitchFamily="2" charset="-78"/>
                </a:rPr>
                <a:t>انهاء التعاقد مع موظف </a:t>
              </a:r>
              <a:endParaRPr lang="ar-EG" sz="1400" b="1" dirty="0">
                <a:solidFill>
                  <a:srgbClr val="CC6600"/>
                </a:solidFill>
                <a:latin typeface="Janna LT" pitchFamily="2" charset="-78"/>
                <a:ea typeface="Calibri"/>
                <a:cs typeface="Janna LT" pitchFamily="2" charset="-78"/>
              </a:endParaRPr>
            </a:p>
            <a:p>
              <a:pPr lvl="0" algn="ctr">
                <a:lnSpc>
                  <a:spcPct val="115000"/>
                </a:lnSpc>
                <a:tabLst>
                  <a:tab pos="676275" algn="r"/>
                </a:tabLst>
              </a:pPr>
              <a:r>
                <a:rPr lang="ar-SA" sz="1200" b="1" dirty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ea typeface="Calibri"/>
                  <a:cs typeface="Janna LT" pitchFamily="2" charset="-78"/>
                </a:rPr>
                <a:t>اتباع </a:t>
              </a:r>
              <a:r>
                <a:rPr lang="ar-EG" sz="1200" b="1" dirty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ea typeface="Calibri"/>
                  <a:cs typeface="Janna LT" pitchFamily="2" charset="-78"/>
                </a:rPr>
                <a:t>خطوات </a:t>
              </a:r>
              <a:r>
                <a:rPr lang="ar-EG" sz="1200" b="1" dirty="0" smtClean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ea typeface="Calibri"/>
                  <a:cs typeface="Janna LT" pitchFamily="2" charset="-78"/>
                </a:rPr>
                <a:t>محددة لضمان حقوق كلاً من الموظف والشركة</a:t>
              </a:r>
              <a:endParaRPr lang="en-US" sz="12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ea typeface="Calibri"/>
                <a:cs typeface="Janna LT" pitchFamily="2" charset="-78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7158622" y="4164984"/>
              <a:ext cx="1" cy="288032"/>
            </a:xfrm>
            <a:prstGeom prst="straightConnector1">
              <a:avLst/>
            </a:prstGeom>
            <a:ln w="28575">
              <a:solidFill>
                <a:srgbClr val="29842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5927970" y="5190051"/>
            <a:ext cx="2388446" cy="1263285"/>
            <a:chOff x="5927970" y="5190051"/>
            <a:chExt cx="2388446" cy="1263285"/>
          </a:xfrm>
        </p:grpSpPr>
        <p:sp>
          <p:nvSpPr>
            <p:cNvPr id="25" name="Rounded Rectangle 24"/>
            <p:cNvSpPr/>
            <p:nvPr/>
          </p:nvSpPr>
          <p:spPr>
            <a:xfrm>
              <a:off x="5927970" y="5517232"/>
              <a:ext cx="2388446" cy="936104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1400" b="1" dirty="0" smtClean="0">
                  <a:solidFill>
                    <a:srgbClr val="CC6600"/>
                  </a:solidFill>
                  <a:latin typeface="Janna LT" pitchFamily="2" charset="-78"/>
                  <a:cs typeface="Janna LT" pitchFamily="2" charset="-78"/>
                </a:rPr>
                <a:t>أرشف سجلاتك</a:t>
              </a:r>
            </a:p>
            <a:p>
              <a:r>
                <a:rPr lang="ar-EG" sz="1200" b="1" dirty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تسجيل بيانات المرشحين الذين تم قبولهم</a:t>
              </a:r>
            </a:p>
          </p:txBody>
        </p:sp>
        <p:cxnSp>
          <p:nvCxnSpPr>
            <p:cNvPr id="40" name="Straight Arrow Connector 39"/>
            <p:cNvCxnSpPr>
              <a:stCxn id="25" idx="0"/>
            </p:cNvCxnSpPr>
            <p:nvPr/>
          </p:nvCxnSpPr>
          <p:spPr>
            <a:xfrm flipV="1">
              <a:off x="7122193" y="5190051"/>
              <a:ext cx="0" cy="327181"/>
            </a:xfrm>
            <a:prstGeom prst="straightConnector1">
              <a:avLst/>
            </a:prstGeom>
            <a:ln w="28575">
              <a:solidFill>
                <a:srgbClr val="29842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ounded Rectangle 45"/>
          <p:cNvSpPr/>
          <p:nvPr/>
        </p:nvSpPr>
        <p:spPr>
          <a:xfrm>
            <a:off x="5974153" y="3343978"/>
            <a:ext cx="2381929" cy="72008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  <a:tabLst>
                <a:tab pos="676275" algn="r"/>
              </a:tabLst>
            </a:pPr>
            <a:r>
              <a:rPr lang="ar-EG" sz="1400" b="1" dirty="0" smtClean="0">
                <a:solidFill>
                  <a:srgbClr val="CC6600"/>
                </a:solidFill>
                <a:latin typeface="Janna LT" pitchFamily="2" charset="-78"/>
                <a:ea typeface="Calibri"/>
                <a:cs typeface="Janna LT" pitchFamily="2" charset="-78"/>
              </a:rPr>
              <a:t>الابلاغ عن شكوى</a:t>
            </a:r>
            <a:endParaRPr lang="ar-EG" sz="1400" b="1" dirty="0">
              <a:solidFill>
                <a:srgbClr val="CC6600"/>
              </a:solidFill>
              <a:latin typeface="Janna LT" pitchFamily="2" charset="-78"/>
              <a:ea typeface="Calibri"/>
              <a:cs typeface="Janna LT" pitchFamily="2" charset="-78"/>
            </a:endParaRPr>
          </a:p>
          <a:p>
            <a:pPr lvl="0" algn="ctr">
              <a:lnSpc>
                <a:spcPct val="115000"/>
              </a:lnSpc>
              <a:tabLst>
                <a:tab pos="676275" algn="r"/>
              </a:tabLst>
            </a:pPr>
            <a:r>
              <a:rPr lang="ar-EG" sz="1200" b="1" dirty="0" smtClean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ea typeface="Calibri"/>
                <a:cs typeface="Janna LT" pitchFamily="2" charset="-78"/>
              </a:rPr>
              <a:t>استخدام نموذج إلكتروني للإبلاغ عن شكوى بالموقع </a:t>
            </a:r>
            <a:endParaRPr lang="en-US" sz="1200" b="1" dirty="0">
              <a:gradFill flip="none" rotWithShape="1">
                <a:gsLst>
                  <a:gs pos="0">
                    <a:srgbClr val="298424">
                      <a:shade val="30000"/>
                      <a:satMod val="115000"/>
                    </a:srgbClr>
                  </a:gs>
                  <a:gs pos="50000">
                    <a:srgbClr val="298424">
                      <a:shade val="67500"/>
                      <a:satMod val="115000"/>
                    </a:srgbClr>
                  </a:gs>
                  <a:gs pos="100000">
                    <a:srgbClr val="298424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Janna LT" pitchFamily="2" charset="-78"/>
              <a:ea typeface="Calibri"/>
              <a:cs typeface="Janna LT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37420" y="469630"/>
            <a:ext cx="6678996" cy="6424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ar-EG" sz="2600" b="1" u="sng" dirty="0" smtClean="0">
                <a:ln w="1905"/>
                <a:solidFill>
                  <a:srgbClr val="33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الشركات:-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64751" y="1389965"/>
            <a:ext cx="2091625" cy="1751003"/>
            <a:chOff x="5864751" y="1389965"/>
            <a:chExt cx="2091625" cy="1751003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5864751" y="2276872"/>
              <a:ext cx="427504" cy="0"/>
            </a:xfrm>
            <a:prstGeom prst="straightConnector1">
              <a:avLst/>
            </a:prstGeom>
            <a:ln w="28575">
              <a:solidFill>
                <a:srgbClr val="29842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30" t="33806" r="80904" b="53068"/>
            <a:stretch/>
          </p:blipFill>
          <p:spPr bwMode="auto">
            <a:xfrm>
              <a:off x="6557450" y="1389965"/>
              <a:ext cx="1398926" cy="17510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3419872" y="3645024"/>
            <a:ext cx="1753226" cy="1708403"/>
            <a:chOff x="3419872" y="3674382"/>
            <a:chExt cx="1753226" cy="1708403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3674382"/>
              <a:ext cx="1753226" cy="1188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37" t="24474" b="51131"/>
            <a:stretch/>
          </p:blipFill>
          <p:spPr bwMode="auto">
            <a:xfrm>
              <a:off x="3786897" y="4399170"/>
              <a:ext cx="1019175" cy="9836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91829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EG" dirty="0"/>
          </a:p>
        </p:txBody>
      </p:sp>
      <p:pic>
        <p:nvPicPr>
          <p:cNvPr id="35" name="Picture 2" descr="D:\logo3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-180528" y="-3"/>
            <a:ext cx="2051720" cy="1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654704" y="2924944"/>
            <a:ext cx="1162979" cy="826745"/>
          </a:xfrm>
          <a:prstGeom prst="ellipse">
            <a:avLst/>
          </a:prstGeom>
          <a:gradFill flip="none" rotWithShape="1">
            <a:gsLst>
              <a:gs pos="0">
                <a:srgbClr val="EBB352">
                  <a:shade val="30000"/>
                  <a:satMod val="115000"/>
                </a:srgbClr>
              </a:gs>
              <a:gs pos="50000">
                <a:srgbClr val="EBB352">
                  <a:shade val="67500"/>
                  <a:satMod val="115000"/>
                </a:srgbClr>
              </a:gs>
              <a:gs pos="100000">
                <a:srgbClr val="EBB35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15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التعاقد</a:t>
            </a:r>
            <a:endParaRPr lang="ar-EG" sz="15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0" y="1954183"/>
            <a:ext cx="1162979" cy="826745"/>
          </a:xfrm>
          <a:prstGeom prst="ellipse">
            <a:avLst/>
          </a:prstGeom>
          <a:gradFill flip="none" rotWithShape="1">
            <a:gsLst>
              <a:gs pos="0">
                <a:srgbClr val="EBB352">
                  <a:shade val="30000"/>
                  <a:satMod val="115000"/>
                </a:srgbClr>
              </a:gs>
              <a:gs pos="50000">
                <a:srgbClr val="EBB352">
                  <a:shade val="67500"/>
                  <a:satMod val="115000"/>
                </a:srgbClr>
              </a:gs>
              <a:gs pos="100000">
                <a:srgbClr val="EBB35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1500" b="1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التقييم</a:t>
            </a:r>
          </a:p>
        </p:txBody>
      </p:sp>
      <p:sp>
        <p:nvSpPr>
          <p:cNvPr id="8" name="Oval 7"/>
          <p:cNvSpPr/>
          <p:nvPr/>
        </p:nvSpPr>
        <p:spPr>
          <a:xfrm>
            <a:off x="2915816" y="1664896"/>
            <a:ext cx="1263763" cy="828000"/>
          </a:xfrm>
          <a:prstGeom prst="ellipse">
            <a:avLst/>
          </a:prstGeom>
          <a:gradFill flip="none" rotWithShape="1">
            <a:gsLst>
              <a:gs pos="0">
                <a:srgbClr val="EBB352">
                  <a:shade val="30000"/>
                  <a:satMod val="115000"/>
                </a:srgbClr>
              </a:gs>
              <a:gs pos="50000">
                <a:srgbClr val="EBB352">
                  <a:shade val="67500"/>
                  <a:satMod val="115000"/>
                </a:srgbClr>
              </a:gs>
              <a:gs pos="100000">
                <a:srgbClr val="EBB35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15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الشكاوي</a:t>
            </a:r>
            <a:endParaRPr lang="ar-EG" sz="15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80829" y="2348880"/>
            <a:ext cx="1162979" cy="826745"/>
          </a:xfrm>
          <a:prstGeom prst="ellipse">
            <a:avLst/>
          </a:prstGeom>
          <a:gradFill flip="none" rotWithShape="1">
            <a:gsLst>
              <a:gs pos="0">
                <a:srgbClr val="EBB352">
                  <a:shade val="30000"/>
                  <a:satMod val="115000"/>
                </a:srgbClr>
              </a:gs>
              <a:gs pos="50000">
                <a:srgbClr val="EBB352">
                  <a:shade val="67500"/>
                  <a:satMod val="115000"/>
                </a:srgbClr>
              </a:gs>
              <a:gs pos="100000">
                <a:srgbClr val="EBB35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15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إنهاء التعاقد</a:t>
            </a:r>
            <a:endParaRPr lang="ar-EG" sz="15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0"/>
          <a:stretch/>
        </p:blipFill>
        <p:spPr bwMode="auto">
          <a:xfrm>
            <a:off x="2771800" y="3212976"/>
            <a:ext cx="2856864" cy="257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6228184" y="4186431"/>
            <a:ext cx="1162979" cy="826745"/>
          </a:xfrm>
          <a:prstGeom prst="ellipse">
            <a:avLst/>
          </a:prstGeom>
          <a:gradFill flip="none" rotWithShape="1">
            <a:gsLst>
              <a:gs pos="0">
                <a:srgbClr val="EBB352">
                  <a:shade val="30000"/>
                  <a:satMod val="115000"/>
                </a:srgbClr>
              </a:gs>
              <a:gs pos="50000">
                <a:srgbClr val="EBB352">
                  <a:shade val="67500"/>
                  <a:satMod val="115000"/>
                </a:srgbClr>
              </a:gs>
              <a:gs pos="100000">
                <a:srgbClr val="EBB35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14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التحقق من البيانات</a:t>
            </a:r>
            <a:endParaRPr lang="ar-EG" sz="14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9712" y="570746"/>
            <a:ext cx="6231865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ar-EG" sz="30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3.2.  ضمان جدية التوظيف</a:t>
            </a:r>
            <a:endParaRPr lang="ar-EG" sz="3000" b="1" dirty="0">
              <a:ln w="1905"/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10" name="Picture 2" descr="D:\logo3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-180528" y="-3"/>
            <a:ext cx="2051720" cy="1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3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570746"/>
            <a:ext cx="6231865" cy="5539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ar-EG" sz="30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nna LT" pitchFamily="2" charset="-78"/>
                <a:cs typeface="Janna LT" pitchFamily="2" charset="-78"/>
              </a:rPr>
              <a:t>3.3.  التدريب</a:t>
            </a:r>
            <a:endParaRPr lang="ar-EG" sz="3000" b="1" dirty="0">
              <a:ln w="1905"/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450" y="3129675"/>
            <a:ext cx="3096344" cy="209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5724128" y="1391290"/>
            <a:ext cx="2117633" cy="2037710"/>
            <a:chOff x="5724128" y="1391290"/>
            <a:chExt cx="2117633" cy="2037710"/>
          </a:xfrm>
        </p:grpSpPr>
        <p:pic>
          <p:nvPicPr>
            <p:cNvPr id="3074" name="Picture 2" descr="E:\مشروع إي دوام\شاشات موقع إي دوام\فيديو تعريفي لشرح انشاء السيرة الذاتية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391290"/>
              <a:ext cx="1901609" cy="1389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5724128" y="3008244"/>
              <a:ext cx="576064" cy="420756"/>
            </a:xfrm>
            <a:prstGeom prst="straightConnector1">
              <a:avLst/>
            </a:prstGeom>
            <a:ln w="28575">
              <a:solidFill>
                <a:srgbClr val="29842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67544" y="1621805"/>
            <a:ext cx="2470009" cy="1735187"/>
            <a:chOff x="467544" y="1621805"/>
            <a:chExt cx="2470009" cy="1735187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2483768" y="3008244"/>
              <a:ext cx="453785" cy="348748"/>
            </a:xfrm>
            <a:prstGeom prst="straightConnector1">
              <a:avLst/>
            </a:prstGeom>
            <a:ln w="28575">
              <a:solidFill>
                <a:srgbClr val="29842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6" t="28295" r="70144" b="62818"/>
            <a:stretch/>
          </p:blipFill>
          <p:spPr bwMode="auto">
            <a:xfrm>
              <a:off x="467544" y="1621805"/>
              <a:ext cx="2263407" cy="7990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827584" y="2564904"/>
              <a:ext cx="14911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EG" sz="1600" b="1" dirty="0" smtClean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دليل المستخدم</a:t>
              </a:r>
              <a:endParaRPr lang="ar-EG" sz="16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89240" y="5157192"/>
            <a:ext cx="2028119" cy="1490682"/>
            <a:chOff x="933256" y="5157192"/>
            <a:chExt cx="2028119" cy="1490682"/>
          </a:xfrm>
        </p:grpSpPr>
        <p:pic>
          <p:nvPicPr>
            <p:cNvPr id="3078" name="Picture 6" descr="E:\مشروع إي دوام\شاشات موقع إي دوام\دليل مستخدم + كتيبات تعريفية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50" t="16607"/>
            <a:stretch/>
          </p:blipFill>
          <p:spPr bwMode="auto">
            <a:xfrm>
              <a:off x="1383957" y="5661248"/>
              <a:ext cx="1171820" cy="5403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933256" y="6309320"/>
              <a:ext cx="20281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EG" sz="1600" b="1" dirty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كتب إلكترونية </a:t>
              </a:r>
              <a:r>
                <a:rPr lang="ar-SA" sz="1600" b="1" dirty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تثقيفية</a:t>
              </a:r>
              <a:endParaRPr lang="ar-EG" sz="16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2378245" y="5157192"/>
              <a:ext cx="465563" cy="371332"/>
            </a:xfrm>
            <a:prstGeom prst="straightConnector1">
              <a:avLst/>
            </a:prstGeom>
            <a:ln w="28575">
              <a:solidFill>
                <a:srgbClr val="29842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878368" y="5157192"/>
            <a:ext cx="2057560" cy="1634698"/>
            <a:chOff x="5878368" y="5157192"/>
            <a:chExt cx="2057560" cy="1634698"/>
          </a:xfrm>
        </p:grpSpPr>
        <p:grpSp>
          <p:nvGrpSpPr>
            <p:cNvPr id="41" name="Group 40"/>
            <p:cNvGrpSpPr/>
            <p:nvPr/>
          </p:nvGrpSpPr>
          <p:grpSpPr>
            <a:xfrm>
              <a:off x="5878368" y="5157192"/>
              <a:ext cx="2057560" cy="1213302"/>
              <a:chOff x="5878368" y="5157192"/>
              <a:chExt cx="2057560" cy="1213302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>
                <a:off x="5940152" y="5157192"/>
                <a:ext cx="443293" cy="361542"/>
              </a:xfrm>
              <a:prstGeom prst="straightConnector1">
                <a:avLst/>
              </a:prstGeom>
              <a:ln w="28575">
                <a:solidFill>
                  <a:srgbClr val="298424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79" name="Picture 7" descr="E:\مشروع إي دوام\شاشات موقع إي دوام\إي دوام   اسئلة شائعة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8368" y="5589240"/>
                <a:ext cx="2057560" cy="78125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6300192" y="6453336"/>
              <a:ext cx="12442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EG" sz="1600" b="1" dirty="0" smtClean="0">
                  <a:gradFill flip="none" rotWithShape="1">
                    <a:gsLst>
                      <a:gs pos="0">
                        <a:srgbClr val="298424">
                          <a:shade val="30000"/>
                          <a:satMod val="115000"/>
                        </a:srgbClr>
                      </a:gs>
                      <a:gs pos="50000">
                        <a:srgbClr val="298424">
                          <a:shade val="67500"/>
                          <a:satMod val="115000"/>
                        </a:srgbClr>
                      </a:gs>
                      <a:gs pos="100000">
                        <a:srgbClr val="298424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Janna LT" pitchFamily="2" charset="-78"/>
                  <a:cs typeface="Janna LT" pitchFamily="2" charset="-78"/>
                </a:rPr>
                <a:t>أسئلة شائعة</a:t>
              </a:r>
              <a:endParaRPr lang="ar-EG" sz="1600" b="1" dirty="0">
                <a:gradFill flip="none" rotWithShape="1">
                  <a:gsLst>
                    <a:gs pos="0">
                      <a:srgbClr val="298424">
                        <a:shade val="30000"/>
                        <a:satMod val="115000"/>
                      </a:srgbClr>
                    </a:gs>
                    <a:gs pos="50000">
                      <a:srgbClr val="298424">
                        <a:shade val="67500"/>
                        <a:satMod val="115000"/>
                      </a:srgbClr>
                    </a:gs>
                    <a:gs pos="100000">
                      <a:srgbClr val="29842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Janna LT" pitchFamily="2" charset="-78"/>
                <a:cs typeface="Janna LT" pitchFamily="2" charset="-78"/>
              </a:endParaRPr>
            </a:p>
          </p:txBody>
        </p:sp>
      </p:grpSp>
      <p:pic>
        <p:nvPicPr>
          <p:cNvPr id="21" name="Picture 2" descr="D:\logo3d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-180528" y="-3"/>
            <a:ext cx="2051720" cy="1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15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0532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 rtl="1"/>
            <a:r>
              <a:rPr lang="ar-EG" sz="4000" b="1" cap="all" dirty="0" smtClean="0">
                <a:ln w="0"/>
                <a:solidFill>
                  <a:srgbClr val="DE6F00"/>
                </a:solidFill>
                <a:effectLst>
                  <a:reflection blurRad="12700" stA="50000" endPos="50000" dist="5000" dir="5400000" sy="-100000" rotWithShape="0"/>
                </a:effectLst>
                <a:latin typeface="Janna LT" pitchFamily="2" charset="-78"/>
                <a:cs typeface="Janna LT" pitchFamily="2" charset="-78"/>
              </a:rPr>
              <a:t>مع تحيــات </a:t>
            </a:r>
            <a:r>
              <a:rPr lang="ar-EG" sz="3600" b="1" cap="all" dirty="0" smtClean="0">
                <a:ln w="0"/>
                <a:solidFill>
                  <a:srgbClr val="DE6F00"/>
                </a:solidFill>
                <a:effectLst>
                  <a:reflection blurRad="12700" stA="50000" endPos="50000" dist="5000" dir="5400000" sy="-100000" rotWithShape="0"/>
                </a:effectLst>
                <a:latin typeface="Janna LT" pitchFamily="2" charset="-78"/>
                <a:cs typeface="Janna LT" pitchFamily="2" charset="-78"/>
              </a:rPr>
              <a:t>...</a:t>
            </a:r>
            <a:endParaRPr lang="en-US" sz="3600" b="1" cap="all" dirty="0">
              <a:ln w="0"/>
              <a:solidFill>
                <a:srgbClr val="DE6F00"/>
              </a:solidFill>
              <a:effectLst>
                <a:reflection blurRad="12700" stA="50000" endPos="50000" dist="5000" dir="5400000" sy="-100000" rotWithShape="0"/>
              </a:effectLst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3" name="Picture 2" descr="D:\logo3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251519" y="1203738"/>
            <a:ext cx="8238089" cy="467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66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88866"/>
            <a:ext cx="8208912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4000" b="1" dirty="0" smtClean="0">
                <a:ln w="11430"/>
                <a:solidFill>
                  <a:srgbClr val="D06800"/>
                </a:solidFill>
                <a:latin typeface="Janna LT" pitchFamily="2" charset="-78"/>
                <a:cs typeface="Janna LT" pitchFamily="2" charset="-78"/>
              </a:rPr>
              <a:t>مقدمة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323345"/>
            <a:ext cx="8064896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إن </a:t>
            </a:r>
            <a:r>
              <a:rPr lang="ar-SA" sz="1600" b="1" dirty="0">
                <a:latin typeface="Janna LT" pitchFamily="2" charset="-78"/>
                <a:cs typeface="Janna LT" pitchFamily="2" charset="-78"/>
              </a:rPr>
              <a:t>التحدي الأساسي الذي يواجه المملكة العربية السعودية حالياً يتمثل في توفير فرص عمل للمواطنين السعوديين في القطاع الخاص وكذلك الحكومي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بدلاً من العمالة الوافدة والتي تستحوذ على الفرص الوظيفية بنسب متزايدة.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8" t="10811" r="63390" b="67891"/>
          <a:stretch/>
        </p:blipFill>
        <p:spPr bwMode="auto">
          <a:xfrm>
            <a:off x="3559563" y="3356993"/>
            <a:ext cx="4036773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3"/>
          <a:srcRect l="15306" t="42496" r="74769" b="38666"/>
          <a:stretch/>
        </p:blipFill>
        <p:spPr bwMode="auto">
          <a:xfrm>
            <a:off x="635149" y="3356994"/>
            <a:ext cx="2064643" cy="2405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D:\logo3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-180528" y="-3"/>
            <a:ext cx="2051720" cy="1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2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916832"/>
            <a:ext cx="8064896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2600" b="1" dirty="0" smtClean="0">
                <a:solidFill>
                  <a:srgbClr val="CC6600"/>
                </a:solidFill>
                <a:latin typeface="Janna LT" pitchFamily="2" charset="-78"/>
                <a:cs typeface="Janna LT" pitchFamily="2" charset="-78"/>
              </a:rPr>
              <a:t>ذوي الإعاقة الحركية</a:t>
            </a:r>
            <a:endParaRPr lang="ar-EG" sz="2600" b="1" dirty="0">
              <a:solidFill>
                <a:srgbClr val="CC6600"/>
              </a:solidFill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19687" t="40588" r="71988" b="43720"/>
          <a:stretch/>
        </p:blipFill>
        <p:spPr bwMode="auto">
          <a:xfrm>
            <a:off x="3047854" y="4437112"/>
            <a:ext cx="217221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6074" y="105273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EG" b="1" dirty="0">
                <a:latin typeface="Janna LT" pitchFamily="2" charset="-78"/>
                <a:cs typeface="Janna LT" pitchFamily="2" charset="-78"/>
              </a:rPr>
              <a:t>أصبحت </a:t>
            </a:r>
            <a:r>
              <a:rPr lang="ar-SA" b="1" dirty="0">
                <a:latin typeface="Janna LT" pitchFamily="2" charset="-78"/>
                <a:cs typeface="Janna LT" pitchFamily="2" charset="-78"/>
              </a:rPr>
              <a:t>القضية ال</a:t>
            </a:r>
            <a:r>
              <a:rPr lang="ar-EG" b="1" dirty="0">
                <a:latin typeface="Janna LT" pitchFamily="2" charset="-78"/>
                <a:cs typeface="Janna LT" pitchFamily="2" charset="-78"/>
              </a:rPr>
              <a:t>أ</a:t>
            </a:r>
            <a:r>
              <a:rPr lang="ar-SA" b="1" dirty="0">
                <a:latin typeface="Janna LT" pitchFamily="2" charset="-78"/>
                <a:cs typeface="Janna LT" pitchFamily="2" charset="-78"/>
              </a:rPr>
              <a:t>ن ليس</a:t>
            </a:r>
            <a:r>
              <a:rPr lang="ar-EG" b="1" dirty="0">
                <a:latin typeface="Janna LT" pitchFamily="2" charset="-78"/>
                <a:cs typeface="Janna LT" pitchFamily="2" charset="-78"/>
              </a:rPr>
              <a:t>ت مقتصرة على</a:t>
            </a:r>
            <a:r>
              <a:rPr lang="ar-SA" b="1" dirty="0">
                <a:latin typeface="Janna LT" pitchFamily="2" charset="-78"/>
                <a:cs typeface="Janna LT" pitchFamily="2" charset="-78"/>
              </a:rPr>
              <a:t> الدعم المادي</a:t>
            </a:r>
            <a:r>
              <a:rPr lang="ar-EG" b="1" dirty="0">
                <a:latin typeface="Janna LT" pitchFamily="2" charset="-78"/>
                <a:cs typeface="Janna LT" pitchFamily="2" charset="-78"/>
              </a:rPr>
              <a:t> فقط ولكنها تطرقت لتحديات توظيف فئات محددة بالمجتمع </a:t>
            </a:r>
            <a:r>
              <a:rPr lang="ar-SA" b="1" dirty="0" smtClean="0">
                <a:latin typeface="Janna LT" pitchFamily="2" charset="-78"/>
                <a:cs typeface="Janna LT" pitchFamily="2" charset="-78"/>
              </a:rPr>
              <a:t> منها </a:t>
            </a:r>
            <a:r>
              <a:rPr lang="ar-EG" b="1" dirty="0" smtClean="0">
                <a:latin typeface="Janna LT" pitchFamily="2" charset="-78"/>
                <a:cs typeface="Janna LT" pitchFamily="2" charset="-78"/>
              </a:rPr>
              <a:t>،،،</a:t>
            </a:r>
            <a:endParaRPr lang="ar-EG" b="1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2492896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b="1" dirty="0" smtClean="0">
                <a:latin typeface="Janna LT" pitchFamily="2" charset="-78"/>
                <a:cs typeface="Janna LT" pitchFamily="2" charset="-78"/>
              </a:rPr>
              <a:t>وقد</a:t>
            </a:r>
            <a:r>
              <a:rPr lang="ar-EG" b="1" dirty="0" smtClean="0">
                <a:latin typeface="Janna LT" pitchFamily="2" charset="-78"/>
                <a:cs typeface="Janna LT" pitchFamily="2" charset="-78"/>
              </a:rPr>
              <a:t> كان لصندوق تنمية الموارد البشرية «هدف» دور كبير في تبني مبادرات لمكافحة </a:t>
            </a:r>
            <a:r>
              <a:rPr lang="ar-EG" b="1" dirty="0">
                <a:latin typeface="Janna LT" pitchFamily="2" charset="-78"/>
                <a:cs typeface="Janna LT" pitchFamily="2" charset="-78"/>
              </a:rPr>
              <a:t>ظاهرة البطالة </a:t>
            </a:r>
            <a:r>
              <a:rPr lang="ar-EG" b="1" dirty="0" smtClean="0">
                <a:latin typeface="Janna LT" pitchFamily="2" charset="-78"/>
                <a:cs typeface="Janna LT" pitchFamily="2" charset="-78"/>
              </a:rPr>
              <a:t>وزيادة نسبة السعودة وتقليل العمالة الوافدة .. وانطلاقاً من حرصنا على الانتماء لتلك المبادرات الوطنية </a:t>
            </a:r>
            <a:r>
              <a:rPr lang="ar-SA" b="1" dirty="0" smtClean="0">
                <a:latin typeface="Janna LT" pitchFamily="2" charset="-78"/>
                <a:cs typeface="Janna LT" pitchFamily="2" charset="-78"/>
              </a:rPr>
              <a:t>نطرح</a:t>
            </a:r>
            <a:r>
              <a:rPr lang="ar-SA" b="1" dirty="0" smtClean="0">
                <a:solidFill>
                  <a:srgbClr val="FFFF00"/>
                </a:solidFill>
                <a:latin typeface="Janna LT" pitchFamily="2" charset="-78"/>
                <a:cs typeface="Janna LT" pitchFamily="2" charset="-78"/>
              </a:rPr>
              <a:t> </a:t>
            </a:r>
            <a:r>
              <a:rPr lang="ar-SA" b="1" dirty="0" smtClean="0">
                <a:solidFill>
                  <a:srgbClr val="298424"/>
                </a:solidFill>
                <a:latin typeface="Janna LT" pitchFamily="2" charset="-78"/>
                <a:cs typeface="Janna LT" pitchFamily="2" charset="-78"/>
              </a:rPr>
              <a:t>فكرة تنفيذ</a:t>
            </a:r>
            <a:r>
              <a:rPr lang="ar-EG" b="1" dirty="0" smtClean="0">
                <a:solidFill>
                  <a:srgbClr val="298424"/>
                </a:solidFill>
                <a:latin typeface="Janna LT" pitchFamily="2" charset="-78"/>
                <a:cs typeface="Janna LT" pitchFamily="2" charset="-78"/>
              </a:rPr>
              <a:t> مشروع بوابة إلكترونية تقدم خدمات توظيف وإدارة العمل عن بعد لذوي الإعاقة الحركية </a:t>
            </a:r>
            <a:r>
              <a:rPr lang="ar-SA" b="1" dirty="0" smtClean="0">
                <a:solidFill>
                  <a:srgbClr val="298424"/>
                </a:solidFill>
                <a:latin typeface="Janna LT" pitchFamily="2" charset="-78"/>
                <a:cs typeface="Janna LT" pitchFamily="2" charset="-78"/>
              </a:rPr>
              <a:t>.. </a:t>
            </a:r>
            <a:endParaRPr lang="en-US" b="1" dirty="0">
              <a:solidFill>
                <a:srgbClr val="298424"/>
              </a:solidFill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9" name="Picture 2" descr="D:\logo3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-180528" y="-3"/>
            <a:ext cx="2051720" cy="1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3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115616" y="2708920"/>
            <a:ext cx="6192688" cy="1152128"/>
          </a:xfrm>
          <a:prstGeom prst="roundRect">
            <a:avLst/>
          </a:prstGeom>
          <a:solidFill>
            <a:srgbClr val="339933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1.  أرقام ودراسات</a:t>
            </a:r>
            <a:endParaRPr lang="ar-EG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3" name="Picture 2" descr="D:\logo3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-180528" y="-3"/>
            <a:ext cx="2051720" cy="1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342615"/>
              </p:ext>
            </p:extLst>
          </p:nvPr>
        </p:nvGraphicFramePr>
        <p:xfrm>
          <a:off x="251520" y="1124744"/>
          <a:ext cx="783163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6038998"/>
            <a:ext cx="846043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400" b="1" dirty="0" smtClean="0">
                <a:solidFill>
                  <a:srgbClr val="DE6F00"/>
                </a:solidFill>
                <a:latin typeface="Janna LT" pitchFamily="2" charset="-78"/>
                <a:cs typeface="Janna LT" pitchFamily="2" charset="-78"/>
              </a:rPr>
              <a:t>ال</a:t>
            </a:r>
            <a:r>
              <a:rPr lang="ar-EG" sz="1400" b="1" dirty="0" smtClean="0">
                <a:solidFill>
                  <a:srgbClr val="DE6F00"/>
                </a:solidFill>
                <a:latin typeface="Janna LT" pitchFamily="2" charset="-78"/>
                <a:cs typeface="Janna LT" pitchFamily="2" charset="-78"/>
              </a:rPr>
              <a:t>إحصائية مستخلصه من خبر بالصفحة الرسمية لوزارة العمل بالمملكة العربية السعودية على الفيس بوك </a:t>
            </a:r>
          </a:p>
          <a:p>
            <a:r>
              <a:rPr lang="en-US" sz="1400" dirty="0">
                <a:hlinkClick r:id="rId3"/>
              </a:rPr>
              <a:t>https://www.facebook.com/photo.php?fbid=481847471884492&amp;set=a.419966134739293.96469.155399834529259&amp;type=1&amp;theater</a:t>
            </a:r>
            <a:endParaRPr lang="ar-EG" sz="1400" b="1" dirty="0">
              <a:solidFill>
                <a:srgbClr val="DE6F00"/>
              </a:solidFill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5" name="Picture 2" descr="D:\logo3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-180528" y="-3"/>
            <a:ext cx="2051720" cy="1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9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64555"/>
              </p:ext>
            </p:extLst>
          </p:nvPr>
        </p:nvGraphicFramePr>
        <p:xfrm>
          <a:off x="1043608" y="581975"/>
          <a:ext cx="6751004" cy="5217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949280"/>
            <a:ext cx="846043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EG" sz="1400" b="1" dirty="0" smtClean="0">
                <a:solidFill>
                  <a:srgbClr val="DE6F00"/>
                </a:solidFill>
                <a:latin typeface="Janna LT" pitchFamily="2" charset="-78"/>
                <a:cs typeface="Janna LT" pitchFamily="2" charset="-78"/>
              </a:rPr>
              <a:t>إحصائية مستخلصه من خبر بالصفحة الرسمية لوزارة العمل بالمملكة العربية السعودية على الفيس بوك </a:t>
            </a:r>
          </a:p>
          <a:p>
            <a:r>
              <a:rPr lang="en-US" sz="1400" dirty="0">
                <a:hlinkClick r:id="rId3"/>
              </a:rPr>
              <a:t>https://www.facebook.com/photo.php?fbid=481847471884492&amp;set=a.419966134739293.96469.155399834529259&amp;type=1&amp;theater</a:t>
            </a:r>
            <a:endParaRPr lang="ar-EG" sz="1400" b="1" dirty="0">
              <a:solidFill>
                <a:srgbClr val="DE6F00"/>
              </a:solidFill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6" name="Picture 2" descr="D:\logo3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-180528" y="-3"/>
            <a:ext cx="2051720" cy="1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63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15616" y="2708920"/>
            <a:ext cx="6192688" cy="1152128"/>
          </a:xfrm>
          <a:prstGeom prst="roundRect">
            <a:avLst/>
          </a:prstGeom>
          <a:solidFill>
            <a:srgbClr val="339933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2. فكرة المشروع</a:t>
            </a:r>
            <a:endParaRPr lang="ar-EG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4" name="Picture 2" descr="D:\logo3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-180528" y="-3"/>
            <a:ext cx="2051720" cy="1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06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3" y="4581128"/>
            <a:ext cx="2860036" cy="193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5" y="1196752"/>
            <a:ext cx="7936813" cy="22775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Low" fontAlgn="base">
              <a:lnSpc>
                <a:spcPct val="150000"/>
              </a:lnSpc>
            </a:pP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تصميم بوابة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إلكترونية </a:t>
            </a:r>
            <a:r>
              <a:rPr lang="ar-SA" sz="1600" b="1" dirty="0">
                <a:latin typeface="Janna LT" pitchFamily="2" charset="-78"/>
                <a:cs typeface="Janna LT" pitchFamily="2" charset="-78"/>
              </a:rPr>
              <a:t> خاصة 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ب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ذوي الإعاقة الحركية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ترتكز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فكرتها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على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الجمع بين توفير فرص للتوظيف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عن بعد وإدارة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العملية الوظيفية بين الشركة والموظف من خلال تقنية تكنولوجية تربط صاحب العمل بالموظف وتوفر للشركات والموظفين المشتركين مجموعة من المميزات </a:t>
            </a:r>
            <a:r>
              <a:rPr lang="ar-EG" sz="1600" b="1" dirty="0">
                <a:solidFill>
                  <a:srgbClr val="298424"/>
                </a:solidFill>
                <a:latin typeface="Janna LT" pitchFamily="2" charset="-78"/>
                <a:cs typeface="Janna LT" pitchFamily="2" charset="-78"/>
              </a:rPr>
              <a:t>التي تساعدهم في الوصول إلى أهدافهم بأفضل الطرق </a:t>
            </a:r>
            <a:r>
              <a:rPr lang="ar-SA" sz="1600" b="1" dirty="0">
                <a:solidFill>
                  <a:srgbClr val="298424"/>
                </a:solidFill>
                <a:latin typeface="Janna LT" pitchFamily="2" charset="-78"/>
                <a:cs typeface="Janna LT" pitchFamily="2" charset="-78"/>
              </a:rPr>
              <a:t>وب</a:t>
            </a:r>
            <a:r>
              <a:rPr lang="ar-EG" sz="1600" b="1" dirty="0">
                <a:solidFill>
                  <a:srgbClr val="298424"/>
                </a:solidFill>
                <a:latin typeface="Janna LT" pitchFamily="2" charset="-78"/>
                <a:cs typeface="Janna LT" pitchFamily="2" charset="-78"/>
              </a:rPr>
              <a:t>خطوات مرنة تبدأ بالتسجيل بالموقع ويليها استخدام الخصائص المتوفرة للشركات وطالبي الوظائف </a:t>
            </a:r>
            <a:r>
              <a:rPr lang="ar-EG" sz="1600" b="1" dirty="0" smtClean="0">
                <a:solidFill>
                  <a:srgbClr val="298424"/>
                </a:solidFill>
                <a:latin typeface="Janna LT" pitchFamily="2" charset="-78"/>
                <a:cs typeface="Janna LT" pitchFamily="2" charset="-78"/>
              </a:rPr>
              <a:t>الاختيارية من متابعة الأعمال إلى التسجيل في السعودة للشركات.</a:t>
            </a:r>
            <a:endParaRPr lang="ar-EG" sz="1600" b="1" dirty="0">
              <a:solidFill>
                <a:srgbClr val="298424"/>
              </a:solidFill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8547" y="3501008"/>
            <a:ext cx="62558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600" b="1" dirty="0">
                <a:solidFill>
                  <a:srgbClr val="DE6F00"/>
                </a:solidFill>
                <a:latin typeface="Janna LT" pitchFamily="2" charset="-78"/>
                <a:cs typeface="Janna LT" pitchFamily="2" charset="-78"/>
              </a:rPr>
              <a:t>بالتعاون مع الجهات ذات العلاقة </a:t>
            </a:r>
            <a:r>
              <a:rPr lang="ar-SA" sz="1600" b="1" dirty="0" smtClean="0">
                <a:solidFill>
                  <a:srgbClr val="DE6F00"/>
                </a:solidFill>
                <a:latin typeface="Janna LT" pitchFamily="2" charset="-78"/>
                <a:cs typeface="Janna LT" pitchFamily="2" charset="-78"/>
              </a:rPr>
              <a:t> وأهمها </a:t>
            </a:r>
            <a:r>
              <a:rPr lang="ar-EG" sz="1600" b="1" dirty="0" smtClean="0">
                <a:solidFill>
                  <a:srgbClr val="DE6F00"/>
                </a:solidFill>
                <a:latin typeface="Janna LT" pitchFamily="2" charset="-78"/>
                <a:cs typeface="Janna LT" pitchFamily="2" charset="-78"/>
              </a:rPr>
              <a:t>« </a:t>
            </a:r>
            <a:r>
              <a:rPr lang="ar-SA" sz="1600" b="1" dirty="0">
                <a:solidFill>
                  <a:srgbClr val="DE6F00"/>
                </a:solidFill>
                <a:latin typeface="Janna LT" pitchFamily="2" charset="-78"/>
                <a:cs typeface="Janna LT" pitchFamily="2" charset="-78"/>
              </a:rPr>
              <a:t>صندوق تنمية الموارد </a:t>
            </a:r>
            <a:r>
              <a:rPr lang="ar-SA" sz="1600" b="1" dirty="0" smtClean="0">
                <a:solidFill>
                  <a:srgbClr val="DE6F00"/>
                </a:solidFill>
                <a:latin typeface="Janna LT" pitchFamily="2" charset="-78"/>
                <a:cs typeface="Janna LT" pitchFamily="2" charset="-78"/>
              </a:rPr>
              <a:t>البشرية </a:t>
            </a:r>
            <a:r>
              <a:rPr lang="ar-EG" sz="1600" b="1" dirty="0" smtClean="0">
                <a:solidFill>
                  <a:srgbClr val="DE6F00"/>
                </a:solidFill>
                <a:latin typeface="Janna LT" pitchFamily="2" charset="-78"/>
                <a:cs typeface="Janna LT" pitchFamily="2" charset="-78"/>
              </a:rPr>
              <a:t>»</a:t>
            </a:r>
            <a:endParaRPr lang="en-US" sz="1600" dirty="0">
              <a:solidFill>
                <a:srgbClr val="DE6F00"/>
              </a:solidFill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5" name="Picture 2" descr="D:\logo3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10152" r="10558" b="12951"/>
          <a:stretch/>
        </p:blipFill>
        <p:spPr bwMode="auto">
          <a:xfrm>
            <a:off x="-180528" y="-3"/>
            <a:ext cx="2051720" cy="1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41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7207</TotalTime>
  <Words>1052</Words>
  <Application>Microsoft Office PowerPoint</Application>
  <PresentationFormat>On-screen Show (4:3)</PresentationFormat>
  <Paragraphs>133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Janna LT</vt:lpstr>
      <vt:lpstr>Calibri</vt:lpstr>
      <vt:lpstr>Wingdings 2</vt:lpstr>
      <vt:lpstr>Cambria</vt:lpstr>
      <vt:lpstr>Wingdings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qv</dc:creator>
  <cp:lastModifiedBy>hadeer</cp:lastModifiedBy>
  <cp:revision>611</cp:revision>
  <dcterms:created xsi:type="dcterms:W3CDTF">2012-07-09T11:13:39Z</dcterms:created>
  <dcterms:modified xsi:type="dcterms:W3CDTF">2013-05-01T10:23:11Z</dcterms:modified>
</cp:coreProperties>
</file>