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29"/>
  </p:notesMasterIdLst>
  <p:sldIdLst>
    <p:sldId id="312" r:id="rId2"/>
    <p:sldId id="257" r:id="rId3"/>
    <p:sldId id="258" r:id="rId4"/>
    <p:sldId id="260" r:id="rId5"/>
    <p:sldId id="289" r:id="rId6"/>
    <p:sldId id="314" r:id="rId7"/>
    <p:sldId id="262" r:id="rId8"/>
    <p:sldId id="313" r:id="rId9"/>
    <p:sldId id="263" r:id="rId10"/>
    <p:sldId id="264" r:id="rId11"/>
    <p:sldId id="265" r:id="rId12"/>
    <p:sldId id="267" r:id="rId13"/>
    <p:sldId id="290" r:id="rId14"/>
    <p:sldId id="305" r:id="rId15"/>
    <p:sldId id="323" r:id="rId16"/>
    <p:sldId id="292" r:id="rId17"/>
    <p:sldId id="293" r:id="rId18"/>
    <p:sldId id="294" r:id="rId19"/>
    <p:sldId id="297" r:id="rId20"/>
    <p:sldId id="296" r:id="rId21"/>
    <p:sldId id="310" r:id="rId22"/>
    <p:sldId id="306" r:id="rId23"/>
    <p:sldId id="320" r:id="rId24"/>
    <p:sldId id="321" r:id="rId25"/>
    <p:sldId id="319" r:id="rId26"/>
    <p:sldId id="322" r:id="rId27"/>
    <p:sldId id="303" r:id="rId28"/>
  </p:sldIdLst>
  <p:sldSz cx="9144000" cy="6858000" type="screen4x3"/>
  <p:notesSz cx="6858000" cy="9144000"/>
  <p:embeddedFontLst>
    <p:embeddedFont>
      <p:font typeface="Helvetica" pitchFamily="34" charset="0"/>
      <p:regular r:id="rId30"/>
      <p:bold r:id="rId31"/>
    </p:embeddedFont>
    <p:embeddedFont>
      <p:font typeface="Tahoma" pitchFamily="34" charset="0"/>
      <p:regular r:id="rId32"/>
      <p:bold r:id="rId33"/>
    </p:embeddedFont>
    <p:embeddedFont>
      <p:font typeface="Calibri" pitchFamily="34" charset="0"/>
      <p:regular r:id="rId34"/>
      <p:bold r:id="rId35"/>
      <p:italic r:id="rId36"/>
      <p:boldItalic r:id="rId37"/>
    </p:embeddedFont>
    <p:embeddedFont>
      <p:font typeface="Bernard MT Condensed" pitchFamily="18" charset="0"/>
      <p:regular r:id="rId38"/>
    </p:embeddedFont>
    <p:embeddedFont>
      <p:font typeface="Janna LT" pitchFamily="2" charset="-78"/>
      <p:regular r:id="rId39"/>
      <p:bold r:id="rId40"/>
    </p:embeddedFont>
  </p:embeddedFont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36"/>
    <a:srgbClr val="1E967E"/>
    <a:srgbClr val="57BB63"/>
    <a:srgbClr val="6D85B4"/>
    <a:srgbClr val="DF5745"/>
    <a:srgbClr val="E7725D"/>
    <a:srgbClr val="88BEE1"/>
    <a:srgbClr val="818181"/>
    <a:srgbClr val="11609E"/>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t\AppData\Local\Microsoft\Windows\Temporary%20Internet%20Files\Content.Outlook\NLDWDGTM\E-Dawam%20Statist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t\AppData\Local\Microsoft\Windows\Temporary%20Internet%20Files\Content.Outlook\NLDWDGTM\E-Dawam%20Statist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t\AppData\Local\Microsoft\Windows\Temporary%20Internet%20Files\Content.Outlook\NLDWDGTM\E-Dawam%20Statisti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t\AppData\Local\Microsoft\Windows\Temporary%20Internet%20Files\Content.Outlook\NLDWDGTM\E-Dawam%20Stat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797356706024672"/>
          <c:y val="4.4963430310218731E-2"/>
          <c:w val="0.40909090909091195"/>
          <c:h val="0.90851735015772206"/>
        </c:manualLayout>
      </c:layout>
      <c:barChart>
        <c:barDir val="col"/>
        <c:grouping val="clustered"/>
        <c:varyColors val="0"/>
        <c:ser>
          <c:idx val="1"/>
          <c:order val="0"/>
          <c:spPr>
            <a:solidFill>
              <a:srgbClr val="FFFFFF"/>
            </a:solidFill>
            <a:ln w="12700">
              <a:noFill/>
              <a:prstDash val="solid"/>
            </a:ln>
          </c:spPr>
          <c:invertIfNegative val="0"/>
          <c:val>
            <c:numLit>
              <c:formatCode>General</c:formatCode>
              <c:ptCount val="1"/>
              <c:pt idx="0">
                <c:v>100</c:v>
              </c:pt>
            </c:numLit>
          </c:val>
        </c:ser>
        <c:dLbls>
          <c:showLegendKey val="0"/>
          <c:showVal val="0"/>
          <c:showCatName val="0"/>
          <c:showSerName val="0"/>
          <c:showPercent val="0"/>
          <c:showBubbleSize val="0"/>
        </c:dLbls>
        <c:gapWidth val="50"/>
        <c:axId val="118569984"/>
        <c:axId val="118568448"/>
      </c:barChart>
      <c:barChart>
        <c:barDir val="col"/>
        <c:grouping val="clustered"/>
        <c:varyColors val="0"/>
        <c:ser>
          <c:idx val="0"/>
          <c:order val="1"/>
          <c:spPr>
            <a:gradFill rotWithShape="0">
              <a:gsLst>
                <a:gs pos="0">
                  <a:srgbClr val="FF0000">
                    <a:gamma/>
                    <a:shade val="46275"/>
                    <a:invGamma/>
                  </a:srgbClr>
                </a:gs>
                <a:gs pos="50000">
                  <a:srgbClr val="FF0000"/>
                </a:gs>
                <a:gs pos="100000">
                  <a:srgbClr val="FF0000">
                    <a:gamma/>
                    <a:shade val="46275"/>
                    <a:invGamma/>
                  </a:srgbClr>
                </a:gs>
              </a:gsLst>
              <a:lin ang="0" scaled="1"/>
            </a:gradFill>
            <a:ln w="12700">
              <a:solidFill>
                <a:srgbClr val="000000"/>
              </a:solidFill>
              <a:prstDash val="solid"/>
            </a:ln>
          </c:spPr>
          <c:invertIfNegative val="0"/>
          <c:dPt>
            <c:idx val="0"/>
            <c:invertIfNegative val="0"/>
            <c:bubble3D val="0"/>
            <c:spPr>
              <a:gradFill rotWithShape="0">
                <a:gsLst>
                  <a:gs pos="0">
                    <a:srgbClr val="FF0000">
                      <a:gamma/>
                      <a:shade val="46275"/>
                      <a:invGamma/>
                    </a:srgbClr>
                  </a:gs>
                  <a:gs pos="50000">
                    <a:srgbClr val="FF0000"/>
                  </a:gs>
                  <a:gs pos="100000">
                    <a:srgbClr val="FF0000">
                      <a:gamma/>
                      <a:shade val="46275"/>
                      <a:invGamma/>
                    </a:srgbClr>
                  </a:gs>
                </a:gsLst>
                <a:lin ang="0" scaled="1"/>
              </a:gradFill>
              <a:ln w="12700">
                <a:noFill/>
                <a:prstDash val="solid"/>
              </a:ln>
            </c:spPr>
          </c:dPt>
          <c:val>
            <c:numRef>
              <c:f>'[E-Dawam Statistics.xlsx]Google Analytics'!$E$10</c:f>
              <c:numCache>
                <c:formatCode>General</c:formatCode>
                <c:ptCount val="1"/>
                <c:pt idx="0">
                  <c:v>263</c:v>
                </c:pt>
              </c:numCache>
            </c:numRef>
          </c:val>
        </c:ser>
        <c:dLbls>
          <c:showLegendKey val="0"/>
          <c:showVal val="0"/>
          <c:showCatName val="0"/>
          <c:showSerName val="0"/>
          <c:showPercent val="0"/>
          <c:showBubbleSize val="0"/>
        </c:dLbls>
        <c:gapWidth val="50"/>
        <c:axId val="118577408"/>
        <c:axId val="118575872"/>
      </c:barChart>
      <c:valAx>
        <c:axId val="118568448"/>
        <c:scaling>
          <c:orientation val="minMax"/>
          <c:max val="300"/>
        </c:scaling>
        <c:delete val="0"/>
        <c:axPos val="r"/>
        <c:numFmt formatCode="General" sourceLinked="1"/>
        <c:majorTickMark val="none"/>
        <c:minorTickMark val="in"/>
        <c:tickLblPos val="nextTo"/>
        <c:crossAx val="118569984"/>
        <c:crosses val="max"/>
        <c:crossBetween val="between"/>
      </c:valAx>
      <c:catAx>
        <c:axId val="118569984"/>
        <c:scaling>
          <c:orientation val="minMax"/>
        </c:scaling>
        <c:delete val="1"/>
        <c:axPos val="b"/>
        <c:majorTickMark val="out"/>
        <c:minorTickMark val="none"/>
        <c:tickLblPos val="nextTo"/>
        <c:crossAx val="118568448"/>
        <c:crosses val="autoZero"/>
        <c:auto val="1"/>
        <c:lblAlgn val="ctr"/>
        <c:lblOffset val="100"/>
        <c:noMultiLvlLbl val="0"/>
      </c:catAx>
      <c:valAx>
        <c:axId val="118575872"/>
        <c:scaling>
          <c:orientation val="minMax"/>
        </c:scaling>
        <c:delete val="0"/>
        <c:axPos val="l"/>
        <c:numFmt formatCode="General" sourceLinked="1"/>
        <c:majorTickMark val="none"/>
        <c:minorTickMark val="in"/>
        <c:tickLblPos val="nextTo"/>
        <c:crossAx val="118577408"/>
        <c:crosses val="autoZero"/>
        <c:crossBetween val="between"/>
      </c:valAx>
      <c:catAx>
        <c:axId val="118577408"/>
        <c:scaling>
          <c:orientation val="minMax"/>
        </c:scaling>
        <c:delete val="1"/>
        <c:axPos val="b"/>
        <c:majorTickMark val="out"/>
        <c:minorTickMark val="none"/>
        <c:tickLblPos val="nextTo"/>
        <c:crossAx val="118575872"/>
        <c:crosses val="autoZero"/>
        <c:auto val="1"/>
        <c:lblAlgn val="ctr"/>
        <c:lblOffset val="100"/>
        <c:noMultiLvlLbl val="0"/>
      </c:catAx>
      <c:spPr>
        <a:noFill/>
        <a:ln w="25400">
          <a:noFill/>
        </a:ln>
      </c:spPr>
    </c:plotArea>
    <c:plotVisOnly val="0"/>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ar-E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797356706024672"/>
          <c:y val="4.4963430310218731E-2"/>
          <c:w val="0.40909090909091195"/>
          <c:h val="0.90851735015772206"/>
        </c:manualLayout>
      </c:layout>
      <c:barChart>
        <c:barDir val="col"/>
        <c:grouping val="clustered"/>
        <c:varyColors val="0"/>
        <c:ser>
          <c:idx val="2"/>
          <c:order val="1"/>
          <c:spPr>
            <a:solidFill>
              <a:srgbClr val="FFFFFF"/>
            </a:solidFill>
            <a:ln w="12700">
              <a:noFill/>
              <a:prstDash val="solid"/>
            </a:ln>
          </c:spPr>
          <c:invertIfNegative val="0"/>
          <c:val>
            <c:numLit>
              <c:formatCode>General</c:formatCode>
              <c:ptCount val="1"/>
              <c:pt idx="0">
                <c:v>100</c:v>
              </c:pt>
            </c:numLit>
          </c:val>
        </c:ser>
        <c:ser>
          <c:idx val="3"/>
          <c:order val="2"/>
          <c:spPr>
            <a:gradFill>
              <a:gsLst>
                <a:gs pos="49000">
                  <a:schemeClr val="accent4">
                    <a:lumMod val="20000"/>
                    <a:lumOff val="80000"/>
                  </a:schemeClr>
                </a:gs>
                <a:gs pos="98750">
                  <a:schemeClr val="accent4"/>
                </a:gs>
                <a:gs pos="0">
                  <a:schemeClr val="accent4"/>
                </a:gs>
              </a:gsLst>
              <a:lin ang="5400000" scaled="0"/>
            </a:gradFill>
            <a:ln w="12700">
              <a:noFill/>
              <a:prstDash val="solid"/>
            </a:ln>
          </c:spPr>
          <c:invertIfNegative val="0"/>
          <c:val>
            <c:numRef>
              <c:f>'[E-Dawam Statistics.xlsx]Google Analytics'!$N$10</c:f>
              <c:numCache>
                <c:formatCode>#,##0.00</c:formatCode>
                <c:ptCount val="1"/>
                <c:pt idx="0">
                  <c:v>6.11</c:v>
                </c:pt>
              </c:numCache>
            </c:numRef>
          </c:val>
        </c:ser>
        <c:dLbls>
          <c:showLegendKey val="0"/>
          <c:showVal val="0"/>
          <c:showCatName val="0"/>
          <c:showSerName val="0"/>
          <c:showPercent val="0"/>
          <c:showBubbleSize val="0"/>
        </c:dLbls>
        <c:gapWidth val="50"/>
        <c:axId val="118613888"/>
        <c:axId val="118612352"/>
      </c:barChart>
      <c:barChart>
        <c:barDir val="col"/>
        <c:grouping val="clustered"/>
        <c:varyColors val="0"/>
        <c:ser>
          <c:idx val="0"/>
          <c:order val="0"/>
          <c:spPr>
            <a:gradFill>
              <a:gsLst>
                <a:gs pos="49000">
                  <a:schemeClr val="accent4">
                    <a:lumMod val="20000"/>
                    <a:lumOff val="80000"/>
                  </a:schemeClr>
                </a:gs>
                <a:gs pos="98750">
                  <a:schemeClr val="accent4"/>
                </a:gs>
                <a:gs pos="0">
                  <a:schemeClr val="accent4"/>
                </a:gs>
              </a:gsLst>
              <a:lin ang="5400000" scaled="0"/>
            </a:gradFill>
            <a:ln w="12700">
              <a:noFill/>
              <a:prstDash val="solid"/>
            </a:ln>
          </c:spPr>
          <c:invertIfNegative val="0"/>
          <c:val>
            <c:numRef>
              <c:f>'[E-Dawam Statistics.xlsx]Google Analytics'!$N$10</c:f>
              <c:numCache>
                <c:formatCode>#,##0.00</c:formatCode>
                <c:ptCount val="1"/>
                <c:pt idx="0">
                  <c:v>6.11</c:v>
                </c:pt>
              </c:numCache>
            </c:numRef>
          </c:val>
        </c:ser>
        <c:dLbls>
          <c:showLegendKey val="0"/>
          <c:showVal val="0"/>
          <c:showCatName val="0"/>
          <c:showSerName val="0"/>
          <c:showPercent val="0"/>
          <c:showBubbleSize val="0"/>
        </c:dLbls>
        <c:gapWidth val="50"/>
        <c:axId val="127407232"/>
        <c:axId val="118615424"/>
      </c:barChart>
      <c:valAx>
        <c:axId val="118612352"/>
        <c:scaling>
          <c:orientation val="minMax"/>
          <c:max val="7"/>
        </c:scaling>
        <c:delete val="0"/>
        <c:axPos val="r"/>
        <c:numFmt formatCode="General" sourceLinked="1"/>
        <c:majorTickMark val="none"/>
        <c:minorTickMark val="in"/>
        <c:tickLblPos val="nextTo"/>
        <c:crossAx val="118613888"/>
        <c:crosses val="max"/>
        <c:crossBetween val="between"/>
      </c:valAx>
      <c:catAx>
        <c:axId val="118613888"/>
        <c:scaling>
          <c:orientation val="minMax"/>
        </c:scaling>
        <c:delete val="1"/>
        <c:axPos val="b"/>
        <c:majorTickMark val="out"/>
        <c:minorTickMark val="none"/>
        <c:tickLblPos val="nextTo"/>
        <c:crossAx val="118612352"/>
        <c:crosses val="autoZero"/>
        <c:auto val="1"/>
        <c:lblAlgn val="ctr"/>
        <c:lblOffset val="100"/>
        <c:noMultiLvlLbl val="0"/>
      </c:catAx>
      <c:valAx>
        <c:axId val="118615424"/>
        <c:scaling>
          <c:orientation val="minMax"/>
        </c:scaling>
        <c:delete val="0"/>
        <c:axPos val="l"/>
        <c:numFmt formatCode="#,##0" sourceLinked="0"/>
        <c:majorTickMark val="none"/>
        <c:minorTickMark val="in"/>
        <c:tickLblPos val="nextTo"/>
        <c:crossAx val="127407232"/>
        <c:crosses val="autoZero"/>
        <c:crossBetween val="between"/>
      </c:valAx>
      <c:catAx>
        <c:axId val="127407232"/>
        <c:scaling>
          <c:orientation val="minMax"/>
        </c:scaling>
        <c:delete val="1"/>
        <c:axPos val="b"/>
        <c:majorTickMark val="out"/>
        <c:minorTickMark val="none"/>
        <c:tickLblPos val="nextTo"/>
        <c:crossAx val="118615424"/>
        <c:crosses val="autoZero"/>
        <c:auto val="1"/>
        <c:lblAlgn val="ctr"/>
        <c:lblOffset val="100"/>
        <c:noMultiLvlLbl val="0"/>
      </c:catAx>
      <c:spPr>
        <a:noFill/>
        <a:ln w="25400">
          <a:noFill/>
        </a:ln>
      </c:spPr>
    </c:plotArea>
    <c:plotVisOnly val="0"/>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ar-EG"/>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797356706024672"/>
          <c:y val="4.4963430310218731E-2"/>
          <c:w val="0.40909090909091195"/>
          <c:h val="0.90851735015772206"/>
        </c:manualLayout>
      </c:layout>
      <c:barChart>
        <c:barDir val="col"/>
        <c:grouping val="clustered"/>
        <c:varyColors val="0"/>
        <c:ser>
          <c:idx val="1"/>
          <c:order val="0"/>
          <c:spPr>
            <a:solidFill>
              <a:srgbClr val="FFFFFF"/>
            </a:solidFill>
            <a:ln w="12700">
              <a:noFill/>
              <a:prstDash val="solid"/>
            </a:ln>
          </c:spPr>
          <c:invertIfNegative val="0"/>
          <c:val>
            <c:numLit>
              <c:formatCode>General</c:formatCode>
              <c:ptCount val="1"/>
              <c:pt idx="0">
                <c:v>100</c:v>
              </c:pt>
            </c:numLit>
          </c:val>
        </c:ser>
        <c:dLbls>
          <c:showLegendKey val="0"/>
          <c:showVal val="0"/>
          <c:showCatName val="0"/>
          <c:showSerName val="0"/>
          <c:showPercent val="0"/>
          <c:showBubbleSize val="0"/>
        </c:dLbls>
        <c:gapWidth val="50"/>
        <c:axId val="127442304"/>
        <c:axId val="127440768"/>
      </c:barChart>
      <c:barChart>
        <c:barDir val="col"/>
        <c:grouping val="clustered"/>
        <c:varyColors val="0"/>
        <c:ser>
          <c:idx val="0"/>
          <c:order val="1"/>
          <c:spPr>
            <a:gradFill>
              <a:gsLst>
                <a:gs pos="49000">
                  <a:schemeClr val="bg2">
                    <a:lumMod val="17000"/>
                    <a:lumOff val="83000"/>
                  </a:schemeClr>
                </a:gs>
                <a:gs pos="98750">
                  <a:schemeClr val="bg2">
                    <a:lumMod val="50000"/>
                  </a:schemeClr>
                </a:gs>
                <a:gs pos="0">
                  <a:schemeClr val="bg2">
                    <a:lumMod val="50000"/>
                  </a:schemeClr>
                </a:gs>
              </a:gsLst>
              <a:lin ang="5400000" scaled="0"/>
            </a:gradFill>
            <a:ln w="12700">
              <a:noFill/>
              <a:prstDash val="solid"/>
            </a:ln>
          </c:spPr>
          <c:invertIfNegative val="0"/>
          <c:val>
            <c:numRef>
              <c:f>'[E-Dawam Statistics.xlsx]Google Analytics'!$Q$10</c:f>
              <c:numCache>
                <c:formatCode>#,##0.00</c:formatCode>
                <c:ptCount val="1"/>
                <c:pt idx="0">
                  <c:v>8.0500000000000007</c:v>
                </c:pt>
              </c:numCache>
            </c:numRef>
          </c:val>
        </c:ser>
        <c:dLbls>
          <c:showLegendKey val="0"/>
          <c:showVal val="0"/>
          <c:showCatName val="0"/>
          <c:showSerName val="0"/>
          <c:showPercent val="0"/>
          <c:showBubbleSize val="0"/>
        </c:dLbls>
        <c:gapWidth val="50"/>
        <c:axId val="127445632"/>
        <c:axId val="127444096"/>
      </c:barChart>
      <c:valAx>
        <c:axId val="127440768"/>
        <c:scaling>
          <c:orientation val="minMax"/>
          <c:max val="9"/>
        </c:scaling>
        <c:delete val="0"/>
        <c:axPos val="r"/>
        <c:numFmt formatCode="General" sourceLinked="1"/>
        <c:majorTickMark val="none"/>
        <c:minorTickMark val="in"/>
        <c:tickLblPos val="nextTo"/>
        <c:crossAx val="127442304"/>
        <c:crosses val="max"/>
        <c:crossBetween val="between"/>
      </c:valAx>
      <c:catAx>
        <c:axId val="127442304"/>
        <c:scaling>
          <c:orientation val="minMax"/>
        </c:scaling>
        <c:delete val="1"/>
        <c:axPos val="b"/>
        <c:majorTickMark val="out"/>
        <c:minorTickMark val="none"/>
        <c:tickLblPos val="nextTo"/>
        <c:crossAx val="127440768"/>
        <c:crosses val="autoZero"/>
        <c:auto val="1"/>
        <c:lblAlgn val="ctr"/>
        <c:lblOffset val="100"/>
        <c:noMultiLvlLbl val="0"/>
      </c:catAx>
      <c:valAx>
        <c:axId val="127444096"/>
        <c:scaling>
          <c:orientation val="minMax"/>
        </c:scaling>
        <c:delete val="0"/>
        <c:axPos val="l"/>
        <c:numFmt formatCode="#,##0" sourceLinked="0"/>
        <c:majorTickMark val="none"/>
        <c:minorTickMark val="in"/>
        <c:tickLblPos val="nextTo"/>
        <c:crossAx val="127445632"/>
        <c:crosses val="autoZero"/>
        <c:crossBetween val="between"/>
      </c:valAx>
      <c:catAx>
        <c:axId val="127445632"/>
        <c:scaling>
          <c:orientation val="minMax"/>
        </c:scaling>
        <c:delete val="1"/>
        <c:axPos val="b"/>
        <c:majorTickMark val="out"/>
        <c:minorTickMark val="none"/>
        <c:tickLblPos val="nextTo"/>
        <c:crossAx val="127444096"/>
        <c:crosses val="autoZero"/>
        <c:auto val="1"/>
        <c:lblAlgn val="ctr"/>
        <c:lblOffset val="100"/>
        <c:noMultiLvlLbl val="0"/>
      </c:catAx>
      <c:spPr>
        <a:noFill/>
        <a:ln w="25400">
          <a:noFill/>
        </a:ln>
      </c:spPr>
    </c:plotArea>
    <c:plotVisOnly val="0"/>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ar-EG"/>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EG"/>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800" b="1" i="0" u="none" strike="noStrike" kern="1200" baseline="0">
                <a:solidFill>
                  <a:prstClr val="black"/>
                </a:solidFill>
                <a:latin typeface="Tahoma" pitchFamily="34" charset="0"/>
                <a:ea typeface="Tahoma" pitchFamily="34" charset="0"/>
                <a:cs typeface="Tahoma" pitchFamily="34" charset="0"/>
              </a:defRPr>
            </a:pPr>
            <a:r>
              <a:rPr lang="ar-EG" sz="1400" b="0" i="0" baseline="0" dirty="0" smtClean="0">
                <a:solidFill>
                  <a:srgbClr val="1E967E"/>
                </a:solidFill>
                <a:effectLst/>
                <a:latin typeface="+mn-lt"/>
                <a:ea typeface="Tahoma" panose="020B0604030504040204" pitchFamily="34" charset="0"/>
                <a:cs typeface="Tahoma" panose="020B0604030504040204" pitchFamily="34" charset="0"/>
              </a:rPr>
              <a:t>إي - دوام</a:t>
            </a:r>
            <a:endParaRPr lang="ar-EG" sz="1400" b="0" dirty="0">
              <a:solidFill>
                <a:srgbClr val="1E967E"/>
              </a:solidFill>
              <a:effectLst/>
              <a:latin typeface="+mn-lt"/>
              <a:ea typeface="Tahoma" panose="020B0604030504040204" pitchFamily="34" charset="0"/>
              <a:cs typeface="Tahoma" panose="020B0604030504040204" pitchFamily="34" charset="0"/>
            </a:endParaRPr>
          </a:p>
          <a:p>
            <a:pPr algn="ctr">
              <a:defRPr sz="1800" b="1" i="0" u="none" strike="noStrike" kern="1200" baseline="0">
                <a:solidFill>
                  <a:prstClr val="black"/>
                </a:solidFill>
                <a:latin typeface="Tahoma" pitchFamily="34" charset="0"/>
                <a:ea typeface="Tahoma" pitchFamily="34" charset="0"/>
                <a:cs typeface="Tahoma" pitchFamily="34" charset="0"/>
              </a:defRPr>
            </a:pPr>
            <a:r>
              <a:rPr lang="ar-SA" sz="1400" b="0" i="0" u="none" strike="noStrike" kern="1200" baseline="0" dirty="0" smtClean="0">
                <a:solidFill>
                  <a:srgbClr val="1E967E"/>
                </a:solidFill>
                <a:effectLst/>
                <a:latin typeface="+mn-lt"/>
                <a:ea typeface="Tahoma" panose="020B0604030504040204" pitchFamily="34" charset="0"/>
                <a:cs typeface="Tahoma" panose="020B0604030504040204" pitchFamily="34" charset="0"/>
              </a:rPr>
              <a:t>الزيارات الجديدة والمكررة</a:t>
            </a:r>
            <a:endParaRPr lang="ar-EG" sz="1400" b="0" i="0" u="none" strike="noStrike" kern="1200" baseline="0" dirty="0">
              <a:solidFill>
                <a:srgbClr val="1E967E"/>
              </a:solidFill>
              <a:effectLst/>
              <a:latin typeface="+mn-lt"/>
              <a:ea typeface="Tahoma" panose="020B0604030504040204" pitchFamily="34" charset="0"/>
              <a:cs typeface="Tahoma" panose="020B0604030504040204" pitchFamily="34" charset="0"/>
            </a:endParaRPr>
          </a:p>
        </c:rich>
      </c:tx>
      <c:layout>
        <c:manualLayout>
          <c:xMode val="edge"/>
          <c:yMode val="edge"/>
          <c:x val="0.35866186825802426"/>
          <c:y val="0"/>
        </c:manualLayout>
      </c:layout>
      <c:overlay val="1"/>
    </c:title>
    <c:autoTitleDeleted val="0"/>
    <c:plotArea>
      <c:layout>
        <c:manualLayout>
          <c:layoutTarget val="inner"/>
          <c:xMode val="edge"/>
          <c:yMode val="edge"/>
          <c:x val="0.17989972035570892"/>
          <c:y val="0.21845183446475119"/>
          <c:w val="0.64221674081608904"/>
          <c:h val="0.59636550444610348"/>
        </c:manualLayout>
      </c:layout>
      <c:barChart>
        <c:barDir val="col"/>
        <c:grouping val="clustered"/>
        <c:varyColors val="0"/>
        <c:ser>
          <c:idx val="2"/>
          <c:order val="1"/>
          <c:tx>
            <c:strRef>
              <c:f>'[E-Dawam Statistics.xlsx]Google Analytics'!$F$28</c:f>
              <c:strCache>
                <c:ptCount val="1"/>
                <c:pt idx="0">
                  <c:v>New Visitor</c:v>
                </c:pt>
              </c:strCache>
            </c:strRef>
          </c:tx>
          <c:spPr>
            <a:ln w="28575">
              <a:noFill/>
            </a:ln>
          </c:spPr>
          <c:invertIfNegative val="0"/>
          <c:cat>
            <c:strRef>
              <c:f>'[E-Dawam Statistics.xlsx]Google Analytics'!$F$28:$F$29</c:f>
              <c:strCache>
                <c:ptCount val="2"/>
                <c:pt idx="0">
                  <c:v>New Visitor</c:v>
                </c:pt>
                <c:pt idx="1">
                  <c:v>Returning Visitor</c:v>
                </c:pt>
              </c:strCache>
            </c:strRef>
          </c:cat>
          <c:val>
            <c:numRef>
              <c:f>'[E-Dawam Statistics.xlsx]Google Analytics'!$H$28:$H$29</c:f>
              <c:numCache>
                <c:formatCode>General</c:formatCode>
                <c:ptCount val="2"/>
                <c:pt idx="0">
                  <c:v>133</c:v>
                </c:pt>
                <c:pt idx="1">
                  <c:v>130</c:v>
                </c:pt>
              </c:numCache>
            </c:numRef>
          </c:val>
        </c:ser>
        <c:dLbls>
          <c:showLegendKey val="0"/>
          <c:showVal val="0"/>
          <c:showCatName val="0"/>
          <c:showSerName val="0"/>
          <c:showPercent val="0"/>
          <c:showBubbleSize val="0"/>
        </c:dLbls>
        <c:gapWidth val="150"/>
        <c:axId val="128587264"/>
        <c:axId val="128585088"/>
      </c:barChart>
      <c:lineChart>
        <c:grouping val="standard"/>
        <c:varyColors val="0"/>
        <c:ser>
          <c:idx val="0"/>
          <c:order val="0"/>
          <c:tx>
            <c:strRef>
              <c:f>'[E-Dawam Statistics.xlsx]Google Analytics'!$I$27</c:f>
              <c:strCache>
                <c:ptCount val="1"/>
                <c:pt idx="0">
                  <c:v>Pages / Session </c:v>
                </c:pt>
              </c:strCache>
            </c:strRef>
          </c:tx>
          <c:spPr>
            <a:ln w="28575">
              <a:noFill/>
            </a:ln>
          </c:spPr>
          <c:marker>
            <c:symbol val="x"/>
            <c:size val="11"/>
            <c:spPr>
              <a:solidFill>
                <a:srgbClr val="760000">
                  <a:alpha val="0"/>
                </a:srgbClr>
              </a:solidFill>
            </c:spPr>
          </c:marker>
          <c:dLbls>
            <c:showLegendKey val="0"/>
            <c:showVal val="1"/>
            <c:showCatName val="0"/>
            <c:showSerName val="0"/>
            <c:showPercent val="0"/>
            <c:showBubbleSize val="0"/>
            <c:showLeaderLines val="0"/>
          </c:dLbls>
          <c:cat>
            <c:strRef>
              <c:f>'[E-Dawam Statistics.xlsx]Google Analytics'!$F$28:$F$29</c:f>
              <c:strCache>
                <c:ptCount val="2"/>
                <c:pt idx="0">
                  <c:v>New Visitor</c:v>
                </c:pt>
                <c:pt idx="1">
                  <c:v>Returning Visitor</c:v>
                </c:pt>
              </c:strCache>
            </c:strRef>
          </c:cat>
          <c:val>
            <c:numRef>
              <c:f>'[E-Dawam Statistics.xlsx]Google Analytics'!$I$28:$I$29</c:f>
              <c:numCache>
                <c:formatCode>General</c:formatCode>
                <c:ptCount val="2"/>
                <c:pt idx="0">
                  <c:v>5.2</c:v>
                </c:pt>
                <c:pt idx="1">
                  <c:v>7.04</c:v>
                </c:pt>
              </c:numCache>
            </c:numRef>
          </c:val>
          <c:smooth val="0"/>
        </c:ser>
        <c:dLbls>
          <c:showLegendKey val="0"/>
          <c:showVal val="0"/>
          <c:showCatName val="0"/>
          <c:showSerName val="0"/>
          <c:showPercent val="0"/>
          <c:showBubbleSize val="0"/>
        </c:dLbls>
        <c:marker val="1"/>
        <c:smooth val="0"/>
        <c:axId val="128599168"/>
        <c:axId val="128588800"/>
      </c:lineChart>
      <c:valAx>
        <c:axId val="128585088"/>
        <c:scaling>
          <c:orientation val="minMax"/>
        </c:scaling>
        <c:delete val="0"/>
        <c:axPos val="l"/>
        <c:minorGridlines>
          <c:spPr>
            <a:ln>
              <a:solidFill>
                <a:schemeClr val="bg1"/>
              </a:solidFill>
            </a:ln>
          </c:spPr>
        </c:minorGridlines>
        <c:title>
          <c:tx>
            <c:rich>
              <a:bodyPr rot="-5400000" vert="horz"/>
              <a:lstStyle/>
              <a:p>
                <a:pPr algn="ctr" rtl="0">
                  <a:defRPr lang="en-US" sz="1000" b="0" i="0" u="none" strike="noStrike" kern="1200" baseline="0">
                    <a:solidFill>
                      <a:sysClr val="windowText" lastClr="000000"/>
                    </a:solidFill>
                    <a:latin typeface="Tahoma" pitchFamily="34" charset="0"/>
                    <a:ea typeface="Tahoma" pitchFamily="34" charset="0"/>
                    <a:cs typeface="Tahoma" pitchFamily="34" charset="0"/>
                  </a:defRPr>
                </a:pPr>
                <a:r>
                  <a:rPr lang="en-US" sz="1000" b="0" i="0" u="none" strike="noStrike" kern="1200" baseline="0">
                    <a:solidFill>
                      <a:sysClr val="windowText" lastClr="000000"/>
                    </a:solidFill>
                    <a:latin typeface="Tahoma" pitchFamily="34" charset="0"/>
                    <a:ea typeface="Tahoma" pitchFamily="34" charset="0"/>
                    <a:cs typeface="Tahoma" pitchFamily="34" charset="0"/>
                  </a:rPr>
                  <a:t>Np. Visitors</a:t>
                </a:r>
              </a:p>
            </c:rich>
          </c:tx>
          <c:layout>
            <c:manualLayout>
              <c:xMode val="edge"/>
              <c:yMode val="edge"/>
              <c:x val="8.7738179343816638E-3"/>
              <c:y val="0.33093532048798457"/>
            </c:manualLayout>
          </c:layout>
          <c:overlay val="0"/>
        </c:title>
        <c:numFmt formatCode="General" sourceLinked="1"/>
        <c:majorTickMark val="out"/>
        <c:minorTickMark val="none"/>
        <c:tickLblPos val="nextTo"/>
        <c:txPr>
          <a:bodyPr/>
          <a:lstStyle/>
          <a:p>
            <a:pPr>
              <a:defRPr sz="1000"/>
            </a:pPr>
            <a:endParaRPr lang="ar-EG"/>
          </a:p>
        </c:txPr>
        <c:crossAx val="128587264"/>
        <c:crosses val="max"/>
        <c:crossBetween val="between"/>
      </c:valAx>
      <c:catAx>
        <c:axId val="128587264"/>
        <c:scaling>
          <c:orientation val="maxMin"/>
        </c:scaling>
        <c:delete val="0"/>
        <c:axPos val="b"/>
        <c:majorTickMark val="out"/>
        <c:minorTickMark val="none"/>
        <c:tickLblPos val="nextTo"/>
        <c:txPr>
          <a:bodyPr/>
          <a:lstStyle/>
          <a:p>
            <a:pPr>
              <a:defRPr sz="1200"/>
            </a:pPr>
            <a:endParaRPr lang="ar-EG"/>
          </a:p>
        </c:txPr>
        <c:crossAx val="128585088"/>
        <c:crosses val="autoZero"/>
        <c:auto val="1"/>
        <c:lblAlgn val="ctr"/>
        <c:lblOffset val="100"/>
        <c:noMultiLvlLbl val="0"/>
      </c:catAx>
      <c:valAx>
        <c:axId val="128588800"/>
        <c:scaling>
          <c:orientation val="minMax"/>
        </c:scaling>
        <c:delete val="0"/>
        <c:axPos val="r"/>
        <c:title>
          <c:tx>
            <c:rich>
              <a:bodyPr rot="-5400000" vert="horz"/>
              <a:lstStyle/>
              <a:p>
                <a:pPr>
                  <a:defRPr/>
                </a:pPr>
                <a:r>
                  <a:rPr lang="en-US" b="0"/>
                  <a:t>Avg</a:t>
                </a:r>
                <a:r>
                  <a:rPr lang="en-US" b="0" baseline="0"/>
                  <a:t> </a:t>
                </a:r>
                <a:r>
                  <a:rPr lang="en-US" sz="1000" b="0" i="0" u="none" strike="noStrike" baseline="0">
                    <a:effectLst/>
                  </a:rPr>
                  <a:t>Pages / Session </a:t>
                </a:r>
                <a:endParaRPr lang="en-US" b="0"/>
              </a:p>
            </c:rich>
          </c:tx>
          <c:layout>
            <c:manualLayout>
              <c:xMode val="edge"/>
              <c:yMode val="edge"/>
              <c:x val="0.92294571672085413"/>
              <c:y val="0.1865419820591252"/>
            </c:manualLayout>
          </c:layout>
          <c:overlay val="0"/>
        </c:title>
        <c:numFmt formatCode="General" sourceLinked="1"/>
        <c:majorTickMark val="out"/>
        <c:minorTickMark val="none"/>
        <c:tickLblPos val="nextTo"/>
        <c:crossAx val="128599168"/>
        <c:crosses val="max"/>
        <c:crossBetween val="between"/>
      </c:valAx>
      <c:catAx>
        <c:axId val="128599168"/>
        <c:scaling>
          <c:orientation val="minMax"/>
        </c:scaling>
        <c:delete val="1"/>
        <c:axPos val="b"/>
        <c:majorTickMark val="out"/>
        <c:minorTickMark val="none"/>
        <c:tickLblPos val="nextTo"/>
        <c:crossAx val="128588800"/>
        <c:crosses val="autoZero"/>
        <c:auto val="1"/>
        <c:lblAlgn val="ctr"/>
        <c:lblOffset val="100"/>
        <c:noMultiLvlLbl val="0"/>
      </c:catAx>
      <c:spPr>
        <a:noFill/>
      </c:spPr>
    </c:plotArea>
    <c:plotVisOnly val="1"/>
    <c:dispBlanksAs val="gap"/>
    <c:showDLblsOverMax val="0"/>
  </c:chart>
  <c:spPr>
    <a:noFill/>
    <a:ln>
      <a:noFill/>
    </a:ln>
  </c:spPr>
  <c:txPr>
    <a:bodyPr/>
    <a:lstStyle/>
    <a:p>
      <a:pPr>
        <a:defRPr>
          <a:latin typeface="Tahoma" pitchFamily="34" charset="0"/>
          <a:ea typeface="Tahoma" pitchFamily="34" charset="0"/>
          <a:cs typeface="Tahoma" pitchFamily="34" charset="0"/>
        </a:defRPr>
      </a:pPr>
      <a:endParaRPr lang="ar-EG"/>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0E4F3-673A-4AFB-96EF-B6809EB3A0E0}"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pPr rtl="1"/>
          <a:endParaRPr lang="ar-SA"/>
        </a:p>
      </dgm:t>
    </dgm:pt>
    <dgm:pt modelId="{538EC845-338E-42CE-8A94-441420E0646C}">
      <dgm:prSet phldrT="[Text]"/>
      <dgm:spPr/>
      <dgm:t>
        <a:bodyPr/>
        <a:lstStyle/>
        <a:p>
          <a:pPr algn="ctr" rtl="1"/>
          <a:r>
            <a:rPr lang="ar-EG" b="1" dirty="0">
              <a:solidFill>
                <a:srgbClr val="1E967E"/>
              </a:solidFill>
              <a:latin typeface="Janna LT" pitchFamily="2" charset="-78"/>
              <a:cs typeface="Janna LT" pitchFamily="2" charset="-78"/>
            </a:rPr>
            <a:t>الإطلاق</a:t>
          </a:r>
          <a:endParaRPr lang="ar-SA" b="1" dirty="0">
            <a:solidFill>
              <a:srgbClr val="1E967E"/>
            </a:solidFill>
            <a:latin typeface="Janna LT" pitchFamily="2" charset="-78"/>
            <a:cs typeface="Janna LT" pitchFamily="2" charset="-78"/>
          </a:endParaRPr>
        </a:p>
      </dgm:t>
    </dgm:pt>
    <dgm:pt modelId="{5B068EEA-AED2-49F2-B924-BE56782E2939}" type="parTrans" cxnId="{119731BF-FB16-496F-8C49-9CC63EFBB98A}">
      <dgm:prSet/>
      <dgm:spPr/>
      <dgm:t>
        <a:bodyPr/>
        <a:lstStyle/>
        <a:p>
          <a:pPr algn="ctr" rtl="1"/>
          <a:endParaRPr lang="ar-SA"/>
        </a:p>
      </dgm:t>
    </dgm:pt>
    <dgm:pt modelId="{AC752B91-4782-496F-91D2-5B92BDD03BA8}" type="sibTrans" cxnId="{119731BF-FB16-496F-8C49-9CC63EFBB98A}">
      <dgm:prSet/>
      <dgm:spPr/>
      <dgm:t>
        <a:bodyPr/>
        <a:lstStyle/>
        <a:p>
          <a:pPr algn="ctr" rtl="1"/>
          <a:endParaRPr lang="ar-SA"/>
        </a:p>
      </dgm:t>
    </dgm:pt>
    <dgm:pt modelId="{6351C895-FC17-443B-A486-9845EA7C0DA9}">
      <dgm:prSet phldrT="[Text]"/>
      <dgm:spPr/>
      <dgm:t>
        <a:bodyPr/>
        <a:lstStyle/>
        <a:p>
          <a:pPr algn="ctr" rtl="1"/>
          <a:r>
            <a:rPr lang="ar-EG" b="1" dirty="0">
              <a:solidFill>
                <a:srgbClr val="D4A436"/>
              </a:solidFill>
              <a:latin typeface="Janna LT" pitchFamily="2" charset="-78"/>
              <a:cs typeface="Janna LT" pitchFamily="2" charset="-78"/>
            </a:rPr>
            <a:t>التشغيل</a:t>
          </a:r>
          <a:endParaRPr lang="ar-SA" b="1" dirty="0">
            <a:solidFill>
              <a:srgbClr val="D4A436"/>
            </a:solidFill>
            <a:latin typeface="Janna LT" pitchFamily="2" charset="-78"/>
            <a:cs typeface="Janna LT" pitchFamily="2" charset="-78"/>
          </a:endParaRPr>
        </a:p>
      </dgm:t>
    </dgm:pt>
    <dgm:pt modelId="{422133AB-FBEB-49CC-BDAF-CA27C5997637}" type="parTrans" cxnId="{3695F8C5-B1C6-4439-8A88-B391E7D76A52}">
      <dgm:prSet/>
      <dgm:spPr/>
      <dgm:t>
        <a:bodyPr/>
        <a:lstStyle/>
        <a:p>
          <a:pPr algn="ctr" rtl="1"/>
          <a:endParaRPr lang="ar-SA"/>
        </a:p>
      </dgm:t>
    </dgm:pt>
    <dgm:pt modelId="{BF2125C7-81CE-49B6-A4B2-24AF5420B5CE}" type="sibTrans" cxnId="{3695F8C5-B1C6-4439-8A88-B391E7D76A52}">
      <dgm:prSet/>
      <dgm:spPr/>
      <dgm:t>
        <a:bodyPr/>
        <a:lstStyle/>
        <a:p>
          <a:pPr algn="ctr" rtl="1"/>
          <a:endParaRPr lang="ar-SA"/>
        </a:p>
      </dgm:t>
    </dgm:pt>
    <dgm:pt modelId="{29EE5449-0C85-45CE-BFDC-083EAE9AB771}">
      <dgm:prSet phldrT="[Text]"/>
      <dgm:spPr>
        <a:solidFill>
          <a:srgbClr val="1E967E"/>
        </a:solidFill>
      </dgm:spPr>
      <dgm:t>
        <a:bodyPr/>
        <a:lstStyle/>
        <a:p>
          <a:pPr algn="ctr" rtl="1"/>
          <a:r>
            <a:rPr lang="ar-EG" b="1" dirty="0">
              <a:solidFill>
                <a:schemeClr val="bg1"/>
              </a:solidFill>
              <a:latin typeface="Janna LT" pitchFamily="2" charset="-78"/>
              <a:cs typeface="Janna LT" pitchFamily="2" charset="-78"/>
            </a:rPr>
            <a:t>التطوير</a:t>
          </a:r>
          <a:endParaRPr lang="ar-SA" b="1" dirty="0">
            <a:solidFill>
              <a:schemeClr val="bg1"/>
            </a:solidFill>
            <a:latin typeface="Janna LT" pitchFamily="2" charset="-78"/>
            <a:cs typeface="Janna LT" pitchFamily="2" charset="-78"/>
          </a:endParaRPr>
        </a:p>
      </dgm:t>
    </dgm:pt>
    <dgm:pt modelId="{644792EF-D640-4808-9EC8-5C1B7E922DE0}" type="parTrans" cxnId="{F9D05B46-4C3E-47E4-A8D2-6A50485367C5}">
      <dgm:prSet/>
      <dgm:spPr/>
      <dgm:t>
        <a:bodyPr/>
        <a:lstStyle/>
        <a:p>
          <a:pPr algn="ctr" rtl="1"/>
          <a:endParaRPr lang="ar-SA"/>
        </a:p>
      </dgm:t>
    </dgm:pt>
    <dgm:pt modelId="{AAF66E5A-ACB2-40DD-B212-35648CA8DAD1}" type="sibTrans" cxnId="{F9D05B46-4C3E-47E4-A8D2-6A50485367C5}">
      <dgm:prSet/>
      <dgm:spPr/>
      <dgm:t>
        <a:bodyPr/>
        <a:lstStyle/>
        <a:p>
          <a:pPr algn="ctr" rtl="1"/>
          <a:endParaRPr lang="ar-SA"/>
        </a:p>
      </dgm:t>
    </dgm:pt>
    <dgm:pt modelId="{CFFBFFAD-7BEA-4EF9-A04E-BA197827D1DC}" type="pres">
      <dgm:prSet presAssocID="{9F80E4F3-673A-4AFB-96EF-B6809EB3A0E0}" presName="Name0" presStyleCnt="0">
        <dgm:presLayoutVars>
          <dgm:dir val="rev"/>
          <dgm:animOne val="branch"/>
          <dgm:animLvl val="lvl"/>
        </dgm:presLayoutVars>
      </dgm:prSet>
      <dgm:spPr/>
      <dgm:t>
        <a:bodyPr/>
        <a:lstStyle/>
        <a:p>
          <a:pPr rtl="1"/>
          <a:endParaRPr lang="ar-SA"/>
        </a:p>
      </dgm:t>
    </dgm:pt>
    <dgm:pt modelId="{E39343B6-61B5-42F6-923F-2CE411E481BD}" type="pres">
      <dgm:prSet presAssocID="{538EC845-338E-42CE-8A94-441420E0646C}" presName="chaos" presStyleCnt="0"/>
      <dgm:spPr/>
    </dgm:pt>
    <dgm:pt modelId="{B0FD33C1-831D-4F8B-944D-0B643AB60F3B}" type="pres">
      <dgm:prSet presAssocID="{538EC845-338E-42CE-8A94-441420E0646C}" presName="parTx1" presStyleLbl="revTx" presStyleIdx="0" presStyleCnt="2"/>
      <dgm:spPr/>
      <dgm:t>
        <a:bodyPr/>
        <a:lstStyle/>
        <a:p>
          <a:pPr rtl="1"/>
          <a:endParaRPr lang="ar-SA"/>
        </a:p>
      </dgm:t>
    </dgm:pt>
    <dgm:pt modelId="{15B714CB-2DEB-4BAA-9C37-9ECC7C98CD2C}" type="pres">
      <dgm:prSet presAssocID="{538EC845-338E-42CE-8A94-441420E0646C}" presName="c1" presStyleLbl="node1" presStyleIdx="0" presStyleCnt="19"/>
      <dgm:spPr/>
    </dgm:pt>
    <dgm:pt modelId="{64469C29-07E9-433B-ACB1-F059D8479301}" type="pres">
      <dgm:prSet presAssocID="{538EC845-338E-42CE-8A94-441420E0646C}" presName="c2" presStyleLbl="node1" presStyleIdx="1" presStyleCnt="19"/>
      <dgm:spPr/>
    </dgm:pt>
    <dgm:pt modelId="{64531F79-0FDD-44C5-B573-3FDFD4075818}" type="pres">
      <dgm:prSet presAssocID="{538EC845-338E-42CE-8A94-441420E0646C}" presName="c3" presStyleLbl="node1" presStyleIdx="2" presStyleCnt="19"/>
      <dgm:spPr/>
    </dgm:pt>
    <dgm:pt modelId="{45ADF30E-AC30-423F-94A7-87FEE6F52E21}" type="pres">
      <dgm:prSet presAssocID="{538EC845-338E-42CE-8A94-441420E0646C}" presName="c4" presStyleLbl="node1" presStyleIdx="3" presStyleCnt="19"/>
      <dgm:spPr/>
    </dgm:pt>
    <dgm:pt modelId="{8E887DD5-E2AB-41E1-BD2B-EB2B89DFFD50}" type="pres">
      <dgm:prSet presAssocID="{538EC845-338E-42CE-8A94-441420E0646C}" presName="c5" presStyleLbl="node1" presStyleIdx="4" presStyleCnt="19"/>
      <dgm:spPr/>
    </dgm:pt>
    <dgm:pt modelId="{7DB29862-3673-4942-93A4-0A3BFD8B345A}" type="pres">
      <dgm:prSet presAssocID="{538EC845-338E-42CE-8A94-441420E0646C}" presName="c6" presStyleLbl="node1" presStyleIdx="5" presStyleCnt="19"/>
      <dgm:spPr/>
    </dgm:pt>
    <dgm:pt modelId="{19317D70-C0D0-4F92-B9F7-E174B2998086}" type="pres">
      <dgm:prSet presAssocID="{538EC845-338E-42CE-8A94-441420E0646C}" presName="c7" presStyleLbl="node1" presStyleIdx="6" presStyleCnt="19"/>
      <dgm:spPr/>
    </dgm:pt>
    <dgm:pt modelId="{7C7A11CD-D73D-4468-AE58-086C9B0A28EF}" type="pres">
      <dgm:prSet presAssocID="{538EC845-338E-42CE-8A94-441420E0646C}" presName="c8" presStyleLbl="node1" presStyleIdx="7" presStyleCnt="19"/>
      <dgm:spPr/>
    </dgm:pt>
    <dgm:pt modelId="{7C7D7597-6FD9-4585-A2FF-991B403C0EF9}" type="pres">
      <dgm:prSet presAssocID="{538EC845-338E-42CE-8A94-441420E0646C}" presName="c9" presStyleLbl="node1" presStyleIdx="8" presStyleCnt="19"/>
      <dgm:spPr/>
    </dgm:pt>
    <dgm:pt modelId="{9EFC4770-DC92-47B6-ACF8-EEAE1A936C52}" type="pres">
      <dgm:prSet presAssocID="{538EC845-338E-42CE-8A94-441420E0646C}" presName="c10" presStyleLbl="node1" presStyleIdx="9" presStyleCnt="19"/>
      <dgm:spPr/>
    </dgm:pt>
    <dgm:pt modelId="{721697C6-CCBE-4E19-8A69-1C64D619BABF}" type="pres">
      <dgm:prSet presAssocID="{538EC845-338E-42CE-8A94-441420E0646C}" presName="c11" presStyleLbl="node1" presStyleIdx="10" presStyleCnt="19"/>
      <dgm:spPr/>
    </dgm:pt>
    <dgm:pt modelId="{3D5EAFF0-6F29-4FA1-995E-AB734A2D03AC}" type="pres">
      <dgm:prSet presAssocID="{538EC845-338E-42CE-8A94-441420E0646C}" presName="c12" presStyleLbl="node1" presStyleIdx="11" presStyleCnt="19"/>
      <dgm:spPr/>
    </dgm:pt>
    <dgm:pt modelId="{ABF85E5A-485B-49C7-856E-0DEDC201C292}" type="pres">
      <dgm:prSet presAssocID="{538EC845-338E-42CE-8A94-441420E0646C}" presName="c13" presStyleLbl="node1" presStyleIdx="12" presStyleCnt="19"/>
      <dgm:spPr/>
    </dgm:pt>
    <dgm:pt modelId="{6352B092-181F-401F-A37B-9AF512E0BD1A}" type="pres">
      <dgm:prSet presAssocID="{538EC845-338E-42CE-8A94-441420E0646C}" presName="c14" presStyleLbl="node1" presStyleIdx="13" presStyleCnt="19"/>
      <dgm:spPr/>
    </dgm:pt>
    <dgm:pt modelId="{2B1E3F65-D89D-4D29-81E6-A1EAE24107CB}" type="pres">
      <dgm:prSet presAssocID="{538EC845-338E-42CE-8A94-441420E0646C}" presName="c15" presStyleLbl="node1" presStyleIdx="14" presStyleCnt="19"/>
      <dgm:spPr/>
    </dgm:pt>
    <dgm:pt modelId="{DAEBF936-EED9-476C-B93F-3C97D56A06C2}" type="pres">
      <dgm:prSet presAssocID="{538EC845-338E-42CE-8A94-441420E0646C}" presName="c16" presStyleLbl="node1" presStyleIdx="15" presStyleCnt="19"/>
      <dgm:spPr/>
    </dgm:pt>
    <dgm:pt modelId="{992A3D78-7878-47BF-89D1-F362F0126E3C}" type="pres">
      <dgm:prSet presAssocID="{538EC845-338E-42CE-8A94-441420E0646C}" presName="c17" presStyleLbl="node1" presStyleIdx="16" presStyleCnt="19"/>
      <dgm:spPr/>
    </dgm:pt>
    <dgm:pt modelId="{C7EB81E5-D785-4C58-A969-B53EBB57BCE1}" type="pres">
      <dgm:prSet presAssocID="{538EC845-338E-42CE-8A94-441420E0646C}" presName="c18" presStyleLbl="node1" presStyleIdx="17" presStyleCnt="19"/>
      <dgm:spPr/>
    </dgm:pt>
    <dgm:pt modelId="{EA16172E-4DA6-44D5-8D64-D398DD5734DC}" type="pres">
      <dgm:prSet presAssocID="{AC752B91-4782-496F-91D2-5B92BDD03BA8}" presName="chevronComposite1" presStyleCnt="0"/>
      <dgm:spPr/>
    </dgm:pt>
    <dgm:pt modelId="{E316C61F-42C0-4771-9F5F-EB03684EC64F}" type="pres">
      <dgm:prSet presAssocID="{AC752B91-4782-496F-91D2-5B92BDD03BA8}" presName="chevron1" presStyleLbl="sibTrans2D1" presStyleIdx="0" presStyleCnt="2"/>
      <dgm:spPr>
        <a:solidFill>
          <a:srgbClr val="D4A436"/>
        </a:solidFill>
      </dgm:spPr>
      <dgm:t>
        <a:bodyPr/>
        <a:lstStyle/>
        <a:p>
          <a:pPr rtl="1"/>
          <a:endParaRPr lang="ar-EG"/>
        </a:p>
      </dgm:t>
    </dgm:pt>
    <dgm:pt modelId="{1914242C-D9AF-461A-BC32-A13611AC449B}" type="pres">
      <dgm:prSet presAssocID="{AC752B91-4782-496F-91D2-5B92BDD03BA8}" presName="spChevron1" presStyleCnt="0"/>
      <dgm:spPr/>
    </dgm:pt>
    <dgm:pt modelId="{B672B929-15CA-4545-904E-9B01B747A5C2}" type="pres">
      <dgm:prSet presAssocID="{6351C895-FC17-443B-A486-9845EA7C0DA9}" presName="middle" presStyleCnt="0"/>
      <dgm:spPr/>
    </dgm:pt>
    <dgm:pt modelId="{220720A6-D811-4BC8-967B-B0C15385D3A5}" type="pres">
      <dgm:prSet presAssocID="{6351C895-FC17-443B-A486-9845EA7C0DA9}" presName="parTxMid" presStyleLbl="revTx" presStyleIdx="1" presStyleCnt="2"/>
      <dgm:spPr/>
      <dgm:t>
        <a:bodyPr/>
        <a:lstStyle/>
        <a:p>
          <a:pPr rtl="1"/>
          <a:endParaRPr lang="ar-SA"/>
        </a:p>
      </dgm:t>
    </dgm:pt>
    <dgm:pt modelId="{688056E8-0BC7-47B3-960F-EFF2C2E3AD78}" type="pres">
      <dgm:prSet presAssocID="{6351C895-FC17-443B-A486-9845EA7C0DA9}" presName="spMid" presStyleCnt="0"/>
      <dgm:spPr/>
    </dgm:pt>
    <dgm:pt modelId="{68AA1A9F-BB2D-4958-8AF7-F6C00DAF1BD9}" type="pres">
      <dgm:prSet presAssocID="{BF2125C7-81CE-49B6-A4B2-24AF5420B5CE}" presName="chevronComposite1" presStyleCnt="0"/>
      <dgm:spPr/>
    </dgm:pt>
    <dgm:pt modelId="{5E76DED2-48A4-45B7-9983-BC738EBD5C6C}" type="pres">
      <dgm:prSet presAssocID="{BF2125C7-81CE-49B6-A4B2-24AF5420B5CE}" presName="chevron1" presStyleLbl="sibTrans2D1" presStyleIdx="1" presStyleCnt="2"/>
      <dgm:spPr>
        <a:solidFill>
          <a:srgbClr val="818181"/>
        </a:solidFill>
      </dgm:spPr>
      <dgm:t>
        <a:bodyPr/>
        <a:lstStyle/>
        <a:p>
          <a:pPr rtl="1"/>
          <a:endParaRPr lang="ar-EG"/>
        </a:p>
      </dgm:t>
    </dgm:pt>
    <dgm:pt modelId="{C5248FEC-E5CF-47BE-9310-D234B3377ED5}" type="pres">
      <dgm:prSet presAssocID="{BF2125C7-81CE-49B6-A4B2-24AF5420B5CE}" presName="spChevron1" presStyleCnt="0"/>
      <dgm:spPr/>
    </dgm:pt>
    <dgm:pt modelId="{4FFA30D7-D81F-4977-97E6-4441A767A44E}" type="pres">
      <dgm:prSet presAssocID="{29EE5449-0C85-45CE-BFDC-083EAE9AB771}" presName="last" presStyleCnt="0"/>
      <dgm:spPr/>
    </dgm:pt>
    <dgm:pt modelId="{5BA2FEDE-B067-4A2F-8D2D-A4C05B1BFCBB}" type="pres">
      <dgm:prSet presAssocID="{29EE5449-0C85-45CE-BFDC-083EAE9AB771}" presName="circleTx" presStyleLbl="node1" presStyleIdx="18" presStyleCnt="19"/>
      <dgm:spPr/>
      <dgm:t>
        <a:bodyPr/>
        <a:lstStyle/>
        <a:p>
          <a:pPr rtl="1"/>
          <a:endParaRPr lang="ar-SA"/>
        </a:p>
      </dgm:t>
    </dgm:pt>
    <dgm:pt modelId="{2F59A0B8-F7E7-4050-8C1B-E19751EFFD02}" type="pres">
      <dgm:prSet presAssocID="{29EE5449-0C85-45CE-BFDC-083EAE9AB771}" presName="spN" presStyleCnt="0"/>
      <dgm:spPr/>
    </dgm:pt>
  </dgm:ptLst>
  <dgm:cxnLst>
    <dgm:cxn modelId="{119731BF-FB16-496F-8C49-9CC63EFBB98A}" srcId="{9F80E4F3-673A-4AFB-96EF-B6809EB3A0E0}" destId="{538EC845-338E-42CE-8A94-441420E0646C}" srcOrd="0" destOrd="0" parTransId="{5B068EEA-AED2-49F2-B924-BE56782E2939}" sibTransId="{AC752B91-4782-496F-91D2-5B92BDD03BA8}"/>
    <dgm:cxn modelId="{B4B88D58-F0C8-466E-AA5B-79F55DB64DC9}" type="presOf" srcId="{9F80E4F3-673A-4AFB-96EF-B6809EB3A0E0}" destId="{CFFBFFAD-7BEA-4EF9-A04E-BA197827D1DC}" srcOrd="0" destOrd="0" presId="urn:microsoft.com/office/officeart/2009/3/layout/RandomtoResultProcess"/>
    <dgm:cxn modelId="{B3B1A095-4F64-42B7-A3B6-93A8D0473320}" type="presOf" srcId="{538EC845-338E-42CE-8A94-441420E0646C}" destId="{B0FD33C1-831D-4F8B-944D-0B643AB60F3B}" srcOrd="0" destOrd="0" presId="urn:microsoft.com/office/officeart/2009/3/layout/RandomtoResultProcess"/>
    <dgm:cxn modelId="{F9D05B46-4C3E-47E4-A8D2-6A50485367C5}" srcId="{9F80E4F3-673A-4AFB-96EF-B6809EB3A0E0}" destId="{29EE5449-0C85-45CE-BFDC-083EAE9AB771}" srcOrd="2" destOrd="0" parTransId="{644792EF-D640-4808-9EC8-5C1B7E922DE0}" sibTransId="{AAF66E5A-ACB2-40DD-B212-35648CA8DAD1}"/>
    <dgm:cxn modelId="{66AD6733-FE46-46E2-9291-7C897802224A}" type="presOf" srcId="{6351C895-FC17-443B-A486-9845EA7C0DA9}" destId="{220720A6-D811-4BC8-967B-B0C15385D3A5}" srcOrd="0" destOrd="0" presId="urn:microsoft.com/office/officeart/2009/3/layout/RandomtoResultProcess"/>
    <dgm:cxn modelId="{D4DC317F-CBBB-452C-BE5C-33735B3F1377}" type="presOf" srcId="{29EE5449-0C85-45CE-BFDC-083EAE9AB771}" destId="{5BA2FEDE-B067-4A2F-8D2D-A4C05B1BFCBB}" srcOrd="0" destOrd="0" presId="urn:microsoft.com/office/officeart/2009/3/layout/RandomtoResultProcess"/>
    <dgm:cxn modelId="{3695F8C5-B1C6-4439-8A88-B391E7D76A52}" srcId="{9F80E4F3-673A-4AFB-96EF-B6809EB3A0E0}" destId="{6351C895-FC17-443B-A486-9845EA7C0DA9}" srcOrd="1" destOrd="0" parTransId="{422133AB-FBEB-49CC-BDAF-CA27C5997637}" sibTransId="{BF2125C7-81CE-49B6-A4B2-24AF5420B5CE}"/>
    <dgm:cxn modelId="{713765A5-9C11-4AE3-AAC8-6B227AA2CB6C}" type="presParOf" srcId="{CFFBFFAD-7BEA-4EF9-A04E-BA197827D1DC}" destId="{E39343B6-61B5-42F6-923F-2CE411E481BD}" srcOrd="0" destOrd="0" presId="urn:microsoft.com/office/officeart/2009/3/layout/RandomtoResultProcess"/>
    <dgm:cxn modelId="{37E8CBC9-4CA0-4BA9-8CED-041435CDB9B7}" type="presParOf" srcId="{E39343B6-61B5-42F6-923F-2CE411E481BD}" destId="{B0FD33C1-831D-4F8B-944D-0B643AB60F3B}" srcOrd="0" destOrd="0" presId="urn:microsoft.com/office/officeart/2009/3/layout/RandomtoResultProcess"/>
    <dgm:cxn modelId="{05E75360-FC3D-4AB9-8487-868EDDB760FF}" type="presParOf" srcId="{E39343B6-61B5-42F6-923F-2CE411E481BD}" destId="{15B714CB-2DEB-4BAA-9C37-9ECC7C98CD2C}" srcOrd="1" destOrd="0" presId="urn:microsoft.com/office/officeart/2009/3/layout/RandomtoResultProcess"/>
    <dgm:cxn modelId="{3DCDC75B-E350-404D-BBE1-FD2D7ED9621A}" type="presParOf" srcId="{E39343B6-61B5-42F6-923F-2CE411E481BD}" destId="{64469C29-07E9-433B-ACB1-F059D8479301}" srcOrd="2" destOrd="0" presId="urn:microsoft.com/office/officeart/2009/3/layout/RandomtoResultProcess"/>
    <dgm:cxn modelId="{2381A09C-EB12-4742-AA99-C3887AB0705C}" type="presParOf" srcId="{E39343B6-61B5-42F6-923F-2CE411E481BD}" destId="{64531F79-0FDD-44C5-B573-3FDFD4075818}" srcOrd="3" destOrd="0" presId="urn:microsoft.com/office/officeart/2009/3/layout/RandomtoResultProcess"/>
    <dgm:cxn modelId="{5436C9BC-701A-43C0-8AF9-B93D70771764}" type="presParOf" srcId="{E39343B6-61B5-42F6-923F-2CE411E481BD}" destId="{45ADF30E-AC30-423F-94A7-87FEE6F52E21}" srcOrd="4" destOrd="0" presId="urn:microsoft.com/office/officeart/2009/3/layout/RandomtoResultProcess"/>
    <dgm:cxn modelId="{629C74A7-3C04-4D2F-A3AC-1CA28CB76844}" type="presParOf" srcId="{E39343B6-61B5-42F6-923F-2CE411E481BD}" destId="{8E887DD5-E2AB-41E1-BD2B-EB2B89DFFD50}" srcOrd="5" destOrd="0" presId="urn:microsoft.com/office/officeart/2009/3/layout/RandomtoResultProcess"/>
    <dgm:cxn modelId="{CB708E8B-6037-4EE1-9EC9-D611D21CE00A}" type="presParOf" srcId="{E39343B6-61B5-42F6-923F-2CE411E481BD}" destId="{7DB29862-3673-4942-93A4-0A3BFD8B345A}" srcOrd="6" destOrd="0" presId="urn:microsoft.com/office/officeart/2009/3/layout/RandomtoResultProcess"/>
    <dgm:cxn modelId="{F9D26603-E2FA-41CE-A873-F46600A7613F}" type="presParOf" srcId="{E39343B6-61B5-42F6-923F-2CE411E481BD}" destId="{19317D70-C0D0-4F92-B9F7-E174B2998086}" srcOrd="7" destOrd="0" presId="urn:microsoft.com/office/officeart/2009/3/layout/RandomtoResultProcess"/>
    <dgm:cxn modelId="{96AC77D9-42A6-43DA-BCAB-C75ED7D796BD}" type="presParOf" srcId="{E39343B6-61B5-42F6-923F-2CE411E481BD}" destId="{7C7A11CD-D73D-4468-AE58-086C9B0A28EF}" srcOrd="8" destOrd="0" presId="urn:microsoft.com/office/officeart/2009/3/layout/RandomtoResultProcess"/>
    <dgm:cxn modelId="{6BCF8431-7C45-4135-A963-0B2AC9654361}" type="presParOf" srcId="{E39343B6-61B5-42F6-923F-2CE411E481BD}" destId="{7C7D7597-6FD9-4585-A2FF-991B403C0EF9}" srcOrd="9" destOrd="0" presId="urn:microsoft.com/office/officeart/2009/3/layout/RandomtoResultProcess"/>
    <dgm:cxn modelId="{018365D6-9F90-4C85-B4F0-F72D20EF5EA0}" type="presParOf" srcId="{E39343B6-61B5-42F6-923F-2CE411E481BD}" destId="{9EFC4770-DC92-47B6-ACF8-EEAE1A936C52}" srcOrd="10" destOrd="0" presId="urn:microsoft.com/office/officeart/2009/3/layout/RandomtoResultProcess"/>
    <dgm:cxn modelId="{AFEBD27B-2149-4769-B0FC-0B0A642C58B8}" type="presParOf" srcId="{E39343B6-61B5-42F6-923F-2CE411E481BD}" destId="{721697C6-CCBE-4E19-8A69-1C64D619BABF}" srcOrd="11" destOrd="0" presId="urn:microsoft.com/office/officeart/2009/3/layout/RandomtoResultProcess"/>
    <dgm:cxn modelId="{F05438AE-2B36-4CF9-9006-35F6763C83DF}" type="presParOf" srcId="{E39343B6-61B5-42F6-923F-2CE411E481BD}" destId="{3D5EAFF0-6F29-4FA1-995E-AB734A2D03AC}" srcOrd="12" destOrd="0" presId="urn:microsoft.com/office/officeart/2009/3/layout/RandomtoResultProcess"/>
    <dgm:cxn modelId="{99AD7194-7E8D-40B3-9C33-DF3315453AF0}" type="presParOf" srcId="{E39343B6-61B5-42F6-923F-2CE411E481BD}" destId="{ABF85E5A-485B-49C7-856E-0DEDC201C292}" srcOrd="13" destOrd="0" presId="urn:microsoft.com/office/officeart/2009/3/layout/RandomtoResultProcess"/>
    <dgm:cxn modelId="{207FC5DB-593F-40BB-AB74-EACFBDDB6E78}" type="presParOf" srcId="{E39343B6-61B5-42F6-923F-2CE411E481BD}" destId="{6352B092-181F-401F-A37B-9AF512E0BD1A}" srcOrd="14" destOrd="0" presId="urn:microsoft.com/office/officeart/2009/3/layout/RandomtoResultProcess"/>
    <dgm:cxn modelId="{AA7BEA52-238F-4168-947D-83431BA5D6DA}" type="presParOf" srcId="{E39343B6-61B5-42F6-923F-2CE411E481BD}" destId="{2B1E3F65-D89D-4D29-81E6-A1EAE24107CB}" srcOrd="15" destOrd="0" presId="urn:microsoft.com/office/officeart/2009/3/layout/RandomtoResultProcess"/>
    <dgm:cxn modelId="{4F08ED46-68A9-49DF-B7C5-2C84CFE7857D}" type="presParOf" srcId="{E39343B6-61B5-42F6-923F-2CE411E481BD}" destId="{DAEBF936-EED9-476C-B93F-3C97D56A06C2}" srcOrd="16" destOrd="0" presId="urn:microsoft.com/office/officeart/2009/3/layout/RandomtoResultProcess"/>
    <dgm:cxn modelId="{02CDB806-BA11-4603-B8D3-3C16E345770F}" type="presParOf" srcId="{E39343B6-61B5-42F6-923F-2CE411E481BD}" destId="{992A3D78-7878-47BF-89D1-F362F0126E3C}" srcOrd="17" destOrd="0" presId="urn:microsoft.com/office/officeart/2009/3/layout/RandomtoResultProcess"/>
    <dgm:cxn modelId="{55213328-E80D-43CC-AB59-54588BFD632F}" type="presParOf" srcId="{E39343B6-61B5-42F6-923F-2CE411E481BD}" destId="{C7EB81E5-D785-4C58-A969-B53EBB57BCE1}" srcOrd="18" destOrd="0" presId="urn:microsoft.com/office/officeart/2009/3/layout/RandomtoResultProcess"/>
    <dgm:cxn modelId="{D8AFEC5E-5ED1-4DD6-A816-D8B337D7BECD}" type="presParOf" srcId="{CFFBFFAD-7BEA-4EF9-A04E-BA197827D1DC}" destId="{EA16172E-4DA6-44D5-8D64-D398DD5734DC}" srcOrd="1" destOrd="0" presId="urn:microsoft.com/office/officeart/2009/3/layout/RandomtoResultProcess"/>
    <dgm:cxn modelId="{7DABDF11-6514-4702-ADDA-EAB6CE79364A}" type="presParOf" srcId="{EA16172E-4DA6-44D5-8D64-D398DD5734DC}" destId="{E316C61F-42C0-4771-9F5F-EB03684EC64F}" srcOrd="0" destOrd="0" presId="urn:microsoft.com/office/officeart/2009/3/layout/RandomtoResultProcess"/>
    <dgm:cxn modelId="{52B3FD3C-8489-40F6-92FA-D58F94071C0C}" type="presParOf" srcId="{EA16172E-4DA6-44D5-8D64-D398DD5734DC}" destId="{1914242C-D9AF-461A-BC32-A13611AC449B}" srcOrd="1" destOrd="0" presId="urn:microsoft.com/office/officeart/2009/3/layout/RandomtoResultProcess"/>
    <dgm:cxn modelId="{8870B6CA-EC93-457B-B691-3F4FE3B22FDC}" type="presParOf" srcId="{CFFBFFAD-7BEA-4EF9-A04E-BA197827D1DC}" destId="{B672B929-15CA-4545-904E-9B01B747A5C2}" srcOrd="2" destOrd="0" presId="urn:microsoft.com/office/officeart/2009/3/layout/RandomtoResultProcess"/>
    <dgm:cxn modelId="{E2209055-5C39-48E6-B4E0-9B06DCF8D814}" type="presParOf" srcId="{B672B929-15CA-4545-904E-9B01B747A5C2}" destId="{220720A6-D811-4BC8-967B-B0C15385D3A5}" srcOrd="0" destOrd="0" presId="urn:microsoft.com/office/officeart/2009/3/layout/RandomtoResultProcess"/>
    <dgm:cxn modelId="{1A5E685D-4E79-4DDD-94FC-EB60005CBB19}" type="presParOf" srcId="{B672B929-15CA-4545-904E-9B01B747A5C2}" destId="{688056E8-0BC7-47B3-960F-EFF2C2E3AD78}" srcOrd="1" destOrd="0" presId="urn:microsoft.com/office/officeart/2009/3/layout/RandomtoResultProcess"/>
    <dgm:cxn modelId="{E0D977B4-E6A0-4DD4-98F4-60D1D0608F39}" type="presParOf" srcId="{CFFBFFAD-7BEA-4EF9-A04E-BA197827D1DC}" destId="{68AA1A9F-BB2D-4958-8AF7-F6C00DAF1BD9}" srcOrd="3" destOrd="0" presId="urn:microsoft.com/office/officeart/2009/3/layout/RandomtoResultProcess"/>
    <dgm:cxn modelId="{EFC89403-9586-4875-B6F3-451F8F18F53B}" type="presParOf" srcId="{68AA1A9F-BB2D-4958-8AF7-F6C00DAF1BD9}" destId="{5E76DED2-48A4-45B7-9983-BC738EBD5C6C}" srcOrd="0" destOrd="0" presId="urn:microsoft.com/office/officeart/2009/3/layout/RandomtoResultProcess"/>
    <dgm:cxn modelId="{B1723D3F-EFF2-4A8F-93E8-EADEC33EDE03}" type="presParOf" srcId="{68AA1A9F-BB2D-4958-8AF7-F6C00DAF1BD9}" destId="{C5248FEC-E5CF-47BE-9310-D234B3377ED5}" srcOrd="1" destOrd="0" presId="urn:microsoft.com/office/officeart/2009/3/layout/RandomtoResultProcess"/>
    <dgm:cxn modelId="{E2913362-4565-440C-A608-C026BBC3F735}" type="presParOf" srcId="{CFFBFFAD-7BEA-4EF9-A04E-BA197827D1DC}" destId="{4FFA30D7-D81F-4977-97E6-4441A767A44E}" srcOrd="4" destOrd="0" presId="urn:microsoft.com/office/officeart/2009/3/layout/RandomtoResultProcess"/>
    <dgm:cxn modelId="{451B86D4-585D-4A13-9953-DDA53FA5195D}" type="presParOf" srcId="{4FFA30D7-D81F-4977-97E6-4441A767A44E}" destId="{5BA2FEDE-B067-4A2F-8D2D-A4C05B1BFCBB}" srcOrd="0" destOrd="0" presId="urn:microsoft.com/office/officeart/2009/3/layout/RandomtoResultProcess"/>
    <dgm:cxn modelId="{34462C93-0788-476C-9921-26D936D4FF8D}" type="presParOf" srcId="{4FFA30D7-D81F-4977-97E6-4441A767A44E}" destId="{2F59A0B8-F7E7-4050-8C1B-E19751EFFD02}"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D33C1-831D-4F8B-944D-0B643AB60F3B}">
      <dsp:nvSpPr>
        <dsp:cNvPr id="0" name=""/>
        <dsp:cNvSpPr/>
      </dsp:nvSpPr>
      <dsp:spPr>
        <a:xfrm>
          <a:off x="4789814" y="1302851"/>
          <a:ext cx="1752288" cy="57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EG" sz="2300" b="1" kern="1200" dirty="0">
              <a:solidFill>
                <a:srgbClr val="1E967E"/>
              </a:solidFill>
              <a:latin typeface="Janna LT" pitchFamily="2" charset="-78"/>
              <a:cs typeface="Janna LT" pitchFamily="2" charset="-78"/>
            </a:rPr>
            <a:t>الإطلاق</a:t>
          </a:r>
          <a:endParaRPr lang="ar-SA" sz="2300" b="1" kern="1200" dirty="0">
            <a:solidFill>
              <a:srgbClr val="1E967E"/>
            </a:solidFill>
            <a:latin typeface="Janna LT" pitchFamily="2" charset="-78"/>
            <a:cs typeface="Janna LT" pitchFamily="2" charset="-78"/>
          </a:endParaRPr>
        </a:p>
      </dsp:txBody>
      <dsp:txXfrm>
        <a:off x="4789814" y="1302851"/>
        <a:ext cx="1752288" cy="577458"/>
      </dsp:txXfrm>
    </dsp:sp>
    <dsp:sp modelId="{15B714CB-2DEB-4BAA-9C37-9ECC7C98CD2C}">
      <dsp:nvSpPr>
        <dsp:cNvPr id="0" name=""/>
        <dsp:cNvSpPr/>
      </dsp:nvSpPr>
      <dsp:spPr>
        <a:xfrm>
          <a:off x="4787823" y="1127224"/>
          <a:ext cx="139386" cy="1393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69C29-07E9-433B-ACB1-F059D8479301}">
      <dsp:nvSpPr>
        <dsp:cNvPr id="0" name=""/>
        <dsp:cNvSpPr/>
      </dsp:nvSpPr>
      <dsp:spPr>
        <a:xfrm>
          <a:off x="4885394" y="932083"/>
          <a:ext cx="139386" cy="139386"/>
        </a:xfrm>
        <a:prstGeom prst="ellipse">
          <a:avLst/>
        </a:prstGeom>
        <a:solidFill>
          <a:schemeClr val="accent2">
            <a:hueOff val="260084"/>
            <a:satOff val="-324"/>
            <a:lumOff val="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31F79-0FDD-44C5-B573-3FDFD4075818}">
      <dsp:nvSpPr>
        <dsp:cNvPr id="0" name=""/>
        <dsp:cNvSpPr/>
      </dsp:nvSpPr>
      <dsp:spPr>
        <a:xfrm>
          <a:off x="5119563" y="971111"/>
          <a:ext cx="219036" cy="219036"/>
        </a:xfrm>
        <a:prstGeom prst="ellipse">
          <a:avLst/>
        </a:prstGeom>
        <a:solidFill>
          <a:schemeClr val="accent2">
            <a:hueOff val="520169"/>
            <a:satOff val="-649"/>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DF30E-AC30-423F-94A7-87FEE6F52E21}">
      <dsp:nvSpPr>
        <dsp:cNvPr id="0" name=""/>
        <dsp:cNvSpPr/>
      </dsp:nvSpPr>
      <dsp:spPr>
        <a:xfrm>
          <a:off x="5314704" y="756456"/>
          <a:ext cx="139386" cy="139386"/>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87DD5-E2AB-41E1-BD2B-EB2B89DFFD50}">
      <dsp:nvSpPr>
        <dsp:cNvPr id="0" name=""/>
        <dsp:cNvSpPr/>
      </dsp:nvSpPr>
      <dsp:spPr>
        <a:xfrm>
          <a:off x="5568388" y="678399"/>
          <a:ext cx="139386" cy="139386"/>
        </a:xfrm>
        <a:prstGeom prst="ellipse">
          <a:avLst/>
        </a:prstGeom>
        <a:solidFill>
          <a:schemeClr val="accent2">
            <a:hueOff val="1040338"/>
            <a:satOff val="-1298"/>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29862-3673-4942-93A4-0A3BFD8B345A}">
      <dsp:nvSpPr>
        <dsp:cNvPr id="0" name=""/>
        <dsp:cNvSpPr/>
      </dsp:nvSpPr>
      <dsp:spPr>
        <a:xfrm>
          <a:off x="5880614" y="814998"/>
          <a:ext cx="139386" cy="139386"/>
        </a:xfrm>
        <a:prstGeom prst="ellipse">
          <a:avLst/>
        </a:prstGeom>
        <a:solidFill>
          <a:schemeClr val="accent2">
            <a:hueOff val="1300422"/>
            <a:satOff val="-1622"/>
            <a:lumOff val="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17D70-C0D0-4F92-B9F7-E174B2998086}">
      <dsp:nvSpPr>
        <dsp:cNvPr id="0" name=""/>
        <dsp:cNvSpPr/>
      </dsp:nvSpPr>
      <dsp:spPr>
        <a:xfrm>
          <a:off x="6075755" y="912569"/>
          <a:ext cx="219036" cy="219036"/>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A11CD-D73D-4468-AE58-086C9B0A28EF}">
      <dsp:nvSpPr>
        <dsp:cNvPr id="0" name=""/>
        <dsp:cNvSpPr/>
      </dsp:nvSpPr>
      <dsp:spPr>
        <a:xfrm>
          <a:off x="6348953" y="1127224"/>
          <a:ext cx="139386" cy="139386"/>
        </a:xfrm>
        <a:prstGeom prst="ellipse">
          <a:avLst/>
        </a:prstGeom>
        <a:solidFill>
          <a:schemeClr val="accent2">
            <a:hueOff val="1820591"/>
            <a:satOff val="-2271"/>
            <a:lumOff val="5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D7597-6FD9-4585-A2FF-991B403C0EF9}">
      <dsp:nvSpPr>
        <dsp:cNvPr id="0" name=""/>
        <dsp:cNvSpPr/>
      </dsp:nvSpPr>
      <dsp:spPr>
        <a:xfrm>
          <a:off x="6466037" y="1341879"/>
          <a:ext cx="139386" cy="139386"/>
        </a:xfrm>
        <a:prstGeom prst="ellipse">
          <a:avLst/>
        </a:prstGeom>
        <a:solidFill>
          <a:schemeClr val="accent2">
            <a:hueOff val="2080675"/>
            <a:satOff val="-2595"/>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C4770-DC92-47B6-ACF8-EEAE1A936C52}">
      <dsp:nvSpPr>
        <dsp:cNvPr id="0" name=""/>
        <dsp:cNvSpPr/>
      </dsp:nvSpPr>
      <dsp:spPr>
        <a:xfrm>
          <a:off x="5451303" y="932083"/>
          <a:ext cx="358422" cy="358422"/>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697C6-CCBE-4E19-8A69-1C64D619BABF}">
      <dsp:nvSpPr>
        <dsp:cNvPr id="0" name=""/>
        <dsp:cNvSpPr/>
      </dsp:nvSpPr>
      <dsp:spPr>
        <a:xfrm>
          <a:off x="4690253" y="1673619"/>
          <a:ext cx="139386" cy="139386"/>
        </a:xfrm>
        <a:prstGeom prst="ellipse">
          <a:avLst/>
        </a:prstGeom>
        <a:solidFill>
          <a:schemeClr val="accent2">
            <a:hueOff val="2600844"/>
            <a:satOff val="-3244"/>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EAFF0-6F29-4FA1-995E-AB734A2D03AC}">
      <dsp:nvSpPr>
        <dsp:cNvPr id="0" name=""/>
        <dsp:cNvSpPr/>
      </dsp:nvSpPr>
      <dsp:spPr>
        <a:xfrm>
          <a:off x="4807337" y="1849246"/>
          <a:ext cx="219036" cy="219036"/>
        </a:xfrm>
        <a:prstGeom prst="ellipse">
          <a:avLst/>
        </a:prstGeom>
        <a:solidFill>
          <a:schemeClr val="accent2">
            <a:hueOff val="2860928"/>
            <a:satOff val="-3568"/>
            <a:lumOff val="8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85E5A-485B-49C7-856E-0DEDC201C292}">
      <dsp:nvSpPr>
        <dsp:cNvPr id="0" name=""/>
        <dsp:cNvSpPr/>
      </dsp:nvSpPr>
      <dsp:spPr>
        <a:xfrm>
          <a:off x="5100049" y="2005359"/>
          <a:ext cx="318597" cy="318597"/>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2B092-181F-401F-A37B-9AF512E0BD1A}">
      <dsp:nvSpPr>
        <dsp:cNvPr id="0" name=""/>
        <dsp:cNvSpPr/>
      </dsp:nvSpPr>
      <dsp:spPr>
        <a:xfrm>
          <a:off x="5509845" y="2259043"/>
          <a:ext cx="139386" cy="139386"/>
        </a:xfrm>
        <a:prstGeom prst="ellipse">
          <a:avLst/>
        </a:prstGeom>
        <a:solidFill>
          <a:schemeClr val="accent2">
            <a:hueOff val="3381097"/>
            <a:satOff val="-4217"/>
            <a:lumOff val="9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E3F65-D89D-4D29-81E6-A1EAE24107CB}">
      <dsp:nvSpPr>
        <dsp:cNvPr id="0" name=""/>
        <dsp:cNvSpPr/>
      </dsp:nvSpPr>
      <dsp:spPr>
        <a:xfrm>
          <a:off x="5587902" y="2005359"/>
          <a:ext cx="219036" cy="219036"/>
        </a:xfrm>
        <a:prstGeom prst="ellipse">
          <a:avLst/>
        </a:prstGeom>
        <a:solidFill>
          <a:schemeClr val="accent2">
            <a:hueOff val="3641181"/>
            <a:satOff val="-4541"/>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BF936-EED9-476C-B93F-3C97D56A06C2}">
      <dsp:nvSpPr>
        <dsp:cNvPr id="0" name=""/>
        <dsp:cNvSpPr/>
      </dsp:nvSpPr>
      <dsp:spPr>
        <a:xfrm>
          <a:off x="5783043" y="2278557"/>
          <a:ext cx="139386" cy="139386"/>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2A3D78-7878-47BF-89D1-F362F0126E3C}">
      <dsp:nvSpPr>
        <dsp:cNvPr id="0" name=""/>
        <dsp:cNvSpPr/>
      </dsp:nvSpPr>
      <dsp:spPr>
        <a:xfrm>
          <a:off x="5958670" y="1966331"/>
          <a:ext cx="318597" cy="318597"/>
        </a:xfrm>
        <a:prstGeom prst="ellipse">
          <a:avLst/>
        </a:prstGeom>
        <a:solidFill>
          <a:schemeClr val="accent2">
            <a:hueOff val="4161350"/>
            <a:satOff val="-5190"/>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B81E5-D785-4C58-A969-B53EBB57BCE1}">
      <dsp:nvSpPr>
        <dsp:cNvPr id="0" name=""/>
        <dsp:cNvSpPr/>
      </dsp:nvSpPr>
      <dsp:spPr>
        <a:xfrm>
          <a:off x="6387981" y="1888275"/>
          <a:ext cx="219036" cy="219036"/>
        </a:xfrm>
        <a:prstGeom prst="ellipse">
          <a:avLst/>
        </a:prstGeom>
        <a:solidFill>
          <a:schemeClr val="accent2">
            <a:hueOff val="4421434"/>
            <a:satOff val="-5515"/>
            <a:lumOff val="12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6C61F-42C0-4771-9F5F-EB03684EC64F}">
      <dsp:nvSpPr>
        <dsp:cNvPr id="0" name=""/>
        <dsp:cNvSpPr/>
      </dsp:nvSpPr>
      <dsp:spPr>
        <a:xfrm rot="10800000">
          <a:off x="4046975" y="970787"/>
          <a:ext cx="643277" cy="1228087"/>
        </a:xfrm>
        <a:prstGeom prst="chevron">
          <a:avLst>
            <a:gd name="adj" fmla="val 62310"/>
          </a:avLst>
        </a:prstGeom>
        <a:solidFill>
          <a:srgbClr val="D4A436"/>
        </a:solidFill>
        <a:ln>
          <a:noFill/>
        </a:ln>
        <a:effectLst/>
      </dsp:spPr>
      <dsp:style>
        <a:lnRef idx="0">
          <a:scrgbClr r="0" g="0" b="0"/>
        </a:lnRef>
        <a:fillRef idx="1">
          <a:scrgbClr r="0" g="0" b="0"/>
        </a:fillRef>
        <a:effectRef idx="0">
          <a:scrgbClr r="0" g="0" b="0"/>
        </a:effectRef>
        <a:fontRef idx="minor">
          <a:schemeClr val="lt1"/>
        </a:fontRef>
      </dsp:style>
    </dsp:sp>
    <dsp:sp modelId="{220720A6-D811-4BC8-967B-B0C15385D3A5}">
      <dsp:nvSpPr>
        <dsp:cNvPr id="0" name=""/>
        <dsp:cNvSpPr/>
      </dsp:nvSpPr>
      <dsp:spPr>
        <a:xfrm>
          <a:off x="2292582" y="971383"/>
          <a:ext cx="1754393" cy="122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EG" sz="2300" b="1" kern="1200" dirty="0">
              <a:solidFill>
                <a:srgbClr val="D4A436"/>
              </a:solidFill>
              <a:latin typeface="Janna LT" pitchFamily="2" charset="-78"/>
              <a:cs typeface="Janna LT" pitchFamily="2" charset="-78"/>
            </a:rPr>
            <a:t>التشغيل</a:t>
          </a:r>
          <a:endParaRPr lang="ar-SA" sz="2300" b="1" kern="1200" dirty="0">
            <a:solidFill>
              <a:srgbClr val="D4A436"/>
            </a:solidFill>
            <a:latin typeface="Janna LT" pitchFamily="2" charset="-78"/>
            <a:cs typeface="Janna LT" pitchFamily="2" charset="-78"/>
          </a:endParaRPr>
        </a:p>
      </dsp:txBody>
      <dsp:txXfrm>
        <a:off x="2292582" y="971383"/>
        <a:ext cx="1754393" cy="1228075"/>
      </dsp:txXfrm>
    </dsp:sp>
    <dsp:sp modelId="{5E76DED2-48A4-45B7-9983-BC738EBD5C6C}">
      <dsp:nvSpPr>
        <dsp:cNvPr id="0" name=""/>
        <dsp:cNvSpPr/>
      </dsp:nvSpPr>
      <dsp:spPr>
        <a:xfrm rot="10800000">
          <a:off x="1649304" y="970787"/>
          <a:ext cx="643277" cy="1228087"/>
        </a:xfrm>
        <a:prstGeom prst="chevron">
          <a:avLst>
            <a:gd name="adj" fmla="val 62310"/>
          </a:avLst>
        </a:prstGeom>
        <a:solidFill>
          <a:srgbClr val="818181"/>
        </a:solidFill>
        <a:ln>
          <a:noFill/>
        </a:ln>
        <a:effectLst/>
      </dsp:spPr>
      <dsp:style>
        <a:lnRef idx="0">
          <a:scrgbClr r="0" g="0" b="0"/>
        </a:lnRef>
        <a:fillRef idx="1">
          <a:scrgbClr r="0" g="0" b="0"/>
        </a:fillRef>
        <a:effectRef idx="0">
          <a:scrgbClr r="0" g="0" b="0"/>
        </a:effectRef>
        <a:fontRef idx="minor">
          <a:schemeClr val="lt1"/>
        </a:fontRef>
      </dsp:style>
    </dsp:sp>
    <dsp:sp modelId="{5BA2FEDE-B067-4A2F-8D2D-A4C05B1BFCBB}">
      <dsp:nvSpPr>
        <dsp:cNvPr id="0" name=""/>
        <dsp:cNvSpPr/>
      </dsp:nvSpPr>
      <dsp:spPr>
        <a:xfrm>
          <a:off x="87894" y="869295"/>
          <a:ext cx="1491234" cy="1491234"/>
        </a:xfrm>
        <a:prstGeom prst="ellipse">
          <a:avLst/>
        </a:prstGeom>
        <a:solidFill>
          <a:srgbClr val="1E96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r>
            <a:rPr lang="ar-EG" sz="2300" b="1" kern="1200" dirty="0">
              <a:solidFill>
                <a:schemeClr val="bg1"/>
              </a:solidFill>
              <a:latin typeface="Janna LT" pitchFamily="2" charset="-78"/>
              <a:cs typeface="Janna LT" pitchFamily="2" charset="-78"/>
            </a:rPr>
            <a:t>التطوير</a:t>
          </a:r>
          <a:endParaRPr lang="ar-SA" sz="2300" b="1" kern="1200" dirty="0">
            <a:solidFill>
              <a:schemeClr val="bg1"/>
            </a:solidFill>
            <a:latin typeface="Janna LT" pitchFamily="2" charset="-78"/>
            <a:cs typeface="Janna LT" pitchFamily="2" charset="-78"/>
          </a:endParaRPr>
        </a:p>
      </dsp:txBody>
      <dsp:txXfrm>
        <a:off x="306280" y="1087681"/>
        <a:ext cx="1054462" cy="105446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B594742-C8FE-4293-908E-0433917F4E66}" type="datetimeFigureOut">
              <a:rPr lang="ar-EG" smtClean="0"/>
              <a:t>03/08/1435</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CAB63BB-63AC-4AD4-B96D-5F2C2DFB2E8B}" type="slidenum">
              <a:rPr lang="ar-EG" smtClean="0"/>
              <a:t>‹#›</a:t>
            </a:fld>
            <a:endParaRPr lang="ar-EG"/>
          </a:p>
        </p:txBody>
      </p:sp>
    </p:spTree>
    <p:extLst>
      <p:ext uri="{BB962C8B-B14F-4D97-AF65-F5344CB8AC3E}">
        <p14:creationId xmlns:p14="http://schemas.microsoft.com/office/powerpoint/2010/main" val="6798846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1</a:t>
            </a:fld>
            <a:endParaRPr lang="ar-EG"/>
          </a:p>
        </p:txBody>
      </p:sp>
    </p:spTree>
    <p:extLst>
      <p:ext uri="{BB962C8B-B14F-4D97-AF65-F5344CB8AC3E}">
        <p14:creationId xmlns:p14="http://schemas.microsoft.com/office/powerpoint/2010/main" val="138504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18</a:t>
            </a:fld>
            <a:endParaRPr lang="ar-EG"/>
          </a:p>
        </p:txBody>
      </p:sp>
    </p:spTree>
    <p:extLst>
      <p:ext uri="{BB962C8B-B14F-4D97-AF65-F5344CB8AC3E}">
        <p14:creationId xmlns:p14="http://schemas.microsoft.com/office/powerpoint/2010/main" val="162609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19</a:t>
            </a:fld>
            <a:endParaRPr lang="ar-EG"/>
          </a:p>
        </p:txBody>
      </p:sp>
    </p:spTree>
    <p:extLst>
      <p:ext uri="{BB962C8B-B14F-4D97-AF65-F5344CB8AC3E}">
        <p14:creationId xmlns:p14="http://schemas.microsoft.com/office/powerpoint/2010/main" val="52397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20</a:t>
            </a:fld>
            <a:endParaRPr lang="ar-EG"/>
          </a:p>
        </p:txBody>
      </p:sp>
    </p:spTree>
    <p:extLst>
      <p:ext uri="{BB962C8B-B14F-4D97-AF65-F5344CB8AC3E}">
        <p14:creationId xmlns:p14="http://schemas.microsoft.com/office/powerpoint/2010/main" val="52397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21</a:t>
            </a:fld>
            <a:endParaRPr lang="ar-EG"/>
          </a:p>
        </p:txBody>
      </p:sp>
    </p:spTree>
    <p:extLst>
      <p:ext uri="{BB962C8B-B14F-4D97-AF65-F5344CB8AC3E}">
        <p14:creationId xmlns:p14="http://schemas.microsoft.com/office/powerpoint/2010/main" val="523972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22</a:t>
            </a:fld>
            <a:endParaRPr lang="ar-EG"/>
          </a:p>
        </p:txBody>
      </p:sp>
    </p:spTree>
    <p:extLst>
      <p:ext uri="{BB962C8B-B14F-4D97-AF65-F5344CB8AC3E}">
        <p14:creationId xmlns:p14="http://schemas.microsoft.com/office/powerpoint/2010/main" val="52397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26</a:t>
            </a:fld>
            <a:endParaRPr lang="ar-EG"/>
          </a:p>
        </p:txBody>
      </p:sp>
    </p:spTree>
    <p:extLst>
      <p:ext uri="{BB962C8B-B14F-4D97-AF65-F5344CB8AC3E}">
        <p14:creationId xmlns:p14="http://schemas.microsoft.com/office/powerpoint/2010/main" val="52397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5</a:t>
            </a:fld>
            <a:endParaRPr lang="ar-EG"/>
          </a:p>
        </p:txBody>
      </p:sp>
    </p:spTree>
    <p:extLst>
      <p:ext uri="{BB962C8B-B14F-4D97-AF65-F5344CB8AC3E}">
        <p14:creationId xmlns:p14="http://schemas.microsoft.com/office/powerpoint/2010/main" val="273697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6</a:t>
            </a:fld>
            <a:endParaRPr lang="ar-EG"/>
          </a:p>
        </p:txBody>
      </p:sp>
    </p:spTree>
    <p:extLst>
      <p:ext uri="{BB962C8B-B14F-4D97-AF65-F5344CB8AC3E}">
        <p14:creationId xmlns:p14="http://schemas.microsoft.com/office/powerpoint/2010/main" val="273697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7</a:t>
            </a:fld>
            <a:endParaRPr lang="ar-EG"/>
          </a:p>
        </p:txBody>
      </p:sp>
    </p:spTree>
    <p:extLst>
      <p:ext uri="{BB962C8B-B14F-4D97-AF65-F5344CB8AC3E}">
        <p14:creationId xmlns:p14="http://schemas.microsoft.com/office/powerpoint/2010/main" val="273697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8</a:t>
            </a:fld>
            <a:endParaRPr lang="ar-EG"/>
          </a:p>
        </p:txBody>
      </p:sp>
    </p:spTree>
    <p:extLst>
      <p:ext uri="{BB962C8B-B14F-4D97-AF65-F5344CB8AC3E}">
        <p14:creationId xmlns:p14="http://schemas.microsoft.com/office/powerpoint/2010/main" val="273697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9</a:t>
            </a:fld>
            <a:endParaRPr lang="ar-EG"/>
          </a:p>
        </p:txBody>
      </p:sp>
    </p:spTree>
    <p:extLst>
      <p:ext uri="{BB962C8B-B14F-4D97-AF65-F5344CB8AC3E}">
        <p14:creationId xmlns:p14="http://schemas.microsoft.com/office/powerpoint/2010/main" val="52397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10</a:t>
            </a:fld>
            <a:endParaRPr lang="ar-EG"/>
          </a:p>
        </p:txBody>
      </p:sp>
    </p:spTree>
    <p:extLst>
      <p:ext uri="{BB962C8B-B14F-4D97-AF65-F5344CB8AC3E}">
        <p14:creationId xmlns:p14="http://schemas.microsoft.com/office/powerpoint/2010/main" val="121355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11</a:t>
            </a:fld>
            <a:endParaRPr lang="ar-EG"/>
          </a:p>
        </p:txBody>
      </p:sp>
    </p:spTree>
    <p:extLst>
      <p:ext uri="{BB962C8B-B14F-4D97-AF65-F5344CB8AC3E}">
        <p14:creationId xmlns:p14="http://schemas.microsoft.com/office/powerpoint/2010/main" val="162609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CAB63BB-63AC-4AD4-B96D-5F2C2DFB2E8B}" type="slidenum">
              <a:rPr lang="ar-EG" smtClean="0"/>
              <a:t>15</a:t>
            </a:fld>
            <a:endParaRPr lang="ar-EG"/>
          </a:p>
        </p:txBody>
      </p:sp>
    </p:spTree>
    <p:extLst>
      <p:ext uri="{BB962C8B-B14F-4D97-AF65-F5344CB8AC3E}">
        <p14:creationId xmlns:p14="http://schemas.microsoft.com/office/powerpoint/2010/main" val="162609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2DFD599E-D6EA-4422-B127-DA9F946F3420}" type="datetimeFigureOut">
              <a:rPr lang="ar-EG" smtClean="0"/>
              <a:t>03/08/1435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109671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2DFD599E-D6EA-4422-B127-DA9F946F3420}" type="datetimeFigureOut">
              <a:rPr lang="ar-EG" smtClean="0"/>
              <a:t>03/08/1435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36433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2DFD599E-D6EA-4422-B127-DA9F946F3420}" type="datetimeFigureOut">
              <a:rPr lang="ar-EG" smtClean="0"/>
              <a:t>03/08/1435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95888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2DFD599E-D6EA-4422-B127-DA9F946F3420}" type="datetimeFigureOut">
              <a:rPr lang="ar-EG" smtClean="0"/>
              <a:t>03/08/1435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171353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D599E-D6EA-4422-B127-DA9F946F3420}" type="datetimeFigureOut">
              <a:rPr lang="ar-EG" smtClean="0"/>
              <a:t>03/08/1435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172831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2DFD599E-D6EA-4422-B127-DA9F946F3420}" type="datetimeFigureOut">
              <a:rPr lang="ar-EG" smtClean="0"/>
              <a:t>03/08/1435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42056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2DFD599E-D6EA-4422-B127-DA9F946F3420}" type="datetimeFigureOut">
              <a:rPr lang="ar-EG" smtClean="0"/>
              <a:t>03/08/1435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372970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2DFD599E-D6EA-4422-B127-DA9F946F3420}" type="datetimeFigureOut">
              <a:rPr lang="ar-EG" smtClean="0"/>
              <a:t>03/08/1435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69635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D599E-D6EA-4422-B127-DA9F946F3420}" type="datetimeFigureOut">
              <a:rPr lang="ar-EG" smtClean="0"/>
              <a:t>03/08/1435</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201894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D599E-D6EA-4422-B127-DA9F946F3420}" type="datetimeFigureOut">
              <a:rPr lang="ar-EG" smtClean="0"/>
              <a:t>03/08/1435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9252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D599E-D6EA-4422-B127-DA9F946F3420}" type="datetimeFigureOut">
              <a:rPr lang="ar-EG" smtClean="0"/>
              <a:t>03/08/1435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0415A41-4FDF-410A-82B6-9C15AE0A446A}" type="slidenum">
              <a:rPr lang="ar-EG" smtClean="0"/>
              <a:t>‹#›</a:t>
            </a:fld>
            <a:endParaRPr lang="ar-EG"/>
          </a:p>
        </p:txBody>
      </p:sp>
    </p:spTree>
    <p:extLst>
      <p:ext uri="{BB962C8B-B14F-4D97-AF65-F5344CB8AC3E}">
        <p14:creationId xmlns:p14="http://schemas.microsoft.com/office/powerpoint/2010/main" val="182739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DFD599E-D6EA-4422-B127-DA9F946F3420}" type="datetimeFigureOut">
              <a:rPr lang="ar-EG" smtClean="0"/>
              <a:t>03/08/1435</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415A41-4FDF-410A-82B6-9C15AE0A446A}" type="slidenum">
              <a:rPr lang="ar-EG" smtClean="0"/>
              <a:t>‹#›</a:t>
            </a:fld>
            <a:endParaRPr lang="ar-EG"/>
          </a:p>
        </p:txBody>
      </p:sp>
    </p:spTree>
    <p:extLst>
      <p:ext uri="{BB962C8B-B14F-4D97-AF65-F5344CB8AC3E}">
        <p14:creationId xmlns:p14="http://schemas.microsoft.com/office/powerpoint/2010/main" val="1588095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hart" Target="../charts/chart3.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microsoft.com/office/2007/relationships/hdphoto" Target="../media/hdphoto1.wdp"/><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hyperlink" Target="http://www.youtube.com/watch?v=F9vXDnd5A2A" TargetMode="External"/><Relationship Id="rId3" Type="http://schemas.openxmlformats.org/officeDocument/2006/relationships/image" Target="../media/image16.png"/><Relationship Id="rId7" Type="http://schemas.openxmlformats.org/officeDocument/2006/relationships/hyperlink" Target="http://www.youtube.com/watch?v=aoTtwMlB0g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youtube.com/watch?v=TyEfFc2STis" TargetMode="External"/><Relationship Id="rId5" Type="http://schemas.openxmlformats.org/officeDocument/2006/relationships/image" Target="../media/image14.png"/><Relationship Id="rId4" Type="http://schemas.openxmlformats.org/officeDocument/2006/relationships/hyperlink" Target="http://www.youtube.com/watch?v=IPETSisjJDE" TargetMode="External"/><Relationship Id="rId9" Type="http://schemas.openxmlformats.org/officeDocument/2006/relationships/hyperlink" Target="http://www.youtube.com/watch?v=kPoRQpB46W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hyperlink" Target="http://qvsite.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dawam.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it\Desktop\Powerpoint_E-dawam_Cover\Cover\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9909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it\Desktop\Powerpoint_E-dawam_Cover\Cover\line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5073"/>
            <a:ext cx="9169585" cy="20959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Mit\Desktop\Powerpoint_E-dawam_Cover\Cover\line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9754"/>
            <a:ext cx="9144000" cy="2090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Mit\Desktop\Powerpoint_E-dawam_Cover\Cover\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31265"/>
            <a:ext cx="3960440" cy="2338091"/>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Mit\Desktop\Powerpoint_E-dawam_Cover\Cover\se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24114"/>
            <a:ext cx="91440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C:\Users\Mit\Desktop\Powerpoint_E-dawam_Cover\Cover\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696" y="4279716"/>
            <a:ext cx="1381117" cy="15255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816004" y="4264858"/>
            <a:ext cx="1686775" cy="14683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196752" y="4255286"/>
            <a:ext cx="1728192" cy="150445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11562" y="2996952"/>
            <a:ext cx="8568952" cy="1409700"/>
            <a:chOff x="611562" y="2996952"/>
            <a:chExt cx="8568952" cy="1409700"/>
          </a:xfrm>
        </p:grpSpPr>
        <p:pic>
          <p:nvPicPr>
            <p:cNvPr id="7176" name="Picture 8" descr="C:\Users\Mit\Desktop\Powerpoint_E-dawam_Cover\Cover\sea_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62" y="2996952"/>
              <a:ext cx="8568952"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5696" y="3140968"/>
              <a:ext cx="7128792" cy="892552"/>
            </a:xfrm>
            <a:prstGeom prst="rect">
              <a:avLst/>
            </a:prstGeom>
            <a:noFill/>
          </p:spPr>
          <p:txBody>
            <a:bodyPr wrap="square" rtlCol="1">
              <a:spAutoFit/>
            </a:bodyPr>
            <a:lstStyle/>
            <a:p>
              <a:r>
                <a:rPr lang="ar-EG" sz="2600" b="1" dirty="0" smtClean="0">
                  <a:solidFill>
                    <a:schemeClr val="bg1"/>
                  </a:solidFill>
                  <a:latin typeface="Janna LT" pitchFamily="2" charset="-78"/>
                  <a:cs typeface="Janna LT" pitchFamily="2" charset="-78"/>
                </a:rPr>
                <a:t>مشـــــروع «إي-دوام» للتوظيف (المباشر –عن بعد)</a:t>
              </a:r>
            </a:p>
            <a:p>
              <a:pPr algn="ctr"/>
              <a:r>
                <a:rPr lang="ar-EG" sz="2600" b="1" dirty="0" smtClean="0">
                  <a:solidFill>
                    <a:schemeClr val="bg1"/>
                  </a:solidFill>
                  <a:latin typeface="Janna LT" pitchFamily="2" charset="-78"/>
                  <a:cs typeface="Janna LT" pitchFamily="2" charset="-78"/>
                </a:rPr>
                <a:t>وإدارة العمل إلكترونياً عن بعد </a:t>
              </a:r>
              <a:endParaRPr lang="ar-EG" sz="2600" b="1" dirty="0">
                <a:solidFill>
                  <a:schemeClr val="bg1"/>
                </a:solidFill>
                <a:latin typeface="Janna LT" pitchFamily="2" charset="-78"/>
                <a:cs typeface="Janna LT" pitchFamily="2" charset="-78"/>
              </a:endParaRPr>
            </a:p>
          </p:txBody>
        </p:sp>
      </p:grpSp>
    </p:spTree>
    <p:extLst>
      <p:ext uri="{BB962C8B-B14F-4D97-AF65-F5344CB8AC3E}">
        <p14:creationId xmlns:p14="http://schemas.microsoft.com/office/powerpoint/2010/main" val="27176761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heel(1)">
                                      <p:cBhvr>
                                        <p:cTn id="7" dur="2000"/>
                                        <p:tgtEl>
                                          <p:spTgt spid="717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fade">
                                      <p:cBhvr>
                                        <p:cTn id="15" dur="500"/>
                                        <p:tgtEl>
                                          <p:spTgt spid="7175"/>
                                        </p:tgtEl>
                                      </p:cBhvr>
                                    </p:animEffect>
                                  </p:childTnLst>
                                </p:cTn>
                              </p:par>
                            </p:childTnLst>
                          </p:cTn>
                        </p:par>
                        <p:par>
                          <p:cTn id="16" fill="hold">
                            <p:stCondLst>
                              <p:cond delay="3000"/>
                            </p:stCondLst>
                            <p:childTnLst>
                              <p:par>
                                <p:cTn id="17" presetID="63" presetClass="path" presetSubtype="0" accel="50000" decel="50000" fill="hold" nodeType="afterEffect">
                                  <p:stCondLst>
                                    <p:cond delay="0"/>
                                  </p:stCondLst>
                                  <p:childTnLst>
                                    <p:animMotion origin="layout" path="M -0.34375 0.003 L 0.79063 0.00624 " pathEditMode="relative" rAng="0" ptsTypes="AA">
                                      <p:cBhvr>
                                        <p:cTn id="18" dur="2000" fill="hold"/>
                                        <p:tgtEl>
                                          <p:spTgt spid="17"/>
                                        </p:tgtEl>
                                        <p:attrNameLst>
                                          <p:attrName>ppt_x</p:attrName>
                                          <p:attrName>ppt_y</p:attrName>
                                        </p:attrNameLst>
                                      </p:cBhvr>
                                      <p:rCtr x="56719" y="162"/>
                                    </p:animMotion>
                                  </p:childTnLst>
                                </p:cTn>
                              </p:par>
                            </p:childTnLst>
                          </p:cTn>
                        </p:par>
                        <p:par>
                          <p:cTn id="19" fill="hold">
                            <p:stCondLst>
                              <p:cond delay="5000"/>
                            </p:stCondLst>
                            <p:childTnLst>
                              <p:par>
                                <p:cTn id="20" presetID="63" presetClass="path" presetSubtype="0" accel="50000" decel="50000" fill="hold" nodeType="afterEffect">
                                  <p:stCondLst>
                                    <p:cond delay="0"/>
                                  </p:stCondLst>
                                  <p:childTnLst>
                                    <p:animMotion origin="layout" path="M -0.14323 -0.02243 L 0.60625 -0.01249 " pathEditMode="relative" rAng="0" ptsTypes="AA">
                                      <p:cBhvr>
                                        <p:cTn id="21" dur="2000" fill="hold"/>
                                        <p:tgtEl>
                                          <p:spTgt spid="19"/>
                                        </p:tgtEl>
                                        <p:attrNameLst>
                                          <p:attrName>ppt_x</p:attrName>
                                          <p:attrName>ppt_y</p:attrName>
                                        </p:attrNameLst>
                                      </p:cBhvr>
                                      <p:rCtr x="37465" y="486"/>
                                    </p:animMotion>
                                  </p:childTnLst>
                                </p:cTn>
                              </p:par>
                            </p:childTnLst>
                          </p:cTn>
                        </p:par>
                        <p:par>
                          <p:cTn id="22" fill="hold">
                            <p:stCondLst>
                              <p:cond delay="7000"/>
                            </p:stCondLst>
                            <p:childTnLst>
                              <p:par>
                                <p:cTn id="23" presetID="63" presetClass="path" presetSubtype="0" accel="50000" decel="50000" fill="hold" nodeType="afterEffect">
                                  <p:stCondLst>
                                    <p:cond delay="0"/>
                                  </p:stCondLst>
                                  <p:childTnLst>
                                    <p:animMotion origin="layout" path="M -0.11042 -0.00948 L 0.44097 -0.00948 " pathEditMode="relative" rAng="0" ptsTypes="AA">
                                      <p:cBhvr>
                                        <p:cTn id="24" dur="2000" fill="hold"/>
                                        <p:tgtEl>
                                          <p:spTgt spid="20"/>
                                        </p:tgtEl>
                                        <p:attrNameLst>
                                          <p:attrName>ppt_x</p:attrName>
                                          <p:attrName>ppt_y</p:attrName>
                                        </p:attrNameLst>
                                      </p:cBhvr>
                                      <p:rCtr x="275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2800" b="1" dirty="0" smtClean="0">
                <a:latin typeface="Janna LT" pitchFamily="2" charset="-78"/>
                <a:cs typeface="Janna LT" pitchFamily="2" charset="-78"/>
              </a:rPr>
              <a:t>مسارات العمل في «إي-دوام»</a:t>
            </a:r>
            <a:endParaRPr lang="en-US" sz="2800" b="1" dirty="0">
              <a:latin typeface="Janna LT" pitchFamily="2" charset="-78"/>
              <a:cs typeface="Janna LT" pitchFamily="2" charset="-78"/>
            </a:endParaRPr>
          </a:p>
        </p:txBody>
      </p:sp>
      <p:sp>
        <p:nvSpPr>
          <p:cNvPr id="8" name="Parallelogram 7"/>
          <p:cNvSpPr/>
          <p:nvPr/>
        </p:nvSpPr>
        <p:spPr>
          <a:xfrm>
            <a:off x="5651321" y="1988840"/>
            <a:ext cx="2160240" cy="1728192"/>
          </a:xfrm>
          <a:prstGeom prst="parallelogram">
            <a:avLst/>
          </a:prstGeom>
          <a:solidFill>
            <a:srgbClr val="D4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EG" sz="2200" b="1" dirty="0" smtClean="0">
                <a:latin typeface="Janna LT" pitchFamily="2" charset="-78"/>
                <a:cs typeface="Janna LT" pitchFamily="2" charset="-78"/>
              </a:rPr>
              <a:t>البوابة الإلكترونية</a:t>
            </a:r>
            <a:endParaRPr lang="ar-EG" sz="2200" b="1" dirty="0">
              <a:latin typeface="Janna LT" pitchFamily="2" charset="-78"/>
              <a:cs typeface="Janna LT" pitchFamily="2" charset="-78"/>
            </a:endParaRPr>
          </a:p>
        </p:txBody>
      </p:sp>
      <p:sp>
        <p:nvSpPr>
          <p:cNvPr id="11" name="Parallelogram 10"/>
          <p:cNvSpPr/>
          <p:nvPr/>
        </p:nvSpPr>
        <p:spPr>
          <a:xfrm>
            <a:off x="3469710" y="2708920"/>
            <a:ext cx="2160240" cy="1728192"/>
          </a:xfrm>
          <a:prstGeom prst="parallelogram">
            <a:avLst/>
          </a:prstGeom>
          <a:solidFill>
            <a:srgbClr val="1E967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b="1" dirty="0" smtClean="0"/>
              <a:t>E-Task</a:t>
            </a:r>
            <a:endParaRPr lang="ar-EG" sz="2200" b="1" dirty="0"/>
          </a:p>
        </p:txBody>
      </p:sp>
      <p:sp>
        <p:nvSpPr>
          <p:cNvPr id="12" name="Parallelogram 11"/>
          <p:cNvSpPr/>
          <p:nvPr/>
        </p:nvSpPr>
        <p:spPr>
          <a:xfrm>
            <a:off x="1331640" y="3212976"/>
            <a:ext cx="2160240" cy="1728192"/>
          </a:xfrm>
          <a:prstGeom prst="parallelogram">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EG" sz="2200" b="1" dirty="0" smtClean="0">
                <a:latin typeface="Janna LT" pitchFamily="2" charset="-78"/>
                <a:cs typeface="Janna LT" pitchFamily="2" charset="-78"/>
              </a:rPr>
              <a:t>حملة التسويق الإلكتروني</a:t>
            </a:r>
            <a:endParaRPr lang="ar-EG" sz="2200" b="1" dirty="0">
              <a:latin typeface="Janna LT" pitchFamily="2" charset="-78"/>
              <a:cs typeface="Janna LT" pitchFamily="2" charset="-78"/>
            </a:endParaRPr>
          </a:p>
        </p:txBody>
      </p:sp>
      <p:cxnSp>
        <p:nvCxnSpPr>
          <p:cNvPr id="13" name="Curved Connector 12"/>
          <p:cNvCxnSpPr/>
          <p:nvPr/>
        </p:nvCxnSpPr>
        <p:spPr>
          <a:xfrm rot="16200000" flipH="1">
            <a:off x="6155776" y="1197151"/>
            <a:ext cx="648072" cy="503257"/>
          </a:xfrm>
          <a:prstGeom prst="curvedConnector3">
            <a:avLst/>
          </a:prstGeom>
          <a:ln w="28575">
            <a:solidFill>
              <a:srgbClr val="1E967E"/>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a:off x="3995937" y="1628801"/>
            <a:ext cx="1152129" cy="432050"/>
          </a:xfrm>
          <a:prstGeom prst="curvedConnector3">
            <a:avLst>
              <a:gd name="adj1" fmla="val 60872"/>
            </a:avLst>
          </a:prstGeom>
          <a:ln w="28575">
            <a:solidFill>
              <a:srgbClr val="1E967E"/>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5400000">
            <a:off x="1979714" y="1844826"/>
            <a:ext cx="1368151" cy="792087"/>
          </a:xfrm>
          <a:prstGeom prst="curvedConnector3">
            <a:avLst>
              <a:gd name="adj1" fmla="val 55493"/>
            </a:avLst>
          </a:prstGeom>
          <a:ln w="28575">
            <a:solidFill>
              <a:srgbClr val="1E967E"/>
            </a:solidFill>
            <a:tailEnd type="arrow"/>
          </a:ln>
        </p:spPr>
        <p:style>
          <a:lnRef idx="1">
            <a:schemeClr val="accent1"/>
          </a:lnRef>
          <a:fillRef idx="0">
            <a:schemeClr val="accent1"/>
          </a:fillRef>
          <a:effectRef idx="0">
            <a:schemeClr val="accent1"/>
          </a:effectRef>
          <a:fontRef idx="minor">
            <a:schemeClr val="tx1"/>
          </a:fontRef>
        </p:style>
      </p:cxnSp>
      <p:sp>
        <p:nvSpPr>
          <p:cNvPr id="26" name="Parallelogram 25"/>
          <p:cNvSpPr/>
          <p:nvPr/>
        </p:nvSpPr>
        <p:spPr>
          <a:xfrm rot="535628">
            <a:off x="5629950" y="4000626"/>
            <a:ext cx="2160240" cy="1728192"/>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EG" sz="2200" b="1" dirty="0" smtClean="0">
                <a:latin typeface="Janna LT" pitchFamily="2" charset="-78"/>
                <a:cs typeface="Janna LT" pitchFamily="2" charset="-78"/>
              </a:rPr>
              <a:t>البوابة الإلكترونية</a:t>
            </a:r>
            <a:endParaRPr lang="ar-EG" sz="2200" b="1" dirty="0">
              <a:latin typeface="Janna LT" pitchFamily="2" charset="-78"/>
              <a:cs typeface="Janna LT" pitchFamily="2" charset="-78"/>
            </a:endParaRPr>
          </a:p>
        </p:txBody>
      </p:sp>
    </p:spTree>
    <p:extLst>
      <p:ext uri="{BB962C8B-B14F-4D97-AF65-F5344CB8AC3E}">
        <p14:creationId xmlns:p14="http://schemas.microsoft.com/office/powerpoint/2010/main" val="299787513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9776"/>
            <a:ext cx="8229600" cy="1143000"/>
          </a:xfrm>
        </p:spPr>
        <p:txBody>
          <a:bodyPr>
            <a:normAutofit/>
          </a:bodyPr>
          <a:lstStyle/>
          <a:p>
            <a:r>
              <a:rPr lang="ar-EG" sz="2800" b="1" dirty="0" smtClean="0">
                <a:solidFill>
                  <a:srgbClr val="1E967E"/>
                </a:solidFill>
                <a:latin typeface="Janna LT" pitchFamily="2" charset="-78"/>
                <a:cs typeface="Janna LT" pitchFamily="2" charset="-78"/>
              </a:rPr>
              <a:t>البوابة الإلكترونية لــ «إي-دوام»</a:t>
            </a:r>
            <a:endParaRPr lang="ar-EG" sz="2800" b="1" dirty="0">
              <a:solidFill>
                <a:srgbClr val="1E967E"/>
              </a:solidFill>
              <a:latin typeface="Janna LT" pitchFamily="2" charset="-78"/>
              <a:cs typeface="Janna LT" pitchFamily="2" charset="-78"/>
            </a:endParaRPr>
          </a:p>
        </p:txBody>
      </p:sp>
      <p:pic>
        <p:nvPicPr>
          <p:cNvPr id="7" name="Picture 2" descr="C:\Users\Mit\Desktop\Powerpoint_E-dawam_Cover\Lin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01252" y="3391999"/>
            <a:ext cx="6957392" cy="1733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t\Desktop\Powerpoint_E-dawam_Cover\Layout\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102287"/>
            <a:ext cx="3189980" cy="227904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t\Desktop\Powerpoint_E-dawam_Cover\Layout\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3" y="-13882"/>
            <a:ext cx="5439651" cy="4479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it\Desktop\Powerpoint_E-dawam_Cover\Layout\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608" y="-13882"/>
            <a:ext cx="4283392" cy="44795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it\Desktop\Powerpoint_E-dawam_Cover\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7199" y="1700809"/>
            <a:ext cx="1664761" cy="280831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it\Desktop\Powerpoint_E-dawam_Cover\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126214">
            <a:off x="803992" y="4471362"/>
            <a:ext cx="1991881" cy="23964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it\Desktop\Powerpoint_E-dawam_Cover\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9471" y="2276872"/>
            <a:ext cx="2396425" cy="230425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it\Desktop\Powerpoint_E-dawam_Cover\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855286">
            <a:off x="5986600" y="4230616"/>
            <a:ext cx="2256791" cy="241408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Mit\Desktop\Powerpoint_E-dawam_Cover\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080" y="2780928"/>
            <a:ext cx="2972122" cy="2493099"/>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Mit\Desktop\Powerpoint_E-dawam_Cover\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40" y="1600857"/>
            <a:ext cx="2160240" cy="305227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Mit\Desktop\Powerpoint_E-dawam_Cover\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508845">
            <a:off x="1923310" y="3395961"/>
            <a:ext cx="1298972" cy="2787377"/>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Mit\Desktop\Powerpoint_E-dawam_Cover\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436228">
            <a:off x="4195502" y="1390299"/>
            <a:ext cx="974597" cy="3169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504" y="4437112"/>
            <a:ext cx="1692428" cy="338554"/>
          </a:xfrm>
          <a:prstGeom prst="rect">
            <a:avLst/>
          </a:prstGeom>
          <a:noFill/>
        </p:spPr>
        <p:txBody>
          <a:bodyPr wrap="square" rtlCol="1">
            <a:spAutoFit/>
          </a:bodyPr>
          <a:lstStyle/>
          <a:p>
            <a:pPr algn="ctr"/>
            <a:r>
              <a:rPr lang="ar-EG" sz="1600" b="1" dirty="0" smtClean="0">
                <a:latin typeface="Janna LT" pitchFamily="2" charset="-78"/>
                <a:cs typeface="Janna LT" pitchFamily="2" charset="-78"/>
              </a:rPr>
              <a:t>مشاركة المحتوى</a:t>
            </a:r>
            <a:endParaRPr lang="ar-EG" sz="1600" b="1" dirty="0">
              <a:latin typeface="Janna LT" pitchFamily="2" charset="-78"/>
              <a:cs typeface="Janna LT" pitchFamily="2" charset="-78"/>
            </a:endParaRPr>
          </a:p>
        </p:txBody>
      </p:sp>
      <p:sp>
        <p:nvSpPr>
          <p:cNvPr id="16" name="TextBox 15"/>
          <p:cNvSpPr txBox="1"/>
          <p:nvPr/>
        </p:nvSpPr>
        <p:spPr>
          <a:xfrm>
            <a:off x="431300" y="2010326"/>
            <a:ext cx="1692428" cy="338554"/>
          </a:xfrm>
          <a:prstGeom prst="rect">
            <a:avLst/>
          </a:prstGeom>
          <a:noFill/>
        </p:spPr>
        <p:txBody>
          <a:bodyPr wrap="square" rtlCol="1">
            <a:spAutoFit/>
          </a:bodyPr>
          <a:lstStyle/>
          <a:p>
            <a:pPr algn="ctr"/>
            <a:r>
              <a:rPr lang="ar-EG" sz="1600" b="1" dirty="0" smtClean="0">
                <a:latin typeface="Janna LT" pitchFamily="2" charset="-78"/>
                <a:cs typeface="Janna LT" pitchFamily="2" charset="-78"/>
              </a:rPr>
              <a:t>نظام إدارة المهام</a:t>
            </a:r>
            <a:endParaRPr lang="ar-EG" sz="1600" b="1" dirty="0">
              <a:latin typeface="Janna LT" pitchFamily="2" charset="-78"/>
              <a:cs typeface="Janna LT" pitchFamily="2" charset="-78"/>
            </a:endParaRPr>
          </a:p>
        </p:txBody>
      </p:sp>
      <p:sp>
        <p:nvSpPr>
          <p:cNvPr id="17" name="TextBox 16"/>
          <p:cNvSpPr txBox="1"/>
          <p:nvPr/>
        </p:nvSpPr>
        <p:spPr>
          <a:xfrm>
            <a:off x="5615876" y="1431580"/>
            <a:ext cx="1692428" cy="338554"/>
          </a:xfrm>
          <a:prstGeom prst="rect">
            <a:avLst/>
          </a:prstGeom>
          <a:noFill/>
        </p:spPr>
        <p:txBody>
          <a:bodyPr wrap="square" rtlCol="1">
            <a:spAutoFit/>
          </a:bodyPr>
          <a:lstStyle/>
          <a:p>
            <a:pPr algn="ctr"/>
            <a:r>
              <a:rPr lang="ar-EG" sz="1600" b="1" dirty="0" smtClean="0">
                <a:latin typeface="Janna LT" pitchFamily="2" charset="-78"/>
                <a:cs typeface="Janna LT" pitchFamily="2" charset="-78"/>
              </a:rPr>
              <a:t>البحث</a:t>
            </a:r>
            <a:endParaRPr lang="ar-EG" sz="1600" b="1" dirty="0">
              <a:latin typeface="Janna LT" pitchFamily="2" charset="-78"/>
              <a:cs typeface="Janna LT" pitchFamily="2" charset="-78"/>
            </a:endParaRPr>
          </a:p>
        </p:txBody>
      </p:sp>
      <p:sp>
        <p:nvSpPr>
          <p:cNvPr id="18" name="TextBox 17"/>
          <p:cNvSpPr txBox="1"/>
          <p:nvPr/>
        </p:nvSpPr>
        <p:spPr>
          <a:xfrm>
            <a:off x="3707904" y="1412776"/>
            <a:ext cx="1907972" cy="338554"/>
          </a:xfrm>
          <a:prstGeom prst="rect">
            <a:avLst/>
          </a:prstGeom>
          <a:noFill/>
        </p:spPr>
        <p:txBody>
          <a:bodyPr wrap="square" rtlCol="1">
            <a:spAutoFit/>
          </a:bodyPr>
          <a:lstStyle/>
          <a:p>
            <a:pPr algn="ctr"/>
            <a:r>
              <a:rPr lang="ar-EG" sz="1600" b="1" dirty="0" smtClean="0">
                <a:latin typeface="Janna LT" pitchFamily="2" charset="-78"/>
                <a:cs typeface="Janna LT" pitchFamily="2" charset="-78"/>
              </a:rPr>
              <a:t>فيديوهات مساعدة</a:t>
            </a:r>
            <a:endParaRPr lang="ar-EG" sz="1600" b="1" dirty="0">
              <a:latin typeface="Janna LT" pitchFamily="2" charset="-78"/>
              <a:cs typeface="Janna LT" pitchFamily="2" charset="-78"/>
            </a:endParaRPr>
          </a:p>
        </p:txBody>
      </p:sp>
      <p:sp>
        <p:nvSpPr>
          <p:cNvPr id="19" name="TextBox 18"/>
          <p:cNvSpPr txBox="1"/>
          <p:nvPr/>
        </p:nvSpPr>
        <p:spPr>
          <a:xfrm>
            <a:off x="6762639" y="2564904"/>
            <a:ext cx="1907972" cy="338554"/>
          </a:xfrm>
          <a:prstGeom prst="rect">
            <a:avLst/>
          </a:prstGeom>
          <a:noFill/>
        </p:spPr>
        <p:txBody>
          <a:bodyPr wrap="square" rtlCol="1">
            <a:spAutoFit/>
          </a:bodyPr>
          <a:lstStyle/>
          <a:p>
            <a:pPr algn="ctr"/>
            <a:r>
              <a:rPr lang="ar-EG" sz="1600" b="1" dirty="0" smtClean="0">
                <a:latin typeface="Janna LT" pitchFamily="2" charset="-78"/>
                <a:cs typeface="Janna LT" pitchFamily="2" charset="-78"/>
              </a:rPr>
              <a:t>دعم فني</a:t>
            </a:r>
            <a:endParaRPr lang="ar-EG" sz="1600" b="1" dirty="0">
              <a:latin typeface="Janna LT" pitchFamily="2" charset="-78"/>
              <a:cs typeface="Janna LT" pitchFamily="2" charset="-78"/>
            </a:endParaRPr>
          </a:p>
        </p:txBody>
      </p:sp>
      <p:sp>
        <p:nvSpPr>
          <p:cNvPr id="20" name="TextBox 19"/>
          <p:cNvSpPr txBox="1"/>
          <p:nvPr/>
        </p:nvSpPr>
        <p:spPr>
          <a:xfrm>
            <a:off x="673336" y="3413995"/>
            <a:ext cx="1907972" cy="338554"/>
          </a:xfrm>
          <a:prstGeom prst="rect">
            <a:avLst/>
          </a:prstGeom>
          <a:noFill/>
        </p:spPr>
        <p:txBody>
          <a:bodyPr wrap="square" rtlCol="1">
            <a:spAutoFit/>
          </a:bodyPr>
          <a:lstStyle/>
          <a:p>
            <a:pPr algn="ctr"/>
            <a:r>
              <a:rPr lang="ar-EG" sz="1600" b="1" dirty="0" smtClean="0">
                <a:latin typeface="Janna LT" pitchFamily="2" charset="-78"/>
                <a:cs typeface="Janna LT" pitchFamily="2" charset="-78"/>
              </a:rPr>
              <a:t>مقالات تنمية بشرية</a:t>
            </a:r>
            <a:endParaRPr lang="ar-EG" sz="1600" b="1" dirty="0">
              <a:latin typeface="Janna LT" pitchFamily="2" charset="-78"/>
              <a:cs typeface="Janna LT" pitchFamily="2" charset="-78"/>
            </a:endParaRPr>
          </a:p>
        </p:txBody>
      </p:sp>
      <p:sp>
        <p:nvSpPr>
          <p:cNvPr id="21" name="TextBox 20"/>
          <p:cNvSpPr txBox="1"/>
          <p:nvPr/>
        </p:nvSpPr>
        <p:spPr>
          <a:xfrm>
            <a:off x="1871940" y="1578278"/>
            <a:ext cx="1907972" cy="338554"/>
          </a:xfrm>
          <a:prstGeom prst="rect">
            <a:avLst/>
          </a:prstGeom>
          <a:noFill/>
        </p:spPr>
        <p:txBody>
          <a:bodyPr wrap="square" rtlCol="1">
            <a:spAutoFit/>
          </a:bodyPr>
          <a:lstStyle/>
          <a:p>
            <a:pPr algn="ctr"/>
            <a:r>
              <a:rPr lang="ar-EG" sz="1600" b="1" dirty="0" smtClean="0">
                <a:latin typeface="Janna LT" pitchFamily="2" charset="-78"/>
                <a:cs typeface="Janna LT" pitchFamily="2" charset="-78"/>
              </a:rPr>
              <a:t>تسجيل </a:t>
            </a:r>
            <a:endParaRPr lang="ar-EG" sz="1600" b="1" dirty="0">
              <a:latin typeface="Janna LT" pitchFamily="2" charset="-78"/>
              <a:cs typeface="Janna LT" pitchFamily="2" charset="-78"/>
            </a:endParaRPr>
          </a:p>
        </p:txBody>
      </p:sp>
      <p:sp>
        <p:nvSpPr>
          <p:cNvPr id="22" name="TextBox 21"/>
          <p:cNvSpPr txBox="1"/>
          <p:nvPr/>
        </p:nvSpPr>
        <p:spPr>
          <a:xfrm>
            <a:off x="6588224" y="4149080"/>
            <a:ext cx="2030841" cy="338554"/>
          </a:xfrm>
          <a:prstGeom prst="rect">
            <a:avLst/>
          </a:prstGeom>
          <a:noFill/>
        </p:spPr>
        <p:txBody>
          <a:bodyPr wrap="square" rtlCol="1">
            <a:spAutoFit/>
          </a:bodyPr>
          <a:lstStyle/>
          <a:p>
            <a:pPr algn="ctr"/>
            <a:r>
              <a:rPr lang="ar-EG" sz="1600" b="1" dirty="0" smtClean="0">
                <a:latin typeface="Janna LT" pitchFamily="2" charset="-78"/>
                <a:cs typeface="Janna LT" pitchFamily="2" charset="-78"/>
              </a:rPr>
              <a:t>إدارة الملف الشخصي</a:t>
            </a:r>
            <a:endParaRPr lang="ar-EG" sz="1600" b="1" dirty="0">
              <a:latin typeface="Janna LT" pitchFamily="2" charset="-78"/>
              <a:cs typeface="Janna LT" pitchFamily="2" charset="-78"/>
            </a:endParaRPr>
          </a:p>
        </p:txBody>
      </p:sp>
    </p:spTree>
    <p:extLst>
      <p:ext uri="{BB962C8B-B14F-4D97-AF65-F5344CB8AC3E}">
        <p14:creationId xmlns:p14="http://schemas.microsoft.com/office/powerpoint/2010/main" val="3671233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500"/>
                                        <p:tgtEl>
                                          <p:spTgt spid="819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98"/>
                                        </p:tgtEl>
                                        <p:attrNameLst>
                                          <p:attrName>style.visibility</p:attrName>
                                        </p:attrNameLst>
                                      </p:cBhvr>
                                      <p:to>
                                        <p:strVal val="visible"/>
                                      </p:to>
                                    </p:set>
                                    <p:animEffect transition="in" filter="fade">
                                      <p:cBhvr>
                                        <p:cTn id="25" dur="500"/>
                                        <p:tgtEl>
                                          <p:spTgt spid="819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199"/>
                                        </p:tgtEl>
                                        <p:attrNameLst>
                                          <p:attrName>style.visibility</p:attrName>
                                        </p:attrNameLst>
                                      </p:cBhvr>
                                      <p:to>
                                        <p:strVal val="visible"/>
                                      </p:to>
                                    </p:set>
                                    <p:animEffect transition="in" filter="fade">
                                      <p:cBhvr>
                                        <p:cTn id="33" dur="500"/>
                                        <p:tgtEl>
                                          <p:spTgt spid="819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201"/>
                                        </p:tgtEl>
                                        <p:attrNameLst>
                                          <p:attrName>style.visibility</p:attrName>
                                        </p:attrNameLst>
                                      </p:cBhvr>
                                      <p:to>
                                        <p:strVal val="visible"/>
                                      </p:to>
                                    </p:set>
                                    <p:animEffect transition="in" filter="fade">
                                      <p:cBhvr>
                                        <p:cTn id="41" dur="500"/>
                                        <p:tgtEl>
                                          <p:spTgt spid="820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194"/>
                                        </p:tgtEl>
                                        <p:attrNameLst>
                                          <p:attrName>style.visibility</p:attrName>
                                        </p:attrNameLst>
                                      </p:cBhvr>
                                      <p:to>
                                        <p:strVal val="visible"/>
                                      </p:to>
                                    </p:set>
                                    <p:animEffect transition="in" filter="fade">
                                      <p:cBhvr>
                                        <p:cTn id="49" dur="500"/>
                                        <p:tgtEl>
                                          <p:spTgt spid="819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196"/>
                                        </p:tgtEl>
                                        <p:attrNameLst>
                                          <p:attrName>style.visibility</p:attrName>
                                        </p:attrNameLst>
                                      </p:cBhvr>
                                      <p:to>
                                        <p:strVal val="visible"/>
                                      </p:to>
                                    </p:set>
                                    <p:animEffect transition="in" filter="fade">
                                      <p:cBhvr>
                                        <p:cTn id="57" dur="500"/>
                                        <p:tgtEl>
                                          <p:spTgt spid="819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200"/>
                                        </p:tgtEl>
                                        <p:attrNameLst>
                                          <p:attrName>style.visibility</p:attrName>
                                        </p:attrNameLst>
                                      </p:cBhvr>
                                      <p:to>
                                        <p:strVal val="visible"/>
                                      </p:to>
                                    </p:set>
                                    <p:animEffect transition="in" filter="fade">
                                      <p:cBhvr>
                                        <p:cTn id="65" dur="500"/>
                                        <p:tgtEl>
                                          <p:spTgt spid="820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195"/>
                                        </p:tgtEl>
                                        <p:attrNameLst>
                                          <p:attrName>style.visibility</p:attrName>
                                        </p:attrNameLst>
                                      </p:cBhvr>
                                      <p:to>
                                        <p:strVal val="visible"/>
                                      </p:to>
                                    </p:set>
                                    <p:animEffect transition="in" filter="fade">
                                      <p:cBhvr>
                                        <p:cTn id="73" dur="500"/>
                                        <p:tgtEl>
                                          <p:spTgt spid="819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Mit\Desktop\Powerpoint_E-dawam_Cover\Layou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836712"/>
            <a:ext cx="5436096" cy="7353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203848" y="620688"/>
            <a:ext cx="7077472" cy="1143000"/>
          </a:xfrm>
        </p:spPr>
        <p:txBody>
          <a:bodyPr>
            <a:normAutofit/>
          </a:bodyPr>
          <a:lstStyle/>
          <a:p>
            <a:r>
              <a:rPr lang="ar-EG" sz="2600" b="1" dirty="0" smtClean="0">
                <a:solidFill>
                  <a:schemeClr val="bg1"/>
                </a:solidFill>
                <a:latin typeface="Janna LT" pitchFamily="2" charset="-78"/>
                <a:cs typeface="Janna LT" pitchFamily="2" charset="-78"/>
              </a:rPr>
              <a:t>مراحل تنفيذ مشروع «إي-دوام»</a:t>
            </a:r>
            <a:endParaRPr lang="ar-EG" sz="2600" b="1" dirty="0">
              <a:solidFill>
                <a:schemeClr val="bg1"/>
              </a:solidFill>
              <a:latin typeface="Janna LT" pitchFamily="2" charset="-78"/>
              <a:cs typeface="Janna LT" pitchFamily="2" charset="-78"/>
            </a:endParaRPr>
          </a:p>
        </p:txBody>
      </p:sp>
      <p:graphicFrame>
        <p:nvGraphicFramePr>
          <p:cNvPr id="10" name="Diagram 9"/>
          <p:cNvGraphicFramePr/>
          <p:nvPr>
            <p:extLst>
              <p:ext uri="{D42A27DB-BD31-4B8C-83A1-F6EECF244321}">
                <p14:modId xmlns:p14="http://schemas.microsoft.com/office/powerpoint/2010/main" val="607048773"/>
              </p:ext>
            </p:extLst>
          </p:nvPr>
        </p:nvGraphicFramePr>
        <p:xfrm>
          <a:off x="1187624" y="1844824"/>
          <a:ext cx="6624736"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185770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Mit\Desktop\Powerpoint_E-dawam_Cover\Layou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48680"/>
            <a:ext cx="5436096" cy="7353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203848" y="404664"/>
            <a:ext cx="7077472" cy="1143000"/>
          </a:xfrm>
        </p:spPr>
        <p:txBody>
          <a:bodyPr>
            <a:normAutofit/>
          </a:bodyPr>
          <a:lstStyle/>
          <a:p>
            <a:r>
              <a:rPr lang="ar-EG" sz="2600" b="1" dirty="0" smtClean="0">
                <a:solidFill>
                  <a:schemeClr val="bg1"/>
                </a:solidFill>
                <a:latin typeface="Janna LT" pitchFamily="2" charset="-78"/>
                <a:cs typeface="Janna LT" pitchFamily="2" charset="-78"/>
              </a:rPr>
              <a:t>مراحل تنفيذ بوابة «إي-دوام»</a:t>
            </a:r>
            <a:endParaRPr lang="ar-EG" sz="2600" b="1" dirty="0">
              <a:solidFill>
                <a:schemeClr val="bg1"/>
              </a:solidFill>
              <a:latin typeface="Janna LT" pitchFamily="2" charset="-78"/>
              <a:cs typeface="Janna LT" pitchFamily="2" charset="-78"/>
            </a:endParaRPr>
          </a:p>
        </p:txBody>
      </p:sp>
      <p:sp>
        <p:nvSpPr>
          <p:cNvPr id="4" name="Title 1"/>
          <p:cNvSpPr txBox="1">
            <a:spLocks/>
          </p:cNvSpPr>
          <p:nvPr/>
        </p:nvSpPr>
        <p:spPr>
          <a:xfrm>
            <a:off x="107504" y="1268760"/>
            <a:ext cx="892899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r>
              <a:rPr lang="ar-EG" sz="1800" dirty="0" smtClean="0">
                <a:solidFill>
                  <a:srgbClr val="1E967E"/>
                </a:solidFill>
                <a:latin typeface="Janna LT" pitchFamily="2" charset="-78"/>
                <a:cs typeface="Janna LT" pitchFamily="2" charset="-78"/>
              </a:rPr>
              <a:t>تم الاعتماد في تنفيذ المشروع على نظام الـ</a:t>
            </a:r>
            <a:r>
              <a:rPr lang="en-US" sz="1800" dirty="0" smtClean="0">
                <a:solidFill>
                  <a:srgbClr val="1E967E"/>
                </a:solidFill>
                <a:latin typeface="Janna LT" pitchFamily="2" charset="-78"/>
                <a:cs typeface="Janna LT" pitchFamily="2" charset="-78"/>
              </a:rPr>
              <a:t> Scrum </a:t>
            </a:r>
            <a:r>
              <a:rPr lang="ar-EG" sz="1800" dirty="0" smtClean="0">
                <a:solidFill>
                  <a:srgbClr val="1E967E"/>
                </a:solidFill>
                <a:latin typeface="Janna LT" pitchFamily="2" charset="-78"/>
                <a:cs typeface="Janna LT" pitchFamily="2" charset="-78"/>
              </a:rPr>
              <a:t> وتم تقسم المشروع إلى مراحل، وفي تصميم الـ «البوابة» تم الانتهاء من المرحلة الاولى والثانية </a:t>
            </a:r>
            <a:r>
              <a:rPr lang="en-US" sz="1800" dirty="0" smtClean="0">
                <a:solidFill>
                  <a:srgbClr val="1E967E"/>
                </a:solidFill>
                <a:latin typeface="Janna LT" pitchFamily="2" charset="-78"/>
                <a:cs typeface="Janna LT" pitchFamily="2" charset="-78"/>
              </a:rPr>
              <a:t>“sprint1”</a:t>
            </a:r>
            <a:r>
              <a:rPr lang="ar-EG" sz="1800" dirty="0" smtClean="0">
                <a:solidFill>
                  <a:srgbClr val="1E967E"/>
                </a:solidFill>
                <a:latin typeface="Janna LT" pitchFamily="2" charset="-78"/>
                <a:cs typeface="Janna LT" pitchFamily="2" charset="-78"/>
              </a:rPr>
              <a:t>، </a:t>
            </a:r>
            <a:r>
              <a:rPr lang="en-US" sz="1800" dirty="0">
                <a:solidFill>
                  <a:srgbClr val="1E967E"/>
                </a:solidFill>
                <a:latin typeface="Janna LT" pitchFamily="2" charset="-78"/>
                <a:cs typeface="Janna LT" pitchFamily="2" charset="-78"/>
              </a:rPr>
              <a:t>“</a:t>
            </a:r>
            <a:r>
              <a:rPr lang="en-US" sz="1800" dirty="0" smtClean="0">
                <a:solidFill>
                  <a:srgbClr val="1E967E"/>
                </a:solidFill>
                <a:latin typeface="Janna LT" pitchFamily="2" charset="-78"/>
                <a:cs typeface="Janna LT" pitchFamily="2" charset="-78"/>
              </a:rPr>
              <a:t>sprint2”</a:t>
            </a:r>
            <a:r>
              <a:rPr lang="ar-EG" sz="1800" dirty="0" smtClean="0">
                <a:solidFill>
                  <a:srgbClr val="1E967E"/>
                </a:solidFill>
                <a:latin typeface="Janna LT" pitchFamily="2" charset="-78"/>
                <a:cs typeface="Janna LT" pitchFamily="2" charset="-78"/>
              </a:rPr>
              <a:t> كما هو موضح أدناه،،، </a:t>
            </a:r>
            <a:endParaRPr lang="ar-EG" sz="1800" dirty="0">
              <a:solidFill>
                <a:srgbClr val="1E967E"/>
              </a:solidFill>
              <a:latin typeface="Janna LT" pitchFamily="2" charset="-78"/>
              <a:cs typeface="Janna LT"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427024494"/>
              </p:ext>
            </p:extLst>
          </p:nvPr>
        </p:nvGraphicFramePr>
        <p:xfrm>
          <a:off x="683568" y="2260106"/>
          <a:ext cx="7848872" cy="4193230"/>
        </p:xfrm>
        <a:graphic>
          <a:graphicData uri="http://schemas.openxmlformats.org/drawingml/2006/table">
            <a:tbl>
              <a:tblPr rtl="1" firstRow="1" bandRow="1">
                <a:tableStyleId>{5C22544A-7EE6-4342-B048-85BDC9FD1C3A}</a:tableStyleId>
              </a:tblPr>
              <a:tblGrid>
                <a:gridCol w="3164042"/>
                <a:gridCol w="4684830"/>
              </a:tblGrid>
              <a:tr h="634348">
                <a:tc rowSpan="9">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800" b="1" kern="1200" dirty="0" smtClean="0">
                          <a:solidFill>
                            <a:schemeClr val="lt1"/>
                          </a:solidFill>
                          <a:effectLst/>
                          <a:latin typeface="Janna LT" pitchFamily="2" charset="-78"/>
                          <a:ea typeface="+mn-ea"/>
                          <a:cs typeface="Janna LT" pitchFamily="2" charset="-78"/>
                        </a:rPr>
                        <a:t>المرحلة الأولى «</a:t>
                      </a:r>
                      <a:r>
                        <a:rPr lang="en-US" sz="1800" b="1" kern="1200" dirty="0" smtClean="0">
                          <a:solidFill>
                            <a:schemeClr val="lt1"/>
                          </a:solidFill>
                          <a:effectLst/>
                          <a:latin typeface="Janna LT" pitchFamily="2" charset="-78"/>
                          <a:ea typeface="+mn-ea"/>
                          <a:cs typeface="Janna LT" pitchFamily="2" charset="-78"/>
                        </a:rPr>
                        <a:t>Sprint1</a:t>
                      </a:r>
                      <a:r>
                        <a:rPr lang="ar-EG" sz="1800" b="1" kern="1200" dirty="0" smtClean="0">
                          <a:solidFill>
                            <a:schemeClr val="lt1"/>
                          </a:solidFill>
                          <a:effectLst/>
                          <a:latin typeface="Janna LT" pitchFamily="2" charset="-78"/>
                          <a:ea typeface="+mn-ea"/>
                          <a:cs typeface="Janna LT" pitchFamily="2" charset="-78"/>
                        </a:rPr>
                        <a:t>»</a:t>
                      </a:r>
                      <a:endParaRPr lang="ar-EG" dirty="0">
                        <a:latin typeface="Janna LT" pitchFamily="2" charset="-78"/>
                        <a:cs typeface="Janna LT" pitchFamily="2" charset="-78"/>
                      </a:endParaRPr>
                    </a:p>
                  </a:txBody>
                  <a:tcPr anchor="ct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خطوات إنشاء البيانات الأساسية للتسجيل بالبوابة للموظف / الشركة</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33239">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خطوات استكمال البيانات</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332557">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الاطلاع على  الاشعارات</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332557">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الاطلاع على أخر الوظائف المقترحة بالنسبة للموظف</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21783">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تنفيذ خواص قائمة المفضلة للموظف / الشركة </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634348">
                <a:tc v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sz="1600" b="0" kern="1200" dirty="0">
                        <a:solidFill>
                          <a:srgbClr val="1E967E"/>
                        </a:solidFill>
                        <a:effectLst/>
                        <a:latin typeface="Janna LT" pitchFamily="2" charset="-78"/>
                        <a:ea typeface="Calibri"/>
                        <a:cs typeface="Janna LT" pitchFamily="2" charset="-78"/>
                      </a:endParaRPr>
                    </a:p>
                  </a:txBody>
                  <a:tcPr anchor="ctr">
                    <a:solidFill>
                      <a:srgbClr val="1E967E"/>
                    </a:solidFill>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ar-EG" sz="1600" b="0" kern="1200" dirty="0" smtClean="0">
                          <a:solidFill>
                            <a:srgbClr val="1E967E"/>
                          </a:solidFill>
                          <a:effectLst/>
                          <a:latin typeface="Janna LT" pitchFamily="2" charset="-78"/>
                          <a:ea typeface="Calibri"/>
                          <a:cs typeface="Janna LT" pitchFamily="2" charset="-78"/>
                        </a:rPr>
                        <a:t>خواص البحث بالبوابة للموظف/ الشركة </a:t>
                      </a:r>
                      <a:endParaRPr lang="en-US" sz="1600" b="0" kern="1200" dirty="0" smtClean="0">
                        <a:solidFill>
                          <a:srgbClr val="1E967E"/>
                        </a:solidFill>
                        <a:effectLst/>
                        <a:latin typeface="Janna LT" pitchFamily="2" charset="-78"/>
                        <a:ea typeface="Calibri"/>
                        <a:cs typeface="Janna LT" pitchFamily="2" charset="-78"/>
                      </a:endParaRPr>
                    </a:p>
                    <a:p>
                      <a:pPr algn="r" rtl="1">
                        <a:lnSpc>
                          <a:spcPct val="115000"/>
                        </a:lnSpc>
                        <a:spcAft>
                          <a:spcPts val="0"/>
                        </a:spcAft>
                      </a:pPr>
                      <a:endParaRPr lang="en-US" sz="1600" b="0" kern="120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21783">
                <a:tc v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sz="1600" b="0" kern="1200" dirty="0">
                        <a:solidFill>
                          <a:srgbClr val="1E967E"/>
                        </a:solidFill>
                        <a:effectLst/>
                        <a:latin typeface="Janna LT" pitchFamily="2" charset="-78"/>
                        <a:ea typeface="Calibri"/>
                        <a:cs typeface="Janna LT" pitchFamily="2" charset="-78"/>
                      </a:endParaRPr>
                    </a:p>
                  </a:txBody>
                  <a:tcPr anchor="ctr">
                    <a:solidFill>
                      <a:srgbClr val="1E967E"/>
                    </a:solidFill>
                  </a:tcPr>
                </a:tc>
                <a:tc>
                  <a:txBody>
                    <a:bodyPr/>
                    <a:lstStyle/>
                    <a:p>
                      <a:pPr algn="r" rtl="1">
                        <a:lnSpc>
                          <a:spcPct val="115000"/>
                        </a:lnSpc>
                        <a:spcAft>
                          <a:spcPts val="0"/>
                        </a:spcAft>
                      </a:pPr>
                      <a:r>
                        <a:rPr lang="ar-EG" sz="1600" b="0" kern="1200" dirty="0" smtClean="0">
                          <a:solidFill>
                            <a:srgbClr val="1E967E"/>
                          </a:solidFill>
                          <a:effectLst/>
                          <a:latin typeface="Janna LT" pitchFamily="2" charset="-78"/>
                          <a:ea typeface="Calibri"/>
                          <a:cs typeface="Janna LT" pitchFamily="2" charset="-78"/>
                        </a:rPr>
                        <a:t>تنفيذ صفحة أرشيف وظائفي بالملف الشخصي للشركة</a:t>
                      </a:r>
                      <a:endParaRPr lang="en-US" sz="1600" b="0" kern="120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21783">
                <a:tc v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sz="1600" b="0" kern="1200" dirty="0">
                        <a:solidFill>
                          <a:srgbClr val="1E967E"/>
                        </a:solidFill>
                        <a:effectLst/>
                        <a:latin typeface="Janna LT" pitchFamily="2" charset="-78"/>
                        <a:ea typeface="Calibri"/>
                        <a:cs typeface="Janna LT" pitchFamily="2" charset="-78"/>
                      </a:endParaRPr>
                    </a:p>
                  </a:txBody>
                  <a:tcPr anchor="ctr">
                    <a:solidFill>
                      <a:srgbClr val="1E967E"/>
                    </a:solidFill>
                  </a:tcPr>
                </a:tc>
                <a:tc>
                  <a:txBody>
                    <a:bodyPr/>
                    <a:lstStyle/>
                    <a:p>
                      <a:pPr algn="r" rtl="1">
                        <a:lnSpc>
                          <a:spcPct val="115000"/>
                        </a:lnSpc>
                        <a:spcAft>
                          <a:spcPts val="0"/>
                        </a:spcAft>
                      </a:pPr>
                      <a:r>
                        <a:rPr lang="ar-EG" sz="1600" b="0" kern="1200" dirty="0" smtClean="0">
                          <a:solidFill>
                            <a:srgbClr val="1E967E"/>
                          </a:solidFill>
                          <a:effectLst/>
                          <a:latin typeface="Janna LT" pitchFamily="2" charset="-78"/>
                          <a:ea typeface="Calibri"/>
                          <a:cs typeface="Janna LT" pitchFamily="2" charset="-78"/>
                        </a:rPr>
                        <a:t>صفحة أرشيف الموظفين بالملف الشخصي للشركة</a:t>
                      </a:r>
                      <a:endParaRPr lang="en-US" sz="1600" b="0" kern="120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21783">
                <a:tc v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dirty="0">
                        <a:latin typeface="Janna LT" pitchFamily="2" charset="-78"/>
                        <a:cs typeface="Janna LT" pitchFamily="2" charset="-78"/>
                      </a:endParaRPr>
                    </a:p>
                  </a:txBody>
                  <a:tcPr anchor="ctr">
                    <a:solidFill>
                      <a:srgbClr val="1E967E"/>
                    </a:solidFill>
                  </a:tcPr>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1600" b="0" dirty="0" smtClean="0">
                          <a:solidFill>
                            <a:srgbClr val="1E967E"/>
                          </a:solidFill>
                          <a:effectLst/>
                          <a:latin typeface="Janna LT" pitchFamily="2" charset="-78"/>
                          <a:ea typeface="Calibri"/>
                          <a:cs typeface="Janna LT" pitchFamily="2" charset="-78"/>
                        </a:rPr>
                        <a:t>الاطلاع على كيف يشاهدني الأخرون "سواء للموظف / الشركة"</a:t>
                      </a:r>
                      <a:endParaRPr lang="en-US" sz="1600" b="0" kern="120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18641047"/>
              </p:ext>
            </p:extLst>
          </p:nvPr>
        </p:nvGraphicFramePr>
        <p:xfrm>
          <a:off x="647564" y="2348880"/>
          <a:ext cx="7848872" cy="3823206"/>
        </p:xfrm>
        <a:graphic>
          <a:graphicData uri="http://schemas.openxmlformats.org/drawingml/2006/table">
            <a:tbl>
              <a:tblPr rtl="1" firstRow="1" bandRow="1">
                <a:tableStyleId>{5C22544A-7EE6-4342-B048-85BDC9FD1C3A}</a:tableStyleId>
              </a:tblPr>
              <a:tblGrid>
                <a:gridCol w="3164042"/>
                <a:gridCol w="4684830"/>
              </a:tblGrid>
              <a:tr h="0">
                <a:tc row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800" b="1" kern="1200" dirty="0" smtClean="0">
                          <a:solidFill>
                            <a:schemeClr val="lt1"/>
                          </a:solidFill>
                          <a:effectLst/>
                          <a:latin typeface="Janna LT" pitchFamily="2" charset="-78"/>
                          <a:ea typeface="+mn-ea"/>
                          <a:cs typeface="Janna LT" pitchFamily="2" charset="-78"/>
                        </a:rPr>
                        <a:t>المرحلة الأولى «</a:t>
                      </a:r>
                      <a:r>
                        <a:rPr lang="en-US" sz="1800" b="1" kern="1200" dirty="0" smtClean="0">
                          <a:solidFill>
                            <a:schemeClr val="lt1"/>
                          </a:solidFill>
                          <a:effectLst/>
                          <a:latin typeface="Janna LT" pitchFamily="2" charset="-78"/>
                          <a:ea typeface="+mn-ea"/>
                          <a:cs typeface="Janna LT" pitchFamily="2" charset="-78"/>
                        </a:rPr>
                        <a:t>Sprint1</a:t>
                      </a:r>
                      <a:r>
                        <a:rPr lang="ar-EG" sz="1800" b="1" kern="1200" dirty="0" smtClean="0">
                          <a:solidFill>
                            <a:schemeClr val="lt1"/>
                          </a:solidFill>
                          <a:effectLst/>
                          <a:latin typeface="Janna LT" pitchFamily="2" charset="-78"/>
                          <a:ea typeface="+mn-ea"/>
                          <a:cs typeface="Janna LT" pitchFamily="2" charset="-78"/>
                        </a:rPr>
                        <a:t>»</a:t>
                      </a:r>
                      <a:endParaRPr lang="ar-EG" dirty="0">
                        <a:latin typeface="Janna LT" pitchFamily="2" charset="-78"/>
                        <a:cs typeface="Janna LT" pitchFamily="2" charset="-78"/>
                      </a:endParaRPr>
                    </a:p>
                  </a:txBody>
                  <a:tcPr anchor="ct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الاطلاع على قائمة المقابلات بالنسبة للشركة </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332557">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الدخول على الصفحات الاجتماعية الخاصة بالبوابة</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332557">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التسجيل السريع والاشتراك بالقائمة البريدية للبوابة. </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21783">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الاطلاع على الفيديوهات الارشادية بالبوابة وبقناة يوتيوب الخاصة بها</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634348">
                <a:tc v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sz="1600" b="0" kern="1200" dirty="0">
                        <a:solidFill>
                          <a:srgbClr val="1E967E"/>
                        </a:solidFill>
                        <a:effectLst/>
                        <a:latin typeface="Janna LT" pitchFamily="2" charset="-78"/>
                        <a:ea typeface="Calibri"/>
                        <a:cs typeface="Janna LT" pitchFamily="2" charset="-78"/>
                      </a:endParaRPr>
                    </a:p>
                  </a:txBody>
                  <a:tcPr anchor="ctr">
                    <a:solidFill>
                      <a:srgbClr val="1E967E"/>
                    </a:solidFill>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ar-EG" sz="1600" b="0" kern="1200" dirty="0" smtClean="0">
                          <a:solidFill>
                            <a:srgbClr val="1E967E"/>
                          </a:solidFill>
                          <a:effectLst/>
                          <a:latin typeface="Janna LT" pitchFamily="2" charset="-78"/>
                          <a:ea typeface="Calibri"/>
                          <a:cs typeface="Janna LT" pitchFamily="2" charset="-78"/>
                        </a:rPr>
                        <a:t>إمكانية ارسال بريد لإدارة الموقع من خلال اتصل بنا </a:t>
                      </a:r>
                      <a:endParaRPr lang="en-US" sz="1600" b="0" kern="120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21783">
                <a:tc v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sz="1600" b="0" kern="1200" dirty="0">
                        <a:solidFill>
                          <a:srgbClr val="1E967E"/>
                        </a:solidFill>
                        <a:effectLst/>
                        <a:latin typeface="Janna LT" pitchFamily="2" charset="-78"/>
                        <a:ea typeface="Calibri"/>
                        <a:cs typeface="Janna LT" pitchFamily="2" charset="-78"/>
                      </a:endParaRPr>
                    </a:p>
                  </a:txBody>
                  <a:tcPr anchor="ctr">
                    <a:solidFill>
                      <a:srgbClr val="1E967E"/>
                    </a:solidFill>
                  </a:tcPr>
                </a:tc>
                <a:tc>
                  <a:txBody>
                    <a:bodyPr/>
                    <a:lstStyle/>
                    <a:p>
                      <a:pPr algn="r" rtl="1">
                        <a:lnSpc>
                          <a:spcPct val="115000"/>
                        </a:lnSpc>
                        <a:spcAft>
                          <a:spcPts val="0"/>
                        </a:spcAft>
                      </a:pPr>
                      <a:r>
                        <a:rPr lang="ar-EG" sz="1600" b="0" kern="1200" dirty="0" smtClean="0">
                          <a:solidFill>
                            <a:srgbClr val="1E967E"/>
                          </a:solidFill>
                          <a:effectLst/>
                          <a:latin typeface="Janna LT" pitchFamily="2" charset="-78"/>
                          <a:ea typeface="Calibri"/>
                          <a:cs typeface="Janna LT" pitchFamily="2" charset="-78"/>
                        </a:rPr>
                        <a:t>الاطلاع على مقالات ( عن إي دوام / أسئلة شائعة / سياسة الخصوصية )</a:t>
                      </a:r>
                      <a:endParaRPr lang="en-US" sz="1600" b="0" kern="120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21783">
                <a:tc v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sz="1600" b="0" kern="1200" dirty="0">
                        <a:solidFill>
                          <a:srgbClr val="1E967E"/>
                        </a:solidFill>
                        <a:effectLst/>
                        <a:latin typeface="Janna LT" pitchFamily="2" charset="-78"/>
                        <a:ea typeface="Calibri"/>
                        <a:cs typeface="Janna LT" pitchFamily="2" charset="-78"/>
                      </a:endParaRPr>
                    </a:p>
                  </a:txBody>
                  <a:tcPr anchor="ctr">
                    <a:solidFill>
                      <a:srgbClr val="1E967E"/>
                    </a:solidFill>
                  </a:tcPr>
                </a:tc>
                <a:tc>
                  <a:txBody>
                    <a:bodyPr/>
                    <a:lstStyle/>
                    <a:p>
                      <a:pPr algn="r" rtl="1">
                        <a:lnSpc>
                          <a:spcPct val="115000"/>
                        </a:lnSpc>
                        <a:spcAft>
                          <a:spcPts val="0"/>
                        </a:spcAft>
                      </a:pPr>
                      <a:r>
                        <a:rPr lang="ar-EG" sz="1600" b="0" kern="1200" dirty="0" smtClean="0">
                          <a:solidFill>
                            <a:srgbClr val="1E967E"/>
                          </a:solidFill>
                          <a:effectLst/>
                          <a:latin typeface="Janna LT" pitchFamily="2" charset="-78"/>
                          <a:ea typeface="Calibri"/>
                          <a:cs typeface="Janna LT" pitchFamily="2" charset="-78"/>
                        </a:rPr>
                        <a:t>تنفيذ لوحة تحكم متخصصة لإدارة البوابة تحتوى على مجموعة من الخصائص "إدارة راغبي التوظيف / إدارة الشركات / إدارة محتوى البوابة / إدارة اتصل بنا / إدارة المقابلات / إدارة المستخدمين "</a:t>
                      </a:r>
                      <a:endParaRPr lang="en-US" sz="1600" b="0" kern="120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bl>
          </a:graphicData>
        </a:graphic>
      </p:graphicFrame>
    </p:spTree>
    <p:extLst>
      <p:ext uri="{BB962C8B-B14F-4D97-AF65-F5344CB8AC3E}">
        <p14:creationId xmlns:p14="http://schemas.microsoft.com/office/powerpoint/2010/main" val="175792014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Mit\Desktop\Powerpoint_E-dawam_Cover\Layou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32656"/>
            <a:ext cx="5436096" cy="7353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059832" y="116632"/>
            <a:ext cx="7077472" cy="1143000"/>
          </a:xfrm>
        </p:spPr>
        <p:txBody>
          <a:bodyPr>
            <a:normAutofit/>
          </a:bodyPr>
          <a:lstStyle/>
          <a:p>
            <a:r>
              <a:rPr lang="ar-EG" sz="2600" b="1" dirty="0" smtClean="0">
                <a:solidFill>
                  <a:schemeClr val="bg1"/>
                </a:solidFill>
                <a:latin typeface="Janna LT" pitchFamily="2" charset="-78"/>
                <a:cs typeface="Janna LT" pitchFamily="2" charset="-78"/>
              </a:rPr>
              <a:t>مراحل تنفيذ بوابة «إي-دوام»</a:t>
            </a:r>
            <a:endParaRPr lang="ar-EG" sz="2600" b="1" dirty="0">
              <a:solidFill>
                <a:schemeClr val="bg1"/>
              </a:solidFill>
              <a:latin typeface="Janna LT" pitchFamily="2" charset="-78"/>
              <a:cs typeface="Janna LT"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633187111"/>
              </p:ext>
            </p:extLst>
          </p:nvPr>
        </p:nvGraphicFramePr>
        <p:xfrm>
          <a:off x="683568" y="2286800"/>
          <a:ext cx="7776864" cy="3086416"/>
        </p:xfrm>
        <a:graphic>
          <a:graphicData uri="http://schemas.openxmlformats.org/drawingml/2006/table">
            <a:tbl>
              <a:tblPr rtl="1" firstRow="1" bandRow="1">
                <a:tableStyleId>{5C22544A-7EE6-4342-B048-85BDC9FD1C3A}</a:tableStyleId>
              </a:tblPr>
              <a:tblGrid>
                <a:gridCol w="3135014"/>
                <a:gridCol w="4641850"/>
              </a:tblGrid>
              <a:tr h="779915">
                <a:tc rowSpan="5">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800" b="1" kern="1200" dirty="0" smtClean="0">
                          <a:solidFill>
                            <a:schemeClr val="lt1"/>
                          </a:solidFill>
                          <a:effectLst/>
                          <a:latin typeface="Janna LT" pitchFamily="2" charset="-78"/>
                          <a:ea typeface="+mn-ea"/>
                          <a:cs typeface="Janna LT" pitchFamily="2" charset="-78"/>
                        </a:rPr>
                        <a:t>المرحلة الثانية «</a:t>
                      </a:r>
                      <a:r>
                        <a:rPr lang="en-US" sz="1800" b="1" kern="1200" dirty="0" smtClean="0">
                          <a:solidFill>
                            <a:schemeClr val="lt1"/>
                          </a:solidFill>
                          <a:effectLst/>
                          <a:latin typeface="Janna LT" pitchFamily="2" charset="-78"/>
                          <a:ea typeface="+mn-ea"/>
                          <a:cs typeface="Janna LT" pitchFamily="2" charset="-78"/>
                        </a:rPr>
                        <a:t>Sprint2</a:t>
                      </a:r>
                      <a:r>
                        <a:rPr lang="ar-EG" sz="1800" b="1" kern="1200" dirty="0" smtClean="0">
                          <a:solidFill>
                            <a:schemeClr val="lt1"/>
                          </a:solidFill>
                          <a:effectLst/>
                          <a:latin typeface="Janna LT" pitchFamily="2" charset="-78"/>
                          <a:ea typeface="+mn-ea"/>
                          <a:cs typeface="Janna LT" pitchFamily="2" charset="-78"/>
                        </a:rPr>
                        <a:t>»</a:t>
                      </a:r>
                      <a:endParaRPr lang="ar-EG" dirty="0">
                        <a:latin typeface="Janna LT" pitchFamily="2" charset="-78"/>
                        <a:cs typeface="Janna LT" pitchFamily="2" charset="-78"/>
                      </a:endParaRPr>
                    </a:p>
                  </a:txBody>
                  <a:tcPr anchor="ct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تنفيذ نسخة بوابة إي دوام على الجوال </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689529">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تخصيص نسخة الجوال لتسجيل بيانات الموظف والاطلاع على المقالات التعريفية عن المشروع </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689529">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تنفيذ خاصية الابلاغ عن مخالفة سواء للموظف / الشركة بالبوابة </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408871">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استكمال خواص لوحة تحكم البوابة " إعدادات البوابة "</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518572">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إعداد خواص التحكم في إدارة البلاغات بلوحة تحكم البوابة </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bl>
          </a:graphicData>
        </a:graphic>
      </p:graphicFrame>
    </p:spTree>
    <p:extLst>
      <p:ext uri="{BB962C8B-B14F-4D97-AF65-F5344CB8AC3E}">
        <p14:creationId xmlns:p14="http://schemas.microsoft.com/office/powerpoint/2010/main" val="203712024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9776"/>
            <a:ext cx="8229600" cy="1143000"/>
          </a:xfrm>
        </p:spPr>
        <p:txBody>
          <a:bodyPr>
            <a:normAutofit/>
          </a:bodyPr>
          <a:lstStyle/>
          <a:p>
            <a:r>
              <a:rPr lang="ar-EG" sz="3200" b="1" dirty="0">
                <a:solidFill>
                  <a:srgbClr val="1E967E"/>
                </a:solidFill>
                <a:latin typeface="Janna LT" pitchFamily="2" charset="-78"/>
                <a:cs typeface="Janna LT" pitchFamily="2" charset="-78"/>
              </a:rPr>
              <a:t>نظام إدارة العمل عن بعد «</a:t>
            </a:r>
            <a:r>
              <a:rPr lang="en-US" sz="3200" b="1" dirty="0">
                <a:solidFill>
                  <a:srgbClr val="1E967E"/>
                </a:solidFill>
                <a:latin typeface="Janna LT" pitchFamily="2" charset="-78"/>
                <a:cs typeface="Janna LT" pitchFamily="2" charset="-78"/>
              </a:rPr>
              <a:t>E-Task</a:t>
            </a:r>
            <a:r>
              <a:rPr lang="ar-EG" sz="3200" b="1" dirty="0">
                <a:solidFill>
                  <a:srgbClr val="1E967E"/>
                </a:solidFill>
                <a:latin typeface="Janna LT" pitchFamily="2" charset="-78"/>
                <a:cs typeface="Janna LT" pitchFamily="2" charset="-78"/>
              </a:rPr>
              <a:t>»</a:t>
            </a:r>
            <a:endParaRPr lang="ar-EG" sz="3200" b="1" dirty="0">
              <a:solidFill>
                <a:srgbClr val="1E967E"/>
              </a:solidFill>
              <a:latin typeface="+mn-lt"/>
              <a:cs typeface="Janna LT" pitchFamily="2" charset="-78"/>
            </a:endParaRPr>
          </a:p>
        </p:txBody>
      </p:sp>
      <p:pic>
        <p:nvPicPr>
          <p:cNvPr id="7" name="Picture 2" descr="C:\Users\Mit\Desktop\Powerpoint_E-dawam_Cover\Lin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96463" y="3391999"/>
            <a:ext cx="6957392" cy="17339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t\Desktop\Powerpoint_E-dawam_Cover\Layou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3" y="-13882"/>
            <a:ext cx="5439651" cy="4479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it\Desktop\Powerpoint_E-dawam_Cover\Layou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608" y="-13882"/>
            <a:ext cx="4283392" cy="447958"/>
          </a:xfrm>
          <a:prstGeom prst="rect">
            <a:avLst/>
          </a:prstGeom>
          <a:noFill/>
          <a:extLst>
            <a:ext uri="{909E8E84-426E-40DD-AFC4-6F175D3DCCD1}">
              <a14:hiddenFill xmlns:a14="http://schemas.microsoft.com/office/drawing/2010/main">
                <a:solidFill>
                  <a:srgbClr val="FFFFFF"/>
                </a:solidFill>
              </a14:hiddenFill>
            </a:ext>
          </a:extLst>
        </p:spPr>
      </p:pic>
      <p:cxnSp>
        <p:nvCxnSpPr>
          <p:cNvPr id="138" name="Straight Arrow Connector 137"/>
          <p:cNvCxnSpPr/>
          <p:nvPr/>
        </p:nvCxnSpPr>
        <p:spPr>
          <a:xfrm>
            <a:off x="5981096" y="3356992"/>
            <a:ext cx="0" cy="785495"/>
          </a:xfrm>
          <a:prstGeom prst="straightConnector1">
            <a:avLst/>
          </a:prstGeom>
          <a:ln w="19050">
            <a:solidFill>
              <a:srgbClr val="6699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5617713" y="4142487"/>
            <a:ext cx="303629" cy="6533"/>
          </a:xfrm>
          <a:prstGeom prst="straightConnector1">
            <a:avLst/>
          </a:prstGeom>
          <a:ln w="19050">
            <a:solidFill>
              <a:srgbClr val="66990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36" name="Picture 135" descr="http://icons.iconarchive.com/icons/visualpharm/must-have/256/User-icon.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5805263"/>
            <a:ext cx="943179" cy="759346"/>
          </a:xfrm>
          <a:prstGeom prst="rect">
            <a:avLst/>
          </a:prstGeom>
          <a:noFill/>
          <a:ln w="19050">
            <a:noFill/>
          </a:ln>
        </p:spPr>
      </p:pic>
      <p:sp>
        <p:nvSpPr>
          <p:cNvPr id="137" name="Text Box 2"/>
          <p:cNvSpPr txBox="1">
            <a:spLocks noChangeArrowheads="1"/>
          </p:cNvSpPr>
          <p:nvPr/>
        </p:nvSpPr>
        <p:spPr bwMode="auto">
          <a:xfrm>
            <a:off x="2986817" y="5455490"/>
            <a:ext cx="927800" cy="421781"/>
          </a:xfrm>
          <a:prstGeom prst="rect">
            <a:avLst/>
          </a:prstGeom>
          <a:noFill/>
          <a:ln w="19050">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ar-EG" sz="1400" dirty="0">
                <a:solidFill>
                  <a:srgbClr val="000000"/>
                </a:solidFill>
                <a:latin typeface="Times New Roman"/>
                <a:ea typeface="Calibri"/>
                <a:cs typeface="Janna LT"/>
              </a:rPr>
              <a:t>مدير</a:t>
            </a:r>
            <a:endParaRPr lang="en-US" sz="1400" dirty="0">
              <a:latin typeface="Times New Roman"/>
              <a:ea typeface="Times New Roman"/>
            </a:endParaRPr>
          </a:p>
        </p:txBody>
      </p:sp>
      <p:cxnSp>
        <p:nvCxnSpPr>
          <p:cNvPr id="119" name="Straight Arrow Connector 118"/>
          <p:cNvCxnSpPr/>
          <p:nvPr/>
        </p:nvCxnSpPr>
        <p:spPr>
          <a:xfrm>
            <a:off x="7884368" y="3795231"/>
            <a:ext cx="0" cy="1361962"/>
          </a:xfrm>
          <a:prstGeom prst="straightConnector1">
            <a:avLst/>
          </a:prstGeom>
          <a:ln w="19050">
            <a:solidFill>
              <a:srgbClr val="6699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5993003" y="3789041"/>
            <a:ext cx="1849899" cy="6190"/>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1619669" y="3429001"/>
            <a:ext cx="1944216" cy="1"/>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1619669" y="4005065"/>
            <a:ext cx="1944216" cy="0"/>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828255" y="4756657"/>
            <a:ext cx="2017289" cy="72008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a:r>
              <a:rPr lang="ar-EG" sz="1400" dirty="0">
                <a:solidFill>
                  <a:srgbClr val="000000"/>
                </a:solidFill>
                <a:latin typeface="Times New Roman"/>
                <a:ea typeface="Calibri"/>
                <a:cs typeface="Janna LT"/>
              </a:rPr>
              <a:t>تحديد عدد ساعات تنفيذ المهمة </a:t>
            </a:r>
            <a:endParaRPr lang="en-US" sz="1400" dirty="0">
              <a:latin typeface="Times New Roman"/>
              <a:ea typeface="Times New Roman"/>
            </a:endParaRPr>
          </a:p>
        </p:txBody>
      </p:sp>
      <p:cxnSp>
        <p:nvCxnSpPr>
          <p:cNvPr id="125" name="Straight Arrow Connector 124"/>
          <p:cNvCxnSpPr/>
          <p:nvPr/>
        </p:nvCxnSpPr>
        <p:spPr>
          <a:xfrm flipH="1">
            <a:off x="1619669" y="5531425"/>
            <a:ext cx="4065" cy="326104"/>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707904" y="6214952"/>
            <a:ext cx="427345" cy="216026"/>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3707904" y="5728808"/>
            <a:ext cx="410837" cy="257442"/>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2849563" y="6204568"/>
            <a:ext cx="235475" cy="0"/>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7300299" y="1565018"/>
            <a:ext cx="512061" cy="0"/>
          </a:xfrm>
          <a:prstGeom prst="straightConnector1">
            <a:avLst/>
          </a:prstGeom>
          <a:ln w="19050">
            <a:solidFill>
              <a:srgbClr val="6699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14" name="Picture 113" descr="http://icons.iconarchive.com/icons/visualpharm/must-have/256/User-icon.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351" y="1245295"/>
            <a:ext cx="864097" cy="657429"/>
          </a:xfrm>
          <a:prstGeom prst="rect">
            <a:avLst/>
          </a:prstGeom>
          <a:noFill/>
          <a:ln w="19050">
            <a:noFill/>
          </a:ln>
        </p:spPr>
      </p:pic>
      <p:sp>
        <p:nvSpPr>
          <p:cNvPr id="115" name="Text Box 2"/>
          <p:cNvSpPr txBox="1">
            <a:spLocks noChangeArrowheads="1"/>
          </p:cNvSpPr>
          <p:nvPr/>
        </p:nvSpPr>
        <p:spPr bwMode="auto">
          <a:xfrm>
            <a:off x="7614251" y="1949659"/>
            <a:ext cx="931184" cy="303748"/>
          </a:xfrm>
          <a:prstGeom prst="rect">
            <a:avLst/>
          </a:prstGeom>
          <a:noFill/>
          <a:ln w="19050">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ar-EG" sz="1400" dirty="0">
                <a:solidFill>
                  <a:srgbClr val="000000"/>
                </a:solidFill>
                <a:latin typeface="Times New Roman"/>
                <a:ea typeface="Calibri"/>
                <a:cs typeface="Janna LT"/>
              </a:rPr>
              <a:t>مدير</a:t>
            </a:r>
            <a:endParaRPr lang="en-US" sz="1400" dirty="0">
              <a:latin typeface="Times New Roman"/>
              <a:ea typeface="Times New Roman"/>
            </a:endParaRPr>
          </a:p>
          <a:p>
            <a:pPr algn="ctr" rtl="1">
              <a:lnSpc>
                <a:spcPct val="115000"/>
              </a:lnSpc>
              <a:spcAft>
                <a:spcPts val="1000"/>
              </a:spcAft>
            </a:pPr>
            <a:endParaRPr lang="en-US" sz="1400" dirty="0">
              <a:effectLst/>
              <a:latin typeface="Times New Roman"/>
              <a:ea typeface="Times New Roman"/>
            </a:endParaRPr>
          </a:p>
        </p:txBody>
      </p:sp>
      <p:sp>
        <p:nvSpPr>
          <p:cNvPr id="116" name="Rectangle 115"/>
          <p:cNvSpPr/>
          <p:nvPr/>
        </p:nvSpPr>
        <p:spPr>
          <a:xfrm>
            <a:off x="5098692" y="1383669"/>
            <a:ext cx="2065595" cy="608417"/>
          </a:xfrm>
          <a:prstGeom prst="rect">
            <a:avLst/>
          </a:prstGeom>
          <a:noFill/>
          <a:ln w="190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EG" sz="1400" dirty="0">
                <a:solidFill>
                  <a:srgbClr val="000000"/>
                </a:solidFill>
                <a:latin typeface="Times New Roman"/>
                <a:ea typeface="Calibri"/>
                <a:cs typeface="Janna LT"/>
              </a:rPr>
              <a:t>إرسال مهمة </a:t>
            </a:r>
            <a:endParaRPr lang="en-US" sz="1400" dirty="0">
              <a:latin typeface="Times New Roman"/>
              <a:ea typeface="Times New Roman"/>
            </a:endParaRPr>
          </a:p>
          <a:p>
            <a:pPr algn="ctr"/>
            <a:r>
              <a:rPr lang="ar-EG" sz="1400" dirty="0">
                <a:solidFill>
                  <a:srgbClr val="984806"/>
                </a:solidFill>
                <a:latin typeface="Times New Roman"/>
                <a:ea typeface="Calibri"/>
                <a:cs typeface="Janna LT"/>
              </a:rPr>
              <a:t>" إضافة مرفقات / ملاحظات"</a:t>
            </a:r>
            <a:endParaRPr lang="en-US" sz="1400" dirty="0">
              <a:latin typeface="Times New Roman"/>
              <a:ea typeface="Times New Roman"/>
            </a:endParaRPr>
          </a:p>
        </p:txBody>
      </p:sp>
      <p:cxnSp>
        <p:nvCxnSpPr>
          <p:cNvPr id="117" name="Straight Arrow Connector 116"/>
          <p:cNvCxnSpPr/>
          <p:nvPr/>
        </p:nvCxnSpPr>
        <p:spPr>
          <a:xfrm flipH="1">
            <a:off x="4356585" y="1669340"/>
            <a:ext cx="668350" cy="1"/>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5617713" y="3356991"/>
            <a:ext cx="363383" cy="0"/>
          </a:xfrm>
          <a:prstGeom prst="straightConnector1">
            <a:avLst/>
          </a:prstGeom>
          <a:ln w="19050">
            <a:solidFill>
              <a:srgbClr val="6699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Text Box 2"/>
          <p:cNvSpPr txBox="1">
            <a:spLocks noChangeArrowheads="1"/>
          </p:cNvSpPr>
          <p:nvPr/>
        </p:nvSpPr>
        <p:spPr bwMode="auto">
          <a:xfrm>
            <a:off x="3347862" y="1990862"/>
            <a:ext cx="917423" cy="262547"/>
          </a:xfrm>
          <a:prstGeom prst="rect">
            <a:avLst/>
          </a:prstGeom>
          <a:noFill/>
          <a:ln w="19050">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ar-EG" sz="1400" dirty="0">
                <a:solidFill>
                  <a:srgbClr val="000000"/>
                </a:solidFill>
                <a:latin typeface="Times New Roman"/>
                <a:ea typeface="Times New Roman"/>
                <a:cs typeface="Janna LT"/>
              </a:rPr>
              <a:t>موظف</a:t>
            </a:r>
            <a:endParaRPr lang="en-US" sz="1400" dirty="0">
              <a:latin typeface="Times New Roman"/>
              <a:ea typeface="Times New Roman"/>
            </a:endParaRPr>
          </a:p>
        </p:txBody>
      </p:sp>
      <p:pic>
        <p:nvPicPr>
          <p:cNvPr id="103" name="Picture 102" descr="http://public.ministrysync.com/_images/ae/features/host_manager_icon.jpg"/>
          <p:cNvPicPr>
            <a:picLocks noChangeAspect="1"/>
          </p:cNvPicPr>
          <p:nvPr/>
        </p:nvPicPr>
        <p:blipFill rotWithShape="1">
          <a:blip r:embed="rId8" cstate="print">
            <a:extLst>
              <a:ext uri="{28A0092B-C50C-407E-A947-70E740481C1C}">
                <a14:useLocalDpi xmlns:a14="http://schemas.microsoft.com/office/drawing/2010/main" val="0"/>
              </a:ext>
            </a:extLst>
          </a:blip>
          <a:srcRect b="21594"/>
          <a:stretch/>
        </p:blipFill>
        <p:spPr bwMode="auto">
          <a:xfrm>
            <a:off x="3377559" y="1317303"/>
            <a:ext cx="960914" cy="717864"/>
          </a:xfrm>
          <a:prstGeom prst="rect">
            <a:avLst/>
          </a:prstGeom>
          <a:noFill/>
          <a:ln w="19050">
            <a:noFill/>
          </a:ln>
          <a:extLst>
            <a:ext uri="{53640926-AAD7-44D8-BBD7-CCE9431645EC}">
              <a14:shadowObscured xmlns:a14="http://schemas.microsoft.com/office/drawing/2010/main"/>
            </a:ext>
          </a:extLst>
        </p:spPr>
      </p:pic>
      <p:cxnSp>
        <p:nvCxnSpPr>
          <p:cNvPr id="104" name="Straight Arrow Connector 103"/>
          <p:cNvCxnSpPr/>
          <p:nvPr/>
        </p:nvCxnSpPr>
        <p:spPr>
          <a:xfrm>
            <a:off x="2630250" y="1383670"/>
            <a:ext cx="713132" cy="194274"/>
          </a:xfrm>
          <a:prstGeom prst="straightConnector1">
            <a:avLst/>
          </a:prstGeom>
          <a:ln w="19050">
            <a:solidFill>
              <a:srgbClr val="6699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2630250" y="1734927"/>
            <a:ext cx="713132" cy="300240"/>
          </a:xfrm>
          <a:prstGeom prst="straightConnector1">
            <a:avLst/>
          </a:prstGeom>
          <a:ln w="19050">
            <a:solidFill>
              <a:srgbClr val="6699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030472" y="1825875"/>
            <a:ext cx="1467771" cy="739029"/>
          </a:xfrm>
          <a:prstGeom prst="rect">
            <a:avLst/>
          </a:prstGeom>
          <a:noFill/>
          <a:ln w="190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EG" sz="1400" dirty="0">
                <a:solidFill>
                  <a:srgbClr val="000000"/>
                </a:solidFill>
                <a:latin typeface="Times New Roman"/>
                <a:ea typeface="Calibri"/>
                <a:cs typeface="Janna LT"/>
              </a:rPr>
              <a:t>استلام المهمة «بعد قبولها»</a:t>
            </a:r>
            <a:endParaRPr lang="en-US" sz="1400" dirty="0">
              <a:latin typeface="Times New Roman"/>
              <a:ea typeface="Times New Roman"/>
            </a:endParaRPr>
          </a:p>
        </p:txBody>
      </p:sp>
      <p:sp>
        <p:nvSpPr>
          <p:cNvPr id="107" name="Rectangle 106"/>
          <p:cNvSpPr/>
          <p:nvPr/>
        </p:nvSpPr>
        <p:spPr>
          <a:xfrm>
            <a:off x="1020937" y="1260040"/>
            <a:ext cx="1477306" cy="368760"/>
          </a:xfrm>
          <a:prstGeom prst="rect">
            <a:avLst/>
          </a:prstGeom>
          <a:noFill/>
          <a:ln w="190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15000"/>
              </a:lnSpc>
              <a:spcAft>
                <a:spcPts val="1000"/>
              </a:spcAft>
            </a:pPr>
            <a:r>
              <a:rPr lang="ar-EG" sz="1400" dirty="0">
                <a:solidFill>
                  <a:srgbClr val="000000"/>
                </a:solidFill>
                <a:latin typeface="Times New Roman"/>
                <a:ea typeface="Times New Roman"/>
                <a:cs typeface="Janna LT"/>
              </a:rPr>
              <a:t>قبول المهمة</a:t>
            </a:r>
            <a:endParaRPr lang="en-US" sz="1400" dirty="0">
              <a:latin typeface="Times New Roman"/>
              <a:ea typeface="Times New Roman"/>
            </a:endParaRPr>
          </a:p>
        </p:txBody>
      </p:sp>
      <p:cxnSp>
        <p:nvCxnSpPr>
          <p:cNvPr id="108" name="Straight Arrow Connector 107"/>
          <p:cNvCxnSpPr>
            <a:stCxn id="107" idx="2"/>
            <a:endCxn id="106" idx="0"/>
          </p:cNvCxnSpPr>
          <p:nvPr/>
        </p:nvCxnSpPr>
        <p:spPr>
          <a:xfrm>
            <a:off x="1759590" y="1628800"/>
            <a:ext cx="4768" cy="197075"/>
          </a:xfrm>
          <a:prstGeom prst="straightConnector1">
            <a:avLst/>
          </a:prstGeom>
          <a:ln w="19050">
            <a:solidFill>
              <a:srgbClr val="6699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757313" y="5886432"/>
            <a:ext cx="2088231" cy="538707"/>
          </a:xfrm>
          <a:prstGeom prst="rect">
            <a:avLst/>
          </a:prstGeom>
          <a:noFill/>
          <a:ln w="190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15000"/>
              </a:lnSpc>
              <a:spcAft>
                <a:spcPts val="1000"/>
              </a:spcAft>
            </a:pPr>
            <a:r>
              <a:rPr lang="ar-EG" sz="1400" dirty="0">
                <a:solidFill>
                  <a:srgbClr val="000000"/>
                </a:solidFill>
                <a:latin typeface="Times New Roman"/>
                <a:ea typeface="Calibri"/>
                <a:cs typeface="Janna LT"/>
              </a:rPr>
              <a:t>إرسال المهام المنجزة </a:t>
            </a:r>
            <a:endParaRPr lang="en-US" sz="2000" dirty="0">
              <a:latin typeface="Times New Roman"/>
              <a:ea typeface="Times New Roman"/>
            </a:endParaRPr>
          </a:p>
        </p:txBody>
      </p:sp>
      <p:cxnSp>
        <p:nvCxnSpPr>
          <p:cNvPr id="110" name="Straight Arrow Connector 109"/>
          <p:cNvCxnSpPr/>
          <p:nvPr/>
        </p:nvCxnSpPr>
        <p:spPr>
          <a:xfrm flipV="1">
            <a:off x="1619668" y="4005065"/>
            <a:ext cx="4066" cy="720079"/>
          </a:xfrm>
          <a:prstGeom prst="straightConnector1">
            <a:avLst/>
          </a:prstGeom>
          <a:ln w="19050">
            <a:solidFill>
              <a:srgbClr val="6699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rot="5400000">
            <a:off x="4343665" y="3089397"/>
            <a:ext cx="392784" cy="1792068"/>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spcAft>
                <a:spcPts val="1000"/>
              </a:spcAft>
            </a:pPr>
            <a:r>
              <a:rPr lang="ar-EG" sz="1400" dirty="0">
                <a:solidFill>
                  <a:srgbClr val="000000"/>
                </a:solidFill>
                <a:ea typeface="Calibri"/>
                <a:cs typeface="Janna LT"/>
              </a:rPr>
              <a:t>إضافة تعليقات</a:t>
            </a:r>
            <a:endParaRPr lang="en-US" sz="1400" dirty="0">
              <a:ea typeface="Calibri"/>
              <a:cs typeface="Arial"/>
            </a:endParaRPr>
          </a:p>
        </p:txBody>
      </p:sp>
      <p:sp>
        <p:nvSpPr>
          <p:cNvPr id="91" name="Rectangle 90"/>
          <p:cNvSpPr/>
          <p:nvPr/>
        </p:nvSpPr>
        <p:spPr>
          <a:xfrm rot="5400000">
            <a:off x="4333213" y="2515654"/>
            <a:ext cx="397428" cy="1792068"/>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spcAft>
                <a:spcPts val="1000"/>
              </a:spcAft>
            </a:pPr>
            <a:r>
              <a:rPr lang="ar-EG" sz="1400" dirty="0">
                <a:solidFill>
                  <a:srgbClr val="000000"/>
                </a:solidFill>
                <a:ea typeface="Calibri"/>
                <a:cs typeface="Janna LT"/>
              </a:rPr>
              <a:t>إضافة مرفقات</a:t>
            </a:r>
            <a:r>
              <a:rPr lang="en-US" sz="1000" dirty="0">
                <a:solidFill>
                  <a:srgbClr val="000000"/>
                </a:solidFill>
                <a:latin typeface="Janna LT"/>
                <a:ea typeface="Calibri"/>
                <a:cs typeface="Arial"/>
              </a:rPr>
              <a:t> </a:t>
            </a:r>
            <a:endParaRPr lang="en-US" sz="1100" dirty="0">
              <a:ea typeface="Calibri"/>
              <a:cs typeface="Arial"/>
            </a:endParaRPr>
          </a:p>
        </p:txBody>
      </p:sp>
      <p:cxnSp>
        <p:nvCxnSpPr>
          <p:cNvPr id="179" name="Straight Arrow Connector 178"/>
          <p:cNvCxnSpPr/>
          <p:nvPr/>
        </p:nvCxnSpPr>
        <p:spPr>
          <a:xfrm flipV="1">
            <a:off x="3705516" y="2278322"/>
            <a:ext cx="2388" cy="335129"/>
          </a:xfrm>
          <a:prstGeom prst="straightConnector1">
            <a:avLst/>
          </a:prstGeom>
          <a:ln w="19050">
            <a:solidFill>
              <a:srgbClr val="6699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a:off x="4209565" y="2815234"/>
            <a:ext cx="3386776" cy="6604"/>
          </a:xfrm>
          <a:prstGeom prst="straightConnector1">
            <a:avLst/>
          </a:prstGeom>
          <a:ln w="19050">
            <a:solidFill>
              <a:srgbClr val="6699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H="1" flipV="1">
            <a:off x="7596745" y="2399103"/>
            <a:ext cx="1" cy="403567"/>
          </a:xfrm>
          <a:prstGeom prst="straightConnector1">
            <a:avLst/>
          </a:prstGeom>
          <a:ln w="19050">
            <a:solidFill>
              <a:srgbClr val="6699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4176315" y="5591323"/>
            <a:ext cx="1169733" cy="403564"/>
          </a:xfrm>
          <a:prstGeom prst="rect">
            <a:avLst/>
          </a:prstGeom>
          <a:noFill/>
          <a:ln w="190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15000"/>
              </a:lnSpc>
              <a:spcAft>
                <a:spcPts val="1000"/>
              </a:spcAft>
            </a:pPr>
            <a:r>
              <a:rPr lang="ar-EG" sz="1400" dirty="0">
                <a:solidFill>
                  <a:srgbClr val="000000"/>
                </a:solidFill>
                <a:latin typeface="Times New Roman"/>
                <a:ea typeface="Times New Roman"/>
                <a:cs typeface="Janna LT"/>
              </a:rPr>
              <a:t>رفض المهمة</a:t>
            </a:r>
            <a:endParaRPr lang="en-US" sz="1400" dirty="0">
              <a:latin typeface="Times New Roman"/>
              <a:ea typeface="Times New Roman"/>
            </a:endParaRPr>
          </a:p>
        </p:txBody>
      </p:sp>
      <p:sp>
        <p:nvSpPr>
          <p:cNvPr id="62" name="Rectangle 61"/>
          <p:cNvSpPr/>
          <p:nvPr/>
        </p:nvSpPr>
        <p:spPr>
          <a:xfrm>
            <a:off x="2970219" y="2636912"/>
            <a:ext cx="1169733" cy="403564"/>
          </a:xfrm>
          <a:prstGeom prst="rect">
            <a:avLst/>
          </a:prstGeom>
          <a:noFill/>
          <a:ln w="190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15000"/>
              </a:lnSpc>
              <a:spcAft>
                <a:spcPts val="1000"/>
              </a:spcAft>
            </a:pPr>
            <a:r>
              <a:rPr lang="ar-EG" sz="1400" dirty="0">
                <a:solidFill>
                  <a:srgbClr val="000000"/>
                </a:solidFill>
                <a:latin typeface="Times New Roman"/>
                <a:ea typeface="Times New Roman"/>
                <a:cs typeface="Janna LT"/>
              </a:rPr>
              <a:t>رفض المهمة</a:t>
            </a:r>
            <a:endParaRPr lang="en-US" sz="1400" dirty="0">
              <a:latin typeface="Times New Roman"/>
              <a:ea typeface="Times New Roman"/>
            </a:endParaRPr>
          </a:p>
        </p:txBody>
      </p:sp>
      <p:sp>
        <p:nvSpPr>
          <p:cNvPr id="63" name="Rectangle 62"/>
          <p:cNvSpPr/>
          <p:nvPr/>
        </p:nvSpPr>
        <p:spPr>
          <a:xfrm>
            <a:off x="4163260" y="6229195"/>
            <a:ext cx="1169733" cy="403564"/>
          </a:xfrm>
          <a:prstGeom prst="rect">
            <a:avLst/>
          </a:prstGeom>
          <a:noFill/>
          <a:ln w="190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15000"/>
              </a:lnSpc>
              <a:spcAft>
                <a:spcPts val="1000"/>
              </a:spcAft>
            </a:pPr>
            <a:r>
              <a:rPr lang="ar-EG" sz="1400" dirty="0">
                <a:solidFill>
                  <a:srgbClr val="000000"/>
                </a:solidFill>
                <a:latin typeface="Times New Roman"/>
                <a:ea typeface="Times New Roman"/>
                <a:cs typeface="Janna LT"/>
              </a:rPr>
              <a:t>اعتماد المهمة</a:t>
            </a:r>
            <a:endParaRPr lang="en-US" sz="1400" dirty="0">
              <a:latin typeface="Times New Roman"/>
              <a:ea typeface="Times New Roman"/>
            </a:endParaRPr>
          </a:p>
        </p:txBody>
      </p:sp>
      <p:cxnSp>
        <p:nvCxnSpPr>
          <p:cNvPr id="71" name="Straight Arrow Connector 70"/>
          <p:cNvCxnSpPr/>
          <p:nvPr/>
        </p:nvCxnSpPr>
        <p:spPr>
          <a:xfrm>
            <a:off x="7060891" y="5157192"/>
            <a:ext cx="1543557" cy="0"/>
          </a:xfrm>
          <a:prstGeom prst="straightConnector1">
            <a:avLst/>
          </a:prstGeom>
          <a:ln w="19050">
            <a:solidFill>
              <a:srgbClr val="6699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7020272" y="5157192"/>
            <a:ext cx="0" cy="291500"/>
          </a:xfrm>
          <a:prstGeom prst="straightConnector1">
            <a:avLst/>
          </a:prstGeom>
          <a:ln w="19050">
            <a:solidFill>
              <a:srgbClr val="6699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604448" y="5157192"/>
            <a:ext cx="0" cy="291500"/>
          </a:xfrm>
          <a:prstGeom prst="straightConnector1">
            <a:avLst/>
          </a:prstGeom>
          <a:ln w="19050">
            <a:solidFill>
              <a:srgbClr val="6699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5400000">
            <a:off x="6663824" y="5369624"/>
            <a:ext cx="856800" cy="10080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pPr>
            <a:r>
              <a:rPr lang="ar-EG" sz="1400" dirty="0">
                <a:solidFill>
                  <a:srgbClr val="000000"/>
                </a:solidFill>
                <a:ea typeface="Calibri"/>
                <a:cs typeface="Janna LT"/>
              </a:rPr>
              <a:t>اعادة اسناد المهمة</a:t>
            </a:r>
            <a:endParaRPr lang="en-US" sz="1400" dirty="0">
              <a:ea typeface="Calibri"/>
              <a:cs typeface="Arial"/>
            </a:endParaRPr>
          </a:p>
        </p:txBody>
      </p:sp>
      <p:sp>
        <p:nvSpPr>
          <p:cNvPr id="83" name="Rectangle 82"/>
          <p:cNvSpPr/>
          <p:nvPr/>
        </p:nvSpPr>
        <p:spPr>
          <a:xfrm rot="5400000">
            <a:off x="7960701" y="5368892"/>
            <a:ext cx="855447" cy="1008111"/>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pPr>
            <a:r>
              <a:rPr lang="ar-EG" sz="1400" dirty="0">
                <a:solidFill>
                  <a:srgbClr val="000000"/>
                </a:solidFill>
                <a:ea typeface="Calibri"/>
                <a:cs typeface="Janna LT"/>
              </a:rPr>
              <a:t>ايقاف / اعادة فتح المهمة</a:t>
            </a:r>
            <a:endParaRPr lang="en-US" sz="1400" dirty="0">
              <a:ea typeface="Calibri"/>
              <a:cs typeface="Arial"/>
            </a:endParaRPr>
          </a:p>
        </p:txBody>
      </p:sp>
      <p:sp>
        <p:nvSpPr>
          <p:cNvPr id="85" name="Rectangle 84"/>
          <p:cNvSpPr/>
          <p:nvPr/>
        </p:nvSpPr>
        <p:spPr>
          <a:xfrm rot="10800000">
            <a:off x="8009689" y="2314071"/>
            <a:ext cx="378735" cy="2627097"/>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spcAft>
                <a:spcPts val="1000"/>
              </a:spcAft>
            </a:pPr>
            <a:r>
              <a:rPr lang="ar-EG" sz="1400" dirty="0">
                <a:solidFill>
                  <a:srgbClr val="000000"/>
                </a:solidFill>
                <a:ea typeface="Calibri"/>
                <a:cs typeface="Janna LT"/>
              </a:rPr>
              <a:t>متابعة المهام من خلال الاشعارات</a:t>
            </a:r>
            <a:endParaRPr lang="en-US" sz="1400" dirty="0">
              <a:ea typeface="Calibri"/>
              <a:cs typeface="Arial"/>
            </a:endParaRPr>
          </a:p>
          <a:p>
            <a:pPr>
              <a:lnSpc>
                <a:spcPct val="115000"/>
              </a:lnSpc>
              <a:spcAft>
                <a:spcPts val="1000"/>
              </a:spcAft>
            </a:pPr>
            <a:r>
              <a:rPr lang="en-US" sz="1000" dirty="0">
                <a:solidFill>
                  <a:srgbClr val="000000"/>
                </a:solidFill>
                <a:latin typeface="Janna LT"/>
                <a:ea typeface="Calibri"/>
                <a:cs typeface="Arial"/>
              </a:rPr>
              <a:t> </a:t>
            </a:r>
            <a:endParaRPr lang="en-US" sz="1100" dirty="0">
              <a:ea typeface="Calibri"/>
              <a:cs typeface="Arial"/>
            </a:endParaRPr>
          </a:p>
        </p:txBody>
      </p:sp>
      <p:cxnSp>
        <p:nvCxnSpPr>
          <p:cNvPr id="88" name="Straight Arrow Connector 87"/>
          <p:cNvCxnSpPr/>
          <p:nvPr/>
        </p:nvCxnSpPr>
        <p:spPr>
          <a:xfrm flipV="1">
            <a:off x="1619671" y="2607832"/>
            <a:ext cx="1" cy="784834"/>
          </a:xfrm>
          <a:prstGeom prst="straightConnector1">
            <a:avLst/>
          </a:prstGeom>
          <a:ln w="19050">
            <a:solidFill>
              <a:srgbClr val="6699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619671" y="3445736"/>
            <a:ext cx="1" cy="487320"/>
          </a:xfrm>
          <a:prstGeom prst="straightConnector1">
            <a:avLst/>
          </a:prstGeom>
          <a:ln w="19050">
            <a:solidFill>
              <a:srgbClr val="6699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7884367" y="2492896"/>
            <a:ext cx="1" cy="1263983"/>
          </a:xfrm>
          <a:prstGeom prst="straightConnector1">
            <a:avLst/>
          </a:prstGeom>
          <a:ln w="19050">
            <a:solidFill>
              <a:srgbClr val="6699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233012" y="3789037"/>
            <a:ext cx="0" cy="391678"/>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5303167" y="3789037"/>
            <a:ext cx="405" cy="348002"/>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6913532" y="3789037"/>
            <a:ext cx="325" cy="384726"/>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676063" y="3789037"/>
            <a:ext cx="0" cy="359066"/>
          </a:xfrm>
          <a:prstGeom prst="straightConnector1">
            <a:avLst/>
          </a:prstGeom>
          <a:ln w="19050">
            <a:solidFill>
              <a:srgbClr val="6699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464855" y="3212973"/>
            <a:ext cx="405" cy="557116"/>
          </a:xfrm>
          <a:prstGeom prst="straightConnector1">
            <a:avLst/>
          </a:prstGeom>
          <a:ln w="19050">
            <a:solidFill>
              <a:srgbClr val="6699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809077" y="2607803"/>
            <a:ext cx="3600405" cy="608417"/>
          </a:xfrm>
          <a:prstGeom prst="rect">
            <a:avLst/>
          </a:prstGeom>
          <a:noFill/>
          <a:ln w="190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EG" sz="1600" dirty="0">
                <a:solidFill>
                  <a:schemeClr val="tx1"/>
                </a:solidFill>
                <a:latin typeface="Janna LT" pitchFamily="2" charset="-78"/>
                <a:ea typeface="Times New Roman"/>
                <a:cs typeface="Janna LT" pitchFamily="2" charset="-78"/>
              </a:rPr>
              <a:t>مخرجات البرنامج</a:t>
            </a:r>
          </a:p>
        </p:txBody>
      </p:sp>
      <p:sp>
        <p:nvSpPr>
          <p:cNvPr id="130" name="Rectangle 129"/>
          <p:cNvSpPr/>
          <p:nvPr/>
        </p:nvSpPr>
        <p:spPr>
          <a:xfrm rot="5400000">
            <a:off x="1970485" y="3958485"/>
            <a:ext cx="648000" cy="1029183"/>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pPr>
            <a:r>
              <a:rPr lang="ar-EG" sz="1400" dirty="0" smtClean="0">
                <a:solidFill>
                  <a:srgbClr val="000000"/>
                </a:solidFill>
                <a:ea typeface="Calibri"/>
                <a:cs typeface="Janna LT"/>
              </a:rPr>
              <a:t>التقييم</a:t>
            </a:r>
            <a:endParaRPr lang="en-US" sz="1400" dirty="0">
              <a:ea typeface="Calibri"/>
              <a:cs typeface="Arial"/>
            </a:endParaRPr>
          </a:p>
        </p:txBody>
      </p:sp>
      <p:sp>
        <p:nvSpPr>
          <p:cNvPr id="131" name="Rectangle 130"/>
          <p:cNvSpPr/>
          <p:nvPr/>
        </p:nvSpPr>
        <p:spPr>
          <a:xfrm rot="5400000">
            <a:off x="4979570" y="3933019"/>
            <a:ext cx="648000" cy="1080116"/>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pPr>
            <a:r>
              <a:rPr lang="ar-EG" sz="1400" dirty="0">
                <a:solidFill>
                  <a:srgbClr val="000000"/>
                </a:solidFill>
                <a:ea typeface="Calibri"/>
                <a:cs typeface="Janna LT"/>
              </a:rPr>
              <a:t>الاطلاع على احصاءات</a:t>
            </a:r>
            <a:endParaRPr lang="en-US" sz="1400" dirty="0">
              <a:ea typeface="Calibri"/>
              <a:cs typeface="Arial"/>
            </a:endParaRPr>
          </a:p>
        </p:txBody>
      </p:sp>
      <p:sp>
        <p:nvSpPr>
          <p:cNvPr id="132" name="Rectangle 131"/>
          <p:cNvSpPr/>
          <p:nvPr/>
        </p:nvSpPr>
        <p:spPr>
          <a:xfrm rot="5400000">
            <a:off x="6642865" y="3915689"/>
            <a:ext cx="648074" cy="1114851"/>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pPr>
            <a:r>
              <a:rPr lang="ar-EG" sz="800" dirty="0">
                <a:solidFill>
                  <a:srgbClr val="000000"/>
                </a:solidFill>
                <a:ea typeface="Calibri"/>
                <a:cs typeface="Janna LT"/>
              </a:rPr>
              <a:t> </a:t>
            </a:r>
            <a:r>
              <a:rPr lang="ar-EG" sz="1400" dirty="0">
                <a:solidFill>
                  <a:srgbClr val="000000"/>
                </a:solidFill>
                <a:ea typeface="Calibri"/>
                <a:cs typeface="Janna LT"/>
              </a:rPr>
              <a:t>استخراج تقارير </a:t>
            </a:r>
            <a:endParaRPr lang="en-US" sz="1400" dirty="0">
              <a:ea typeface="Calibri"/>
              <a:cs typeface="Arial"/>
            </a:endParaRPr>
          </a:p>
        </p:txBody>
      </p:sp>
      <p:sp>
        <p:nvSpPr>
          <p:cNvPr id="133" name="Rectangle 132"/>
          <p:cNvSpPr/>
          <p:nvPr/>
        </p:nvSpPr>
        <p:spPr>
          <a:xfrm rot="5400000">
            <a:off x="3402339" y="3734563"/>
            <a:ext cx="648000" cy="147703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1" fromWordArt="0" anchor="t" anchorCtr="0" forceAA="0" compatLnSpc="1">
            <a:prstTxWarp prst="textNoShape">
              <a:avLst/>
            </a:prstTxWarp>
            <a:noAutofit/>
          </a:bodyPr>
          <a:lstStyle/>
          <a:p>
            <a:pPr algn="ctr">
              <a:lnSpc>
                <a:spcPct val="115000"/>
              </a:lnSpc>
            </a:pPr>
            <a:r>
              <a:rPr lang="ar-EG" sz="1400" dirty="0">
                <a:solidFill>
                  <a:srgbClr val="000000"/>
                </a:solidFill>
                <a:ea typeface="Calibri"/>
                <a:cs typeface="Janna LT"/>
              </a:rPr>
              <a:t>الاطلاع على سجل عمليات المهمة </a:t>
            </a:r>
            <a:endParaRPr lang="en-US" sz="1400" dirty="0">
              <a:ea typeface="Calibri"/>
              <a:cs typeface="Arial"/>
            </a:endParaRPr>
          </a:p>
        </p:txBody>
      </p:sp>
      <p:cxnSp>
        <p:nvCxnSpPr>
          <p:cNvPr id="134" name="Straight Arrow Connector 133"/>
          <p:cNvCxnSpPr/>
          <p:nvPr/>
        </p:nvCxnSpPr>
        <p:spPr>
          <a:xfrm flipH="1" flipV="1">
            <a:off x="2233012" y="3789037"/>
            <a:ext cx="4680533" cy="8228"/>
          </a:xfrm>
          <a:prstGeom prst="straightConnector1">
            <a:avLst/>
          </a:prstGeom>
          <a:ln w="19050">
            <a:solidFill>
              <a:srgbClr val="6699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386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strips(downLeft)">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strips(downLeft)">
                                      <p:cBhvr>
                                        <p:cTn id="17" dur="5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strips(downLeft)">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strips(downLeft)">
                                      <p:cBhvr>
                                        <p:cTn id="27" dur="500"/>
                                        <p:tgtEl>
                                          <p:spTgt spid="1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strips(downLeft)">
                                      <p:cBhvr>
                                        <p:cTn id="32" dur="500"/>
                                        <p:tgtEl>
                                          <p:spTgt spid="11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strips(downLeft)">
                                      <p:cBhvr>
                                        <p:cTn id="37" dur="500"/>
                                        <p:tgtEl>
                                          <p:spTgt spid="103"/>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strips(downLeft)">
                                      <p:cBhvr>
                                        <p:cTn id="40" dur="500"/>
                                        <p:tgtEl>
                                          <p:spTgt spid="102"/>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79"/>
                                        </p:tgtEl>
                                        <p:attrNameLst>
                                          <p:attrName>style.visibility</p:attrName>
                                        </p:attrNameLst>
                                      </p:cBhvr>
                                      <p:to>
                                        <p:strVal val="visible"/>
                                      </p:to>
                                    </p:set>
                                    <p:animEffect transition="in" filter="strips(downLeft)">
                                      <p:cBhvr>
                                        <p:cTn id="45" dur="500"/>
                                        <p:tgtEl>
                                          <p:spTgt spid="179"/>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strips(downLeft)">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82"/>
                                        </p:tgtEl>
                                        <p:attrNameLst>
                                          <p:attrName>style.visibility</p:attrName>
                                        </p:attrNameLst>
                                      </p:cBhvr>
                                      <p:to>
                                        <p:strVal val="visible"/>
                                      </p:to>
                                    </p:set>
                                    <p:animEffect transition="in" filter="strips(downLeft)">
                                      <p:cBhvr>
                                        <p:cTn id="53" dur="500"/>
                                        <p:tgtEl>
                                          <p:spTgt spid="182"/>
                                        </p:tgtEl>
                                      </p:cBhvr>
                                    </p:animEffect>
                                  </p:childTnLst>
                                </p:cTn>
                              </p:par>
                              <p:par>
                                <p:cTn id="54" presetID="18" presetClass="entr" presetSubtype="12" fill="hold" nodeType="withEffect">
                                  <p:stCondLst>
                                    <p:cond delay="0"/>
                                  </p:stCondLst>
                                  <p:childTnLst>
                                    <p:set>
                                      <p:cBhvr>
                                        <p:cTn id="55" dur="1" fill="hold">
                                          <p:stCondLst>
                                            <p:cond delay="0"/>
                                          </p:stCondLst>
                                        </p:cTn>
                                        <p:tgtEl>
                                          <p:spTgt spid="184"/>
                                        </p:tgtEl>
                                        <p:attrNameLst>
                                          <p:attrName>style.visibility</p:attrName>
                                        </p:attrNameLst>
                                      </p:cBhvr>
                                      <p:to>
                                        <p:strVal val="visible"/>
                                      </p:to>
                                    </p:set>
                                    <p:animEffect transition="in" filter="strips(downLeft)">
                                      <p:cBhvr>
                                        <p:cTn id="56" dur="500"/>
                                        <p:tgtEl>
                                          <p:spTgt spid="184"/>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strips(downLeft)">
                                      <p:cBhvr>
                                        <p:cTn id="61" dur="500"/>
                                        <p:tgtEl>
                                          <p:spTgt spid="107"/>
                                        </p:tgtEl>
                                      </p:cBhvr>
                                    </p:animEffect>
                                  </p:childTnLst>
                                </p:cTn>
                              </p:par>
                              <p:par>
                                <p:cTn id="62" presetID="18" presetClass="entr" presetSubtype="12" fill="hold" nodeType="with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strips(downLeft)">
                                      <p:cBhvr>
                                        <p:cTn id="64" dur="500"/>
                                        <p:tgtEl>
                                          <p:spTgt spid="104"/>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strips(downLeft)">
                                      <p:cBhvr>
                                        <p:cTn id="69" dur="500"/>
                                        <p:tgtEl>
                                          <p:spTgt spid="105"/>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strips(downLeft)">
                                      <p:cBhvr>
                                        <p:cTn id="72" dur="500"/>
                                        <p:tgtEl>
                                          <p:spTgt spid="106"/>
                                        </p:tgtEl>
                                      </p:cBhvr>
                                    </p:animEffect>
                                  </p:childTnLst>
                                </p:cTn>
                              </p:par>
                              <p:par>
                                <p:cTn id="73" presetID="18" presetClass="entr" presetSubtype="12"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animEffect transition="in" filter="strips(downLeft)">
                                      <p:cBhvr>
                                        <p:cTn id="75" dur="500"/>
                                        <p:tgtEl>
                                          <p:spTgt spid="108"/>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strips(downLeft)">
                                      <p:cBhvr>
                                        <p:cTn id="80" dur="500"/>
                                        <p:tgtEl>
                                          <p:spTgt spid="88"/>
                                        </p:tgtEl>
                                      </p:cBhvr>
                                    </p:animEffect>
                                  </p:childTnLst>
                                </p:cTn>
                              </p:par>
                              <p:par>
                                <p:cTn id="81" presetID="18" presetClass="entr" presetSubtype="12" fill="hold" nodeType="with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strips(downLeft)">
                                      <p:cBhvr>
                                        <p:cTn id="83" dur="500"/>
                                        <p:tgtEl>
                                          <p:spTgt spid="122"/>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strips(downLeft)">
                                      <p:cBhvr>
                                        <p:cTn id="88" dur="500"/>
                                        <p:tgtEl>
                                          <p:spTgt spid="91"/>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nodeType="click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strips(downLeft)">
                                      <p:cBhvr>
                                        <p:cTn id="93" dur="500"/>
                                        <p:tgtEl>
                                          <p:spTgt spid="92"/>
                                        </p:tgtEl>
                                      </p:cBhvr>
                                    </p:animEffect>
                                  </p:childTnLst>
                                </p:cTn>
                              </p:par>
                              <p:par>
                                <p:cTn id="94" presetID="18" presetClass="entr" presetSubtype="12" fill="hold" nodeType="withEffect">
                                  <p:stCondLst>
                                    <p:cond delay="0"/>
                                  </p:stCondLst>
                                  <p:childTnLst>
                                    <p:set>
                                      <p:cBhvr>
                                        <p:cTn id="95" dur="1" fill="hold">
                                          <p:stCondLst>
                                            <p:cond delay="0"/>
                                          </p:stCondLst>
                                        </p:cTn>
                                        <p:tgtEl>
                                          <p:spTgt spid="123"/>
                                        </p:tgtEl>
                                        <p:attrNameLst>
                                          <p:attrName>style.visibility</p:attrName>
                                        </p:attrNameLst>
                                      </p:cBhvr>
                                      <p:to>
                                        <p:strVal val="visible"/>
                                      </p:to>
                                    </p:set>
                                    <p:animEffect transition="in" filter="strips(downLeft)">
                                      <p:cBhvr>
                                        <p:cTn id="96" dur="500"/>
                                        <p:tgtEl>
                                          <p:spTgt spid="123"/>
                                        </p:tgtEl>
                                      </p:cBhvr>
                                    </p:animEffect>
                                  </p:childTnLst>
                                </p:cTn>
                              </p:par>
                              <p:par>
                                <p:cTn id="97" presetID="18" presetClass="entr" presetSubtype="12"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strips(downLeft)">
                                      <p:cBhvr>
                                        <p:cTn id="99" dur="500"/>
                                        <p:tgtEl>
                                          <p:spTgt spid="90"/>
                                        </p:tgtEl>
                                      </p:cBhvr>
                                    </p:animEffect>
                                  </p:childTnLst>
                                </p:cTn>
                              </p:par>
                            </p:childTnLst>
                          </p:cTn>
                        </p:par>
                      </p:childTnLst>
                    </p:cTn>
                  </p:par>
                  <p:par>
                    <p:cTn id="100" fill="hold">
                      <p:stCondLst>
                        <p:cond delay="indefinite"/>
                      </p:stCondLst>
                      <p:childTnLst>
                        <p:par>
                          <p:cTn id="101" fill="hold">
                            <p:stCondLst>
                              <p:cond delay="0"/>
                            </p:stCondLst>
                            <p:childTnLst>
                              <p:par>
                                <p:cTn id="102" presetID="18" presetClass="entr" presetSubtype="12" fill="hold" nodeType="click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strips(downLeft)">
                                      <p:cBhvr>
                                        <p:cTn id="104" dur="500"/>
                                        <p:tgtEl>
                                          <p:spTgt spid="110"/>
                                        </p:tgtEl>
                                      </p:cBhvr>
                                    </p:animEffect>
                                  </p:childTnLst>
                                </p:cTn>
                              </p:par>
                              <p:par>
                                <p:cTn id="105" presetID="18" presetClass="entr" presetSubtype="12" fill="hold" grpId="0" nodeType="with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strips(downLeft)">
                                      <p:cBhvr>
                                        <p:cTn id="107" dur="500"/>
                                        <p:tgtEl>
                                          <p:spTgt spid="124"/>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nodeType="click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strips(downLeft)">
                                      <p:cBhvr>
                                        <p:cTn id="112" dur="500"/>
                                        <p:tgtEl>
                                          <p:spTgt spid="125"/>
                                        </p:tgtEl>
                                      </p:cBhvr>
                                    </p:animEffect>
                                  </p:childTnLst>
                                </p:cTn>
                              </p:par>
                              <p:par>
                                <p:cTn id="113" presetID="18" presetClass="entr" presetSubtype="12" fill="hold" grpId="0" nodeType="withEffect">
                                  <p:stCondLst>
                                    <p:cond delay="0"/>
                                  </p:stCondLst>
                                  <p:childTnLst>
                                    <p:set>
                                      <p:cBhvr>
                                        <p:cTn id="114" dur="1" fill="hold">
                                          <p:stCondLst>
                                            <p:cond delay="0"/>
                                          </p:stCondLst>
                                        </p:cTn>
                                        <p:tgtEl>
                                          <p:spTgt spid="109"/>
                                        </p:tgtEl>
                                        <p:attrNameLst>
                                          <p:attrName>style.visibility</p:attrName>
                                        </p:attrNameLst>
                                      </p:cBhvr>
                                      <p:to>
                                        <p:strVal val="visible"/>
                                      </p:to>
                                    </p:set>
                                    <p:animEffect transition="in" filter="strips(downLeft)">
                                      <p:cBhvr>
                                        <p:cTn id="115" dur="500"/>
                                        <p:tgtEl>
                                          <p:spTgt spid="109"/>
                                        </p:tgtEl>
                                      </p:cBhvr>
                                    </p:animEffect>
                                  </p:childTnLst>
                                </p:cTn>
                              </p:par>
                            </p:childTnLst>
                          </p:cTn>
                        </p:par>
                      </p:childTnLst>
                    </p:cTn>
                  </p:par>
                  <p:par>
                    <p:cTn id="116" fill="hold">
                      <p:stCondLst>
                        <p:cond delay="indefinite"/>
                      </p:stCondLst>
                      <p:childTnLst>
                        <p:par>
                          <p:cTn id="117" fill="hold">
                            <p:stCondLst>
                              <p:cond delay="0"/>
                            </p:stCondLst>
                            <p:childTnLst>
                              <p:par>
                                <p:cTn id="118" presetID="18" presetClass="entr" presetSubtype="12" fill="hold" nodeType="clickEffect">
                                  <p:stCondLst>
                                    <p:cond delay="0"/>
                                  </p:stCondLst>
                                  <p:childTnLst>
                                    <p:set>
                                      <p:cBhvr>
                                        <p:cTn id="119" dur="1" fill="hold">
                                          <p:stCondLst>
                                            <p:cond delay="0"/>
                                          </p:stCondLst>
                                        </p:cTn>
                                        <p:tgtEl>
                                          <p:spTgt spid="159"/>
                                        </p:tgtEl>
                                        <p:attrNameLst>
                                          <p:attrName>style.visibility</p:attrName>
                                        </p:attrNameLst>
                                      </p:cBhvr>
                                      <p:to>
                                        <p:strVal val="visible"/>
                                      </p:to>
                                    </p:set>
                                    <p:animEffect transition="in" filter="strips(downLeft)">
                                      <p:cBhvr>
                                        <p:cTn id="120" dur="500"/>
                                        <p:tgtEl>
                                          <p:spTgt spid="159"/>
                                        </p:tgtEl>
                                      </p:cBhvr>
                                    </p:animEffect>
                                  </p:childTnLst>
                                </p:cTn>
                              </p:par>
                            </p:childTnLst>
                          </p:cTn>
                        </p:par>
                      </p:childTnLst>
                    </p:cTn>
                  </p:par>
                  <p:par>
                    <p:cTn id="121" fill="hold">
                      <p:stCondLst>
                        <p:cond delay="indefinite"/>
                      </p:stCondLst>
                      <p:childTnLst>
                        <p:par>
                          <p:cTn id="122" fill="hold">
                            <p:stCondLst>
                              <p:cond delay="0"/>
                            </p:stCondLst>
                            <p:childTnLst>
                              <p:par>
                                <p:cTn id="123" presetID="18" presetClass="entr" presetSubtype="12" fill="hold" nodeType="clickEffect">
                                  <p:stCondLst>
                                    <p:cond delay="0"/>
                                  </p:stCondLst>
                                  <p:childTnLst>
                                    <p:set>
                                      <p:cBhvr>
                                        <p:cTn id="124" dur="1" fill="hold">
                                          <p:stCondLst>
                                            <p:cond delay="0"/>
                                          </p:stCondLst>
                                        </p:cTn>
                                        <p:tgtEl>
                                          <p:spTgt spid="136"/>
                                        </p:tgtEl>
                                        <p:attrNameLst>
                                          <p:attrName>style.visibility</p:attrName>
                                        </p:attrNameLst>
                                      </p:cBhvr>
                                      <p:to>
                                        <p:strVal val="visible"/>
                                      </p:to>
                                    </p:set>
                                    <p:animEffect transition="in" filter="strips(downLeft)">
                                      <p:cBhvr>
                                        <p:cTn id="125" dur="500"/>
                                        <p:tgtEl>
                                          <p:spTgt spid="136"/>
                                        </p:tgtEl>
                                      </p:cBhvr>
                                    </p:animEffect>
                                  </p:childTnLst>
                                </p:cTn>
                              </p:par>
                              <p:par>
                                <p:cTn id="126" presetID="18" presetClass="entr" presetSubtype="12" fill="hold" grpId="0" nodeType="with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strips(downLeft)">
                                      <p:cBhvr>
                                        <p:cTn id="128" dur="500"/>
                                        <p:tgtEl>
                                          <p:spTgt spid="137"/>
                                        </p:tgtEl>
                                      </p:cBhvr>
                                    </p:animEffect>
                                  </p:childTnLst>
                                </p:cTn>
                              </p:par>
                            </p:childTnLst>
                          </p:cTn>
                        </p:par>
                      </p:childTnLst>
                    </p:cTn>
                  </p:par>
                  <p:par>
                    <p:cTn id="129" fill="hold">
                      <p:stCondLst>
                        <p:cond delay="indefinite"/>
                      </p:stCondLst>
                      <p:childTnLst>
                        <p:par>
                          <p:cTn id="130" fill="hold">
                            <p:stCondLst>
                              <p:cond delay="0"/>
                            </p:stCondLst>
                            <p:childTnLst>
                              <p:par>
                                <p:cTn id="131" presetID="18" presetClass="entr" presetSubtype="12" fill="hold" nodeType="clickEffect">
                                  <p:stCondLst>
                                    <p:cond delay="0"/>
                                  </p:stCondLst>
                                  <p:childTnLst>
                                    <p:set>
                                      <p:cBhvr>
                                        <p:cTn id="132" dur="1" fill="hold">
                                          <p:stCondLst>
                                            <p:cond delay="0"/>
                                          </p:stCondLst>
                                        </p:cTn>
                                        <p:tgtEl>
                                          <p:spTgt spid="158"/>
                                        </p:tgtEl>
                                        <p:attrNameLst>
                                          <p:attrName>style.visibility</p:attrName>
                                        </p:attrNameLst>
                                      </p:cBhvr>
                                      <p:to>
                                        <p:strVal val="visible"/>
                                      </p:to>
                                    </p:set>
                                    <p:animEffect transition="in" filter="strips(downLeft)">
                                      <p:cBhvr>
                                        <p:cTn id="133" dur="500"/>
                                        <p:tgtEl>
                                          <p:spTgt spid="158"/>
                                        </p:tgtEl>
                                      </p:cBhvr>
                                    </p:animEffect>
                                  </p:childTnLst>
                                </p:cTn>
                              </p:par>
                              <p:par>
                                <p:cTn id="134" presetID="18" presetClass="entr" presetSubtype="12" fill="hold" nodeType="withEffect">
                                  <p:stCondLst>
                                    <p:cond delay="0"/>
                                  </p:stCondLst>
                                  <p:childTnLst>
                                    <p:set>
                                      <p:cBhvr>
                                        <p:cTn id="135" dur="1" fill="hold">
                                          <p:stCondLst>
                                            <p:cond delay="0"/>
                                          </p:stCondLst>
                                        </p:cTn>
                                        <p:tgtEl>
                                          <p:spTgt spid="129"/>
                                        </p:tgtEl>
                                        <p:attrNameLst>
                                          <p:attrName>style.visibility</p:attrName>
                                        </p:attrNameLst>
                                      </p:cBhvr>
                                      <p:to>
                                        <p:strVal val="visible"/>
                                      </p:to>
                                    </p:set>
                                    <p:animEffect transition="in" filter="strips(downLeft)">
                                      <p:cBhvr>
                                        <p:cTn id="136" dur="500"/>
                                        <p:tgtEl>
                                          <p:spTgt spid="129"/>
                                        </p:tgtEl>
                                      </p:cBhvr>
                                    </p:animEffect>
                                  </p:childTnLst>
                                </p:cTn>
                              </p:par>
                              <p:par>
                                <p:cTn id="137" presetID="18" presetClass="entr" presetSubtype="12"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animEffect transition="in" filter="strips(downLeft)">
                                      <p:cBhvr>
                                        <p:cTn id="139" dur="500"/>
                                        <p:tgtEl>
                                          <p:spTgt spid="185"/>
                                        </p:tgtEl>
                                      </p:cBhvr>
                                    </p:animEffect>
                                  </p:childTnLst>
                                </p:cTn>
                              </p:par>
                              <p:par>
                                <p:cTn id="140" presetID="18" presetClass="entr" presetSubtype="12" fill="hold" grpId="0" nodeType="with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strips(downLeft)">
                                      <p:cBhvr>
                                        <p:cTn id="142" dur="500"/>
                                        <p:tgtEl>
                                          <p:spTgt spid="63"/>
                                        </p:tgtEl>
                                      </p:cBhvr>
                                    </p:animEffect>
                                  </p:childTnLst>
                                </p:cTn>
                              </p:par>
                            </p:childTnLst>
                          </p:cTn>
                        </p:par>
                      </p:childTnLst>
                    </p:cTn>
                  </p:par>
                  <p:par>
                    <p:cTn id="143" fill="hold">
                      <p:stCondLst>
                        <p:cond delay="indefinite"/>
                      </p:stCondLst>
                      <p:childTnLst>
                        <p:par>
                          <p:cTn id="144" fill="hold">
                            <p:stCondLst>
                              <p:cond delay="0"/>
                            </p:stCondLst>
                            <p:childTnLst>
                              <p:par>
                                <p:cTn id="145" presetID="18" presetClass="entr" presetSubtype="12" fill="hold" nodeType="clickEffect">
                                  <p:stCondLst>
                                    <p:cond delay="0"/>
                                  </p:stCondLst>
                                  <p:childTnLst>
                                    <p:set>
                                      <p:cBhvr>
                                        <p:cTn id="146" dur="1" fill="hold">
                                          <p:stCondLst>
                                            <p:cond delay="0"/>
                                          </p:stCondLst>
                                        </p:cTn>
                                        <p:tgtEl>
                                          <p:spTgt spid="93"/>
                                        </p:tgtEl>
                                        <p:attrNameLst>
                                          <p:attrName>style.visibility</p:attrName>
                                        </p:attrNameLst>
                                      </p:cBhvr>
                                      <p:to>
                                        <p:strVal val="visible"/>
                                      </p:to>
                                    </p:set>
                                    <p:animEffect transition="in" filter="strips(downLeft)">
                                      <p:cBhvr>
                                        <p:cTn id="147" dur="500"/>
                                        <p:tgtEl>
                                          <p:spTgt spid="93"/>
                                        </p:tgtEl>
                                      </p:cBhvr>
                                    </p:animEffect>
                                  </p:childTnLst>
                                </p:cTn>
                              </p:par>
                              <p:par>
                                <p:cTn id="148" presetID="18" presetClass="entr" presetSubtype="12" fill="hold" nodeType="withEffect">
                                  <p:stCondLst>
                                    <p:cond delay="0"/>
                                  </p:stCondLst>
                                  <p:childTnLst>
                                    <p:set>
                                      <p:cBhvr>
                                        <p:cTn id="149" dur="1" fill="hold">
                                          <p:stCondLst>
                                            <p:cond delay="0"/>
                                          </p:stCondLst>
                                        </p:cTn>
                                        <p:tgtEl>
                                          <p:spTgt spid="120"/>
                                        </p:tgtEl>
                                        <p:attrNameLst>
                                          <p:attrName>style.visibility</p:attrName>
                                        </p:attrNameLst>
                                      </p:cBhvr>
                                      <p:to>
                                        <p:strVal val="visible"/>
                                      </p:to>
                                    </p:set>
                                    <p:animEffect transition="in" filter="strips(downLeft)">
                                      <p:cBhvr>
                                        <p:cTn id="150" dur="500"/>
                                        <p:tgtEl>
                                          <p:spTgt spid="120"/>
                                        </p:tgtEl>
                                      </p:cBhvr>
                                    </p:animEffect>
                                  </p:childTnLst>
                                </p:cTn>
                              </p:par>
                              <p:par>
                                <p:cTn id="151" presetID="18" presetClass="entr" presetSubtype="12" fill="hold" nodeType="withEffect">
                                  <p:stCondLst>
                                    <p:cond delay="0"/>
                                  </p:stCondLst>
                                  <p:childTnLst>
                                    <p:set>
                                      <p:cBhvr>
                                        <p:cTn id="152" dur="1" fill="hold">
                                          <p:stCondLst>
                                            <p:cond delay="0"/>
                                          </p:stCondLst>
                                        </p:cTn>
                                        <p:tgtEl>
                                          <p:spTgt spid="138"/>
                                        </p:tgtEl>
                                        <p:attrNameLst>
                                          <p:attrName>style.visibility</p:attrName>
                                        </p:attrNameLst>
                                      </p:cBhvr>
                                      <p:to>
                                        <p:strVal val="visible"/>
                                      </p:to>
                                    </p:set>
                                    <p:animEffect transition="in" filter="strips(downLeft)">
                                      <p:cBhvr>
                                        <p:cTn id="153" dur="500"/>
                                        <p:tgtEl>
                                          <p:spTgt spid="138"/>
                                        </p:tgtEl>
                                      </p:cBhvr>
                                    </p:animEffect>
                                  </p:childTnLst>
                                </p:cTn>
                              </p:par>
                              <p:par>
                                <p:cTn id="154" presetID="18" presetClass="entr" presetSubtype="12" fill="hold" nodeType="withEffect">
                                  <p:stCondLst>
                                    <p:cond delay="0"/>
                                  </p:stCondLst>
                                  <p:childTnLst>
                                    <p:set>
                                      <p:cBhvr>
                                        <p:cTn id="155" dur="1" fill="hold">
                                          <p:stCondLst>
                                            <p:cond delay="0"/>
                                          </p:stCondLst>
                                        </p:cTn>
                                        <p:tgtEl>
                                          <p:spTgt spid="118"/>
                                        </p:tgtEl>
                                        <p:attrNameLst>
                                          <p:attrName>style.visibility</p:attrName>
                                        </p:attrNameLst>
                                      </p:cBhvr>
                                      <p:to>
                                        <p:strVal val="visible"/>
                                      </p:to>
                                    </p:set>
                                    <p:animEffect transition="in" filter="strips(downLeft)">
                                      <p:cBhvr>
                                        <p:cTn id="156" dur="500"/>
                                        <p:tgtEl>
                                          <p:spTgt spid="118"/>
                                        </p:tgtEl>
                                      </p:cBhvr>
                                    </p:animEffect>
                                  </p:childTnLst>
                                </p:cTn>
                              </p:par>
                              <p:par>
                                <p:cTn id="157" presetID="18" presetClass="entr" presetSubtype="12" fill="hold" nodeType="withEffect">
                                  <p:stCondLst>
                                    <p:cond delay="0"/>
                                  </p:stCondLst>
                                  <p:childTnLst>
                                    <p:set>
                                      <p:cBhvr>
                                        <p:cTn id="158" dur="1" fill="hold">
                                          <p:stCondLst>
                                            <p:cond delay="0"/>
                                          </p:stCondLst>
                                        </p:cTn>
                                        <p:tgtEl>
                                          <p:spTgt spid="139"/>
                                        </p:tgtEl>
                                        <p:attrNameLst>
                                          <p:attrName>style.visibility</p:attrName>
                                        </p:attrNameLst>
                                      </p:cBhvr>
                                      <p:to>
                                        <p:strVal val="visible"/>
                                      </p:to>
                                    </p:set>
                                    <p:animEffect transition="in" filter="strips(downLeft)">
                                      <p:cBhvr>
                                        <p:cTn id="159" dur="500"/>
                                        <p:tgtEl>
                                          <p:spTgt spid="139"/>
                                        </p:tgtEl>
                                      </p:cBhvr>
                                    </p:animEffect>
                                  </p:childTnLst>
                                </p:cTn>
                              </p:par>
                            </p:childTnLst>
                          </p:cTn>
                        </p:par>
                      </p:childTnLst>
                    </p:cTn>
                  </p:par>
                  <p:par>
                    <p:cTn id="160" fill="hold">
                      <p:stCondLst>
                        <p:cond delay="indefinite"/>
                      </p:stCondLst>
                      <p:childTnLst>
                        <p:par>
                          <p:cTn id="161" fill="hold">
                            <p:stCondLst>
                              <p:cond delay="0"/>
                            </p:stCondLst>
                            <p:childTnLst>
                              <p:par>
                                <p:cTn id="162" presetID="18" presetClass="entr" presetSubtype="12" fill="hold" grpId="0" nodeType="clickEffect">
                                  <p:stCondLst>
                                    <p:cond delay="0"/>
                                  </p:stCondLst>
                                  <p:childTnLst>
                                    <p:set>
                                      <p:cBhvr>
                                        <p:cTn id="163" dur="1" fill="hold">
                                          <p:stCondLst>
                                            <p:cond delay="0"/>
                                          </p:stCondLst>
                                        </p:cTn>
                                        <p:tgtEl>
                                          <p:spTgt spid="85"/>
                                        </p:tgtEl>
                                        <p:attrNameLst>
                                          <p:attrName>style.visibility</p:attrName>
                                        </p:attrNameLst>
                                      </p:cBhvr>
                                      <p:to>
                                        <p:strVal val="visible"/>
                                      </p:to>
                                    </p:set>
                                    <p:animEffect transition="in" filter="strips(downLeft)">
                                      <p:cBhvr>
                                        <p:cTn id="164" dur="500"/>
                                        <p:tgtEl>
                                          <p:spTgt spid="85"/>
                                        </p:tgtEl>
                                      </p:cBhvr>
                                    </p:animEffect>
                                  </p:childTnLst>
                                </p:cTn>
                              </p:par>
                            </p:childTnLst>
                          </p:cTn>
                        </p:par>
                      </p:childTnLst>
                    </p:cTn>
                  </p:par>
                  <p:par>
                    <p:cTn id="165" fill="hold">
                      <p:stCondLst>
                        <p:cond delay="indefinite"/>
                      </p:stCondLst>
                      <p:childTnLst>
                        <p:par>
                          <p:cTn id="166" fill="hold">
                            <p:stCondLst>
                              <p:cond delay="0"/>
                            </p:stCondLst>
                            <p:childTnLst>
                              <p:par>
                                <p:cTn id="167" presetID="18" presetClass="entr" presetSubtype="12" fill="hold" nodeType="clickEffect">
                                  <p:stCondLst>
                                    <p:cond delay="0"/>
                                  </p:stCondLst>
                                  <p:childTnLst>
                                    <p:set>
                                      <p:cBhvr>
                                        <p:cTn id="168" dur="1" fill="hold">
                                          <p:stCondLst>
                                            <p:cond delay="0"/>
                                          </p:stCondLst>
                                        </p:cTn>
                                        <p:tgtEl>
                                          <p:spTgt spid="119"/>
                                        </p:tgtEl>
                                        <p:attrNameLst>
                                          <p:attrName>style.visibility</p:attrName>
                                        </p:attrNameLst>
                                      </p:cBhvr>
                                      <p:to>
                                        <p:strVal val="visible"/>
                                      </p:to>
                                    </p:set>
                                    <p:animEffect transition="in" filter="strips(downLeft)">
                                      <p:cBhvr>
                                        <p:cTn id="169" dur="500"/>
                                        <p:tgtEl>
                                          <p:spTgt spid="119"/>
                                        </p:tgtEl>
                                      </p:cBhvr>
                                    </p:animEffect>
                                  </p:childTnLst>
                                </p:cTn>
                              </p:par>
                              <p:par>
                                <p:cTn id="170" presetID="18" presetClass="entr" presetSubtype="12" fill="hold" nodeType="withEffect">
                                  <p:stCondLst>
                                    <p:cond delay="0"/>
                                  </p:stCondLst>
                                  <p:childTnLst>
                                    <p:set>
                                      <p:cBhvr>
                                        <p:cTn id="171" dur="1" fill="hold">
                                          <p:stCondLst>
                                            <p:cond delay="0"/>
                                          </p:stCondLst>
                                        </p:cTn>
                                        <p:tgtEl>
                                          <p:spTgt spid="71"/>
                                        </p:tgtEl>
                                        <p:attrNameLst>
                                          <p:attrName>style.visibility</p:attrName>
                                        </p:attrNameLst>
                                      </p:cBhvr>
                                      <p:to>
                                        <p:strVal val="visible"/>
                                      </p:to>
                                    </p:set>
                                    <p:animEffect transition="in" filter="strips(downLeft)">
                                      <p:cBhvr>
                                        <p:cTn id="172" dur="500"/>
                                        <p:tgtEl>
                                          <p:spTgt spid="71"/>
                                        </p:tgtEl>
                                      </p:cBhvr>
                                    </p:animEffect>
                                  </p:childTnLst>
                                </p:cTn>
                              </p:par>
                              <p:par>
                                <p:cTn id="173" presetID="18" presetClass="entr" presetSubtype="12" fill="hold" nodeType="with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strips(downLeft)">
                                      <p:cBhvr>
                                        <p:cTn id="175" dur="500"/>
                                        <p:tgtEl>
                                          <p:spTgt spid="72"/>
                                        </p:tgtEl>
                                      </p:cBhvr>
                                    </p:animEffect>
                                  </p:childTnLst>
                                </p:cTn>
                              </p:par>
                              <p:par>
                                <p:cTn id="176" presetID="18" presetClass="entr" presetSubtype="12" fill="hold" nodeType="withEffect">
                                  <p:stCondLst>
                                    <p:cond delay="0"/>
                                  </p:stCondLst>
                                  <p:childTnLst>
                                    <p:set>
                                      <p:cBhvr>
                                        <p:cTn id="177" dur="1" fill="hold">
                                          <p:stCondLst>
                                            <p:cond delay="0"/>
                                          </p:stCondLst>
                                        </p:cTn>
                                        <p:tgtEl>
                                          <p:spTgt spid="73"/>
                                        </p:tgtEl>
                                        <p:attrNameLst>
                                          <p:attrName>style.visibility</p:attrName>
                                        </p:attrNameLst>
                                      </p:cBhvr>
                                      <p:to>
                                        <p:strVal val="visible"/>
                                      </p:to>
                                    </p:set>
                                    <p:animEffect transition="in" filter="strips(downLeft)">
                                      <p:cBhvr>
                                        <p:cTn id="178" dur="500"/>
                                        <p:tgtEl>
                                          <p:spTgt spid="73"/>
                                        </p:tgtEl>
                                      </p:cBhvr>
                                    </p:animEffect>
                                  </p:childTnLst>
                                </p:cTn>
                              </p:par>
                            </p:childTnLst>
                          </p:cTn>
                        </p:par>
                      </p:childTnLst>
                    </p:cTn>
                  </p:par>
                  <p:par>
                    <p:cTn id="179" fill="hold">
                      <p:stCondLst>
                        <p:cond delay="indefinite"/>
                      </p:stCondLst>
                      <p:childTnLst>
                        <p:par>
                          <p:cTn id="180" fill="hold">
                            <p:stCondLst>
                              <p:cond delay="0"/>
                            </p:stCondLst>
                            <p:childTnLst>
                              <p:par>
                                <p:cTn id="181" presetID="18" presetClass="entr" presetSubtype="12" fill="hold" grpId="0" nodeType="clickEffect">
                                  <p:stCondLst>
                                    <p:cond delay="0"/>
                                  </p:stCondLst>
                                  <p:childTnLst>
                                    <p:set>
                                      <p:cBhvr>
                                        <p:cTn id="182" dur="1" fill="hold">
                                          <p:stCondLst>
                                            <p:cond delay="0"/>
                                          </p:stCondLst>
                                        </p:cTn>
                                        <p:tgtEl>
                                          <p:spTgt spid="83"/>
                                        </p:tgtEl>
                                        <p:attrNameLst>
                                          <p:attrName>style.visibility</p:attrName>
                                        </p:attrNameLst>
                                      </p:cBhvr>
                                      <p:to>
                                        <p:strVal val="visible"/>
                                      </p:to>
                                    </p:set>
                                    <p:animEffect transition="in" filter="strips(downLeft)">
                                      <p:cBhvr>
                                        <p:cTn id="183" dur="500"/>
                                        <p:tgtEl>
                                          <p:spTgt spid="83"/>
                                        </p:tgtEl>
                                      </p:cBhvr>
                                    </p:animEffect>
                                  </p:childTnLst>
                                </p:cTn>
                              </p:par>
                              <p:par>
                                <p:cTn id="184" presetID="18" presetClass="entr" presetSubtype="12" fill="hold" grpId="0" nodeType="withEffect">
                                  <p:stCondLst>
                                    <p:cond delay="0"/>
                                  </p:stCondLst>
                                  <p:childTnLst>
                                    <p:set>
                                      <p:cBhvr>
                                        <p:cTn id="185" dur="1" fill="hold">
                                          <p:stCondLst>
                                            <p:cond delay="0"/>
                                          </p:stCondLst>
                                        </p:cTn>
                                        <p:tgtEl>
                                          <p:spTgt spid="82"/>
                                        </p:tgtEl>
                                        <p:attrNameLst>
                                          <p:attrName>style.visibility</p:attrName>
                                        </p:attrNameLst>
                                      </p:cBhvr>
                                      <p:to>
                                        <p:strVal val="visible"/>
                                      </p:to>
                                    </p:set>
                                    <p:animEffect transition="in" filter="strips(downLeft)">
                                      <p:cBhvr>
                                        <p:cTn id="186" dur="500"/>
                                        <p:tgtEl>
                                          <p:spTgt spid="82"/>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nodeType="clickEffect">
                                  <p:stCondLst>
                                    <p:cond delay="0"/>
                                  </p:stCondLst>
                                  <p:childTnLst>
                                    <p:animEffect transition="out" filter="fade">
                                      <p:cBhvr>
                                        <p:cTn id="190" dur="500"/>
                                        <p:tgtEl>
                                          <p:spTgt spid="114"/>
                                        </p:tgtEl>
                                      </p:cBhvr>
                                    </p:animEffect>
                                    <p:set>
                                      <p:cBhvr>
                                        <p:cTn id="191" dur="1" fill="hold">
                                          <p:stCondLst>
                                            <p:cond delay="499"/>
                                          </p:stCondLst>
                                        </p:cTn>
                                        <p:tgtEl>
                                          <p:spTgt spid="114"/>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115"/>
                                        </p:tgtEl>
                                      </p:cBhvr>
                                    </p:animEffect>
                                    <p:set>
                                      <p:cBhvr>
                                        <p:cTn id="194" dur="1" fill="hold">
                                          <p:stCondLst>
                                            <p:cond delay="499"/>
                                          </p:stCondLst>
                                        </p:cTn>
                                        <p:tgtEl>
                                          <p:spTgt spid="115"/>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113"/>
                                        </p:tgtEl>
                                      </p:cBhvr>
                                    </p:animEffect>
                                    <p:set>
                                      <p:cBhvr>
                                        <p:cTn id="197" dur="1" fill="hold">
                                          <p:stCondLst>
                                            <p:cond delay="499"/>
                                          </p:stCondLst>
                                        </p:cTn>
                                        <p:tgtEl>
                                          <p:spTgt spid="113"/>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116"/>
                                        </p:tgtEl>
                                      </p:cBhvr>
                                    </p:animEffect>
                                    <p:set>
                                      <p:cBhvr>
                                        <p:cTn id="200" dur="1" fill="hold">
                                          <p:stCondLst>
                                            <p:cond delay="499"/>
                                          </p:stCondLst>
                                        </p:cTn>
                                        <p:tgtEl>
                                          <p:spTgt spid="116"/>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500"/>
                                        <p:tgtEl>
                                          <p:spTgt spid="117"/>
                                        </p:tgtEl>
                                      </p:cBhvr>
                                    </p:animEffect>
                                    <p:set>
                                      <p:cBhvr>
                                        <p:cTn id="203" dur="1" fill="hold">
                                          <p:stCondLst>
                                            <p:cond delay="499"/>
                                          </p:stCondLst>
                                        </p:cTn>
                                        <p:tgtEl>
                                          <p:spTgt spid="117"/>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103"/>
                                        </p:tgtEl>
                                      </p:cBhvr>
                                    </p:animEffect>
                                    <p:set>
                                      <p:cBhvr>
                                        <p:cTn id="206" dur="1" fill="hold">
                                          <p:stCondLst>
                                            <p:cond delay="499"/>
                                          </p:stCondLst>
                                        </p:cTn>
                                        <p:tgtEl>
                                          <p:spTgt spid="103"/>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102"/>
                                        </p:tgtEl>
                                      </p:cBhvr>
                                    </p:animEffect>
                                    <p:set>
                                      <p:cBhvr>
                                        <p:cTn id="209" dur="1" fill="hold">
                                          <p:stCondLst>
                                            <p:cond delay="499"/>
                                          </p:stCondLst>
                                        </p:cTn>
                                        <p:tgtEl>
                                          <p:spTgt spid="102"/>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500"/>
                                        <p:tgtEl>
                                          <p:spTgt spid="179"/>
                                        </p:tgtEl>
                                      </p:cBhvr>
                                    </p:animEffect>
                                    <p:set>
                                      <p:cBhvr>
                                        <p:cTn id="212" dur="1" fill="hold">
                                          <p:stCondLst>
                                            <p:cond delay="499"/>
                                          </p:stCondLst>
                                        </p:cTn>
                                        <p:tgtEl>
                                          <p:spTgt spid="179"/>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500"/>
                                        <p:tgtEl>
                                          <p:spTgt spid="62"/>
                                        </p:tgtEl>
                                      </p:cBhvr>
                                    </p:animEffect>
                                    <p:set>
                                      <p:cBhvr>
                                        <p:cTn id="215" dur="1" fill="hold">
                                          <p:stCondLst>
                                            <p:cond delay="499"/>
                                          </p:stCondLst>
                                        </p:cTn>
                                        <p:tgtEl>
                                          <p:spTgt spid="62"/>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182"/>
                                        </p:tgtEl>
                                      </p:cBhvr>
                                    </p:animEffect>
                                    <p:set>
                                      <p:cBhvr>
                                        <p:cTn id="218" dur="1" fill="hold">
                                          <p:stCondLst>
                                            <p:cond delay="499"/>
                                          </p:stCondLst>
                                        </p:cTn>
                                        <p:tgtEl>
                                          <p:spTgt spid="182"/>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184"/>
                                        </p:tgtEl>
                                      </p:cBhvr>
                                    </p:animEffect>
                                    <p:set>
                                      <p:cBhvr>
                                        <p:cTn id="221" dur="1" fill="hold">
                                          <p:stCondLst>
                                            <p:cond delay="499"/>
                                          </p:stCondLst>
                                        </p:cTn>
                                        <p:tgtEl>
                                          <p:spTgt spid="184"/>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500"/>
                                        <p:tgtEl>
                                          <p:spTgt spid="107"/>
                                        </p:tgtEl>
                                      </p:cBhvr>
                                    </p:animEffect>
                                    <p:set>
                                      <p:cBhvr>
                                        <p:cTn id="224" dur="1" fill="hold">
                                          <p:stCondLst>
                                            <p:cond delay="499"/>
                                          </p:stCondLst>
                                        </p:cTn>
                                        <p:tgtEl>
                                          <p:spTgt spid="107"/>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104"/>
                                        </p:tgtEl>
                                      </p:cBhvr>
                                    </p:animEffect>
                                    <p:set>
                                      <p:cBhvr>
                                        <p:cTn id="227" dur="1" fill="hold">
                                          <p:stCondLst>
                                            <p:cond delay="499"/>
                                          </p:stCondLst>
                                        </p:cTn>
                                        <p:tgtEl>
                                          <p:spTgt spid="104"/>
                                        </p:tgtEl>
                                        <p:attrNameLst>
                                          <p:attrName>style.visibility</p:attrName>
                                        </p:attrNameLst>
                                      </p:cBhvr>
                                      <p:to>
                                        <p:strVal val="hidden"/>
                                      </p:to>
                                    </p:set>
                                  </p:childTnLst>
                                </p:cTn>
                              </p:par>
                              <p:par>
                                <p:cTn id="228" presetID="10" presetClass="exit" presetSubtype="0" fill="hold" nodeType="withEffect">
                                  <p:stCondLst>
                                    <p:cond delay="0"/>
                                  </p:stCondLst>
                                  <p:childTnLst>
                                    <p:animEffect transition="out" filter="fade">
                                      <p:cBhvr>
                                        <p:cTn id="229" dur="500"/>
                                        <p:tgtEl>
                                          <p:spTgt spid="105"/>
                                        </p:tgtEl>
                                      </p:cBhvr>
                                    </p:animEffect>
                                    <p:set>
                                      <p:cBhvr>
                                        <p:cTn id="230" dur="1" fill="hold">
                                          <p:stCondLst>
                                            <p:cond delay="499"/>
                                          </p:stCondLst>
                                        </p:cTn>
                                        <p:tgtEl>
                                          <p:spTgt spid="105"/>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500"/>
                                        <p:tgtEl>
                                          <p:spTgt spid="106"/>
                                        </p:tgtEl>
                                      </p:cBhvr>
                                    </p:animEffect>
                                    <p:set>
                                      <p:cBhvr>
                                        <p:cTn id="233" dur="1" fill="hold">
                                          <p:stCondLst>
                                            <p:cond delay="499"/>
                                          </p:stCondLst>
                                        </p:cTn>
                                        <p:tgtEl>
                                          <p:spTgt spid="106"/>
                                        </p:tgtEl>
                                        <p:attrNameLst>
                                          <p:attrName>style.visibility</p:attrName>
                                        </p:attrNameLst>
                                      </p:cBhvr>
                                      <p:to>
                                        <p:strVal val="hidden"/>
                                      </p:to>
                                    </p:set>
                                  </p:childTnLst>
                                </p:cTn>
                              </p:par>
                              <p:par>
                                <p:cTn id="234" presetID="10" presetClass="exit" presetSubtype="0" fill="hold" nodeType="withEffect">
                                  <p:stCondLst>
                                    <p:cond delay="0"/>
                                  </p:stCondLst>
                                  <p:childTnLst>
                                    <p:animEffect transition="out" filter="fade">
                                      <p:cBhvr>
                                        <p:cTn id="235" dur="500"/>
                                        <p:tgtEl>
                                          <p:spTgt spid="108"/>
                                        </p:tgtEl>
                                      </p:cBhvr>
                                    </p:animEffect>
                                    <p:set>
                                      <p:cBhvr>
                                        <p:cTn id="236" dur="1" fill="hold">
                                          <p:stCondLst>
                                            <p:cond delay="499"/>
                                          </p:stCondLst>
                                        </p:cTn>
                                        <p:tgtEl>
                                          <p:spTgt spid="108"/>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88"/>
                                        </p:tgtEl>
                                      </p:cBhvr>
                                    </p:animEffect>
                                    <p:set>
                                      <p:cBhvr>
                                        <p:cTn id="239" dur="1" fill="hold">
                                          <p:stCondLst>
                                            <p:cond delay="499"/>
                                          </p:stCondLst>
                                        </p:cTn>
                                        <p:tgtEl>
                                          <p:spTgt spid="88"/>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122"/>
                                        </p:tgtEl>
                                      </p:cBhvr>
                                    </p:animEffect>
                                    <p:set>
                                      <p:cBhvr>
                                        <p:cTn id="242" dur="1" fill="hold">
                                          <p:stCondLst>
                                            <p:cond delay="499"/>
                                          </p:stCondLst>
                                        </p:cTn>
                                        <p:tgtEl>
                                          <p:spTgt spid="122"/>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91"/>
                                        </p:tgtEl>
                                      </p:cBhvr>
                                    </p:animEffect>
                                    <p:set>
                                      <p:cBhvr>
                                        <p:cTn id="245" dur="1" fill="hold">
                                          <p:stCondLst>
                                            <p:cond delay="499"/>
                                          </p:stCondLst>
                                        </p:cTn>
                                        <p:tgtEl>
                                          <p:spTgt spid="91"/>
                                        </p:tgtEl>
                                        <p:attrNameLst>
                                          <p:attrName>style.visibility</p:attrName>
                                        </p:attrNameLst>
                                      </p:cBhvr>
                                      <p:to>
                                        <p:strVal val="hidden"/>
                                      </p:to>
                                    </p:set>
                                  </p:childTnLst>
                                </p:cTn>
                              </p:par>
                              <p:par>
                                <p:cTn id="246" presetID="10" presetClass="exit" presetSubtype="0" fill="hold" nodeType="withEffect">
                                  <p:stCondLst>
                                    <p:cond delay="0"/>
                                  </p:stCondLst>
                                  <p:childTnLst>
                                    <p:animEffect transition="out" filter="fade">
                                      <p:cBhvr>
                                        <p:cTn id="247" dur="500"/>
                                        <p:tgtEl>
                                          <p:spTgt spid="92"/>
                                        </p:tgtEl>
                                      </p:cBhvr>
                                    </p:animEffect>
                                    <p:set>
                                      <p:cBhvr>
                                        <p:cTn id="248" dur="1" fill="hold">
                                          <p:stCondLst>
                                            <p:cond delay="499"/>
                                          </p:stCondLst>
                                        </p:cTn>
                                        <p:tgtEl>
                                          <p:spTgt spid="92"/>
                                        </p:tgtEl>
                                        <p:attrNameLst>
                                          <p:attrName>style.visibility</p:attrName>
                                        </p:attrNameLst>
                                      </p:cBhvr>
                                      <p:to>
                                        <p:strVal val="hidden"/>
                                      </p:to>
                                    </p:set>
                                  </p:childTnLst>
                                </p:cTn>
                              </p:par>
                              <p:par>
                                <p:cTn id="249" presetID="10" presetClass="exit" presetSubtype="0" fill="hold" nodeType="withEffect">
                                  <p:stCondLst>
                                    <p:cond delay="0"/>
                                  </p:stCondLst>
                                  <p:childTnLst>
                                    <p:animEffect transition="out" filter="fade">
                                      <p:cBhvr>
                                        <p:cTn id="250" dur="500"/>
                                        <p:tgtEl>
                                          <p:spTgt spid="123"/>
                                        </p:tgtEl>
                                      </p:cBhvr>
                                    </p:animEffect>
                                    <p:set>
                                      <p:cBhvr>
                                        <p:cTn id="251" dur="1" fill="hold">
                                          <p:stCondLst>
                                            <p:cond delay="499"/>
                                          </p:stCondLst>
                                        </p:cTn>
                                        <p:tgtEl>
                                          <p:spTgt spid="123"/>
                                        </p:tgtEl>
                                        <p:attrNameLst>
                                          <p:attrName>style.visibility</p:attrName>
                                        </p:attrNameLst>
                                      </p:cBhvr>
                                      <p:to>
                                        <p:strVal val="hidden"/>
                                      </p:to>
                                    </p:set>
                                  </p:childTnLst>
                                </p:cTn>
                              </p:par>
                              <p:par>
                                <p:cTn id="252" presetID="10" presetClass="exit" presetSubtype="0" fill="hold" grpId="1" nodeType="withEffect">
                                  <p:stCondLst>
                                    <p:cond delay="0"/>
                                  </p:stCondLst>
                                  <p:childTnLst>
                                    <p:animEffect transition="out" filter="fade">
                                      <p:cBhvr>
                                        <p:cTn id="253" dur="500"/>
                                        <p:tgtEl>
                                          <p:spTgt spid="90"/>
                                        </p:tgtEl>
                                      </p:cBhvr>
                                    </p:animEffect>
                                    <p:set>
                                      <p:cBhvr>
                                        <p:cTn id="254" dur="1" fill="hold">
                                          <p:stCondLst>
                                            <p:cond delay="499"/>
                                          </p:stCondLst>
                                        </p:cTn>
                                        <p:tgtEl>
                                          <p:spTgt spid="90"/>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110"/>
                                        </p:tgtEl>
                                      </p:cBhvr>
                                    </p:animEffect>
                                    <p:set>
                                      <p:cBhvr>
                                        <p:cTn id="257" dur="1" fill="hold">
                                          <p:stCondLst>
                                            <p:cond delay="499"/>
                                          </p:stCondLst>
                                        </p:cTn>
                                        <p:tgtEl>
                                          <p:spTgt spid="110"/>
                                        </p:tgtEl>
                                        <p:attrNameLst>
                                          <p:attrName>style.visibility</p:attrName>
                                        </p:attrNameLst>
                                      </p:cBhvr>
                                      <p:to>
                                        <p:strVal val="hidden"/>
                                      </p:to>
                                    </p:set>
                                  </p:childTnLst>
                                </p:cTn>
                              </p:par>
                              <p:par>
                                <p:cTn id="258" presetID="10" presetClass="exit" presetSubtype="0" fill="hold" grpId="1" nodeType="withEffect">
                                  <p:stCondLst>
                                    <p:cond delay="0"/>
                                  </p:stCondLst>
                                  <p:childTnLst>
                                    <p:animEffect transition="out" filter="fade">
                                      <p:cBhvr>
                                        <p:cTn id="259" dur="500"/>
                                        <p:tgtEl>
                                          <p:spTgt spid="124"/>
                                        </p:tgtEl>
                                      </p:cBhvr>
                                    </p:animEffect>
                                    <p:set>
                                      <p:cBhvr>
                                        <p:cTn id="260" dur="1" fill="hold">
                                          <p:stCondLst>
                                            <p:cond delay="499"/>
                                          </p:stCondLst>
                                        </p:cTn>
                                        <p:tgtEl>
                                          <p:spTgt spid="124"/>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125"/>
                                        </p:tgtEl>
                                      </p:cBhvr>
                                    </p:animEffect>
                                    <p:set>
                                      <p:cBhvr>
                                        <p:cTn id="263" dur="1" fill="hold">
                                          <p:stCondLst>
                                            <p:cond delay="499"/>
                                          </p:stCondLst>
                                        </p:cTn>
                                        <p:tgtEl>
                                          <p:spTgt spid="125"/>
                                        </p:tgtEl>
                                        <p:attrNameLst>
                                          <p:attrName>style.visibility</p:attrName>
                                        </p:attrNameLst>
                                      </p:cBhvr>
                                      <p:to>
                                        <p:strVal val="hidden"/>
                                      </p:to>
                                    </p:set>
                                  </p:childTnLst>
                                </p:cTn>
                              </p:par>
                              <p:par>
                                <p:cTn id="264" presetID="10" presetClass="exit" presetSubtype="0" fill="hold" grpId="1" nodeType="withEffect">
                                  <p:stCondLst>
                                    <p:cond delay="0"/>
                                  </p:stCondLst>
                                  <p:childTnLst>
                                    <p:animEffect transition="out" filter="fade">
                                      <p:cBhvr>
                                        <p:cTn id="265" dur="500"/>
                                        <p:tgtEl>
                                          <p:spTgt spid="109"/>
                                        </p:tgtEl>
                                      </p:cBhvr>
                                    </p:animEffect>
                                    <p:set>
                                      <p:cBhvr>
                                        <p:cTn id="266" dur="1" fill="hold">
                                          <p:stCondLst>
                                            <p:cond delay="499"/>
                                          </p:stCondLst>
                                        </p:cTn>
                                        <p:tgtEl>
                                          <p:spTgt spid="109"/>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159"/>
                                        </p:tgtEl>
                                      </p:cBhvr>
                                    </p:animEffect>
                                    <p:set>
                                      <p:cBhvr>
                                        <p:cTn id="269" dur="1" fill="hold">
                                          <p:stCondLst>
                                            <p:cond delay="499"/>
                                          </p:stCondLst>
                                        </p:cTn>
                                        <p:tgtEl>
                                          <p:spTgt spid="159"/>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136"/>
                                        </p:tgtEl>
                                      </p:cBhvr>
                                    </p:animEffect>
                                    <p:set>
                                      <p:cBhvr>
                                        <p:cTn id="272" dur="1" fill="hold">
                                          <p:stCondLst>
                                            <p:cond delay="499"/>
                                          </p:stCondLst>
                                        </p:cTn>
                                        <p:tgtEl>
                                          <p:spTgt spid="136"/>
                                        </p:tgtEl>
                                        <p:attrNameLst>
                                          <p:attrName>style.visibility</p:attrName>
                                        </p:attrNameLst>
                                      </p:cBhvr>
                                      <p:to>
                                        <p:strVal val="hidden"/>
                                      </p:to>
                                    </p:set>
                                  </p:childTnLst>
                                </p:cTn>
                              </p:par>
                              <p:par>
                                <p:cTn id="273" presetID="10" presetClass="exit" presetSubtype="0" fill="hold" grpId="1" nodeType="withEffect">
                                  <p:stCondLst>
                                    <p:cond delay="0"/>
                                  </p:stCondLst>
                                  <p:childTnLst>
                                    <p:animEffect transition="out" filter="fade">
                                      <p:cBhvr>
                                        <p:cTn id="274" dur="500"/>
                                        <p:tgtEl>
                                          <p:spTgt spid="137"/>
                                        </p:tgtEl>
                                      </p:cBhvr>
                                    </p:animEffect>
                                    <p:set>
                                      <p:cBhvr>
                                        <p:cTn id="275" dur="1" fill="hold">
                                          <p:stCondLst>
                                            <p:cond delay="499"/>
                                          </p:stCondLst>
                                        </p:cTn>
                                        <p:tgtEl>
                                          <p:spTgt spid="137"/>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158"/>
                                        </p:tgtEl>
                                      </p:cBhvr>
                                    </p:animEffect>
                                    <p:set>
                                      <p:cBhvr>
                                        <p:cTn id="278" dur="1" fill="hold">
                                          <p:stCondLst>
                                            <p:cond delay="499"/>
                                          </p:stCondLst>
                                        </p:cTn>
                                        <p:tgtEl>
                                          <p:spTgt spid="158"/>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129"/>
                                        </p:tgtEl>
                                      </p:cBhvr>
                                    </p:animEffect>
                                    <p:set>
                                      <p:cBhvr>
                                        <p:cTn id="281" dur="1" fill="hold">
                                          <p:stCondLst>
                                            <p:cond delay="499"/>
                                          </p:stCondLst>
                                        </p:cTn>
                                        <p:tgtEl>
                                          <p:spTgt spid="129"/>
                                        </p:tgtEl>
                                        <p:attrNameLst>
                                          <p:attrName>style.visibility</p:attrName>
                                        </p:attrNameLst>
                                      </p:cBhvr>
                                      <p:to>
                                        <p:strVal val="hidden"/>
                                      </p:to>
                                    </p:set>
                                  </p:childTnLst>
                                </p:cTn>
                              </p:par>
                              <p:par>
                                <p:cTn id="282" presetID="10" presetClass="exit" presetSubtype="0" fill="hold" grpId="1" nodeType="withEffect">
                                  <p:stCondLst>
                                    <p:cond delay="0"/>
                                  </p:stCondLst>
                                  <p:childTnLst>
                                    <p:animEffect transition="out" filter="fade">
                                      <p:cBhvr>
                                        <p:cTn id="283" dur="500"/>
                                        <p:tgtEl>
                                          <p:spTgt spid="185"/>
                                        </p:tgtEl>
                                      </p:cBhvr>
                                    </p:animEffect>
                                    <p:set>
                                      <p:cBhvr>
                                        <p:cTn id="284" dur="1" fill="hold">
                                          <p:stCondLst>
                                            <p:cond delay="499"/>
                                          </p:stCondLst>
                                        </p:cTn>
                                        <p:tgtEl>
                                          <p:spTgt spid="185"/>
                                        </p:tgtEl>
                                        <p:attrNameLst>
                                          <p:attrName>style.visibility</p:attrName>
                                        </p:attrNameLst>
                                      </p:cBhvr>
                                      <p:to>
                                        <p:strVal val="hidden"/>
                                      </p:to>
                                    </p:set>
                                  </p:childTnLst>
                                </p:cTn>
                              </p:par>
                              <p:par>
                                <p:cTn id="285" presetID="10" presetClass="exit" presetSubtype="0" fill="hold" grpId="1" nodeType="withEffect">
                                  <p:stCondLst>
                                    <p:cond delay="0"/>
                                  </p:stCondLst>
                                  <p:childTnLst>
                                    <p:animEffect transition="out" filter="fade">
                                      <p:cBhvr>
                                        <p:cTn id="286" dur="500"/>
                                        <p:tgtEl>
                                          <p:spTgt spid="63"/>
                                        </p:tgtEl>
                                      </p:cBhvr>
                                    </p:animEffect>
                                    <p:set>
                                      <p:cBhvr>
                                        <p:cTn id="287" dur="1" fill="hold">
                                          <p:stCondLst>
                                            <p:cond delay="499"/>
                                          </p:stCondLst>
                                        </p:cTn>
                                        <p:tgtEl>
                                          <p:spTgt spid="63"/>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93"/>
                                        </p:tgtEl>
                                      </p:cBhvr>
                                    </p:animEffect>
                                    <p:set>
                                      <p:cBhvr>
                                        <p:cTn id="290" dur="1" fill="hold">
                                          <p:stCondLst>
                                            <p:cond delay="499"/>
                                          </p:stCondLst>
                                        </p:cTn>
                                        <p:tgtEl>
                                          <p:spTgt spid="93"/>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120"/>
                                        </p:tgtEl>
                                      </p:cBhvr>
                                    </p:animEffect>
                                    <p:set>
                                      <p:cBhvr>
                                        <p:cTn id="293" dur="1" fill="hold">
                                          <p:stCondLst>
                                            <p:cond delay="499"/>
                                          </p:stCondLst>
                                        </p:cTn>
                                        <p:tgtEl>
                                          <p:spTgt spid="120"/>
                                        </p:tgtEl>
                                        <p:attrNameLst>
                                          <p:attrName>style.visibility</p:attrName>
                                        </p:attrNameLst>
                                      </p:cBhvr>
                                      <p:to>
                                        <p:strVal val="hidden"/>
                                      </p:to>
                                    </p:set>
                                  </p:childTnLst>
                                </p:cTn>
                              </p:par>
                              <p:par>
                                <p:cTn id="294" presetID="10" presetClass="exit" presetSubtype="0" fill="hold" nodeType="withEffect">
                                  <p:stCondLst>
                                    <p:cond delay="0"/>
                                  </p:stCondLst>
                                  <p:childTnLst>
                                    <p:animEffect transition="out" filter="fade">
                                      <p:cBhvr>
                                        <p:cTn id="295" dur="500"/>
                                        <p:tgtEl>
                                          <p:spTgt spid="138"/>
                                        </p:tgtEl>
                                      </p:cBhvr>
                                    </p:animEffect>
                                    <p:set>
                                      <p:cBhvr>
                                        <p:cTn id="296" dur="1" fill="hold">
                                          <p:stCondLst>
                                            <p:cond delay="499"/>
                                          </p:stCondLst>
                                        </p:cTn>
                                        <p:tgtEl>
                                          <p:spTgt spid="138"/>
                                        </p:tgtEl>
                                        <p:attrNameLst>
                                          <p:attrName>style.visibility</p:attrName>
                                        </p:attrNameLst>
                                      </p:cBhvr>
                                      <p:to>
                                        <p:strVal val="hidden"/>
                                      </p:to>
                                    </p:set>
                                  </p:childTnLst>
                                </p:cTn>
                              </p:par>
                              <p:par>
                                <p:cTn id="297" presetID="10" presetClass="exit" presetSubtype="0" fill="hold" nodeType="withEffect">
                                  <p:stCondLst>
                                    <p:cond delay="0"/>
                                  </p:stCondLst>
                                  <p:childTnLst>
                                    <p:animEffect transition="out" filter="fade">
                                      <p:cBhvr>
                                        <p:cTn id="298" dur="500"/>
                                        <p:tgtEl>
                                          <p:spTgt spid="118"/>
                                        </p:tgtEl>
                                      </p:cBhvr>
                                    </p:animEffect>
                                    <p:set>
                                      <p:cBhvr>
                                        <p:cTn id="299" dur="1" fill="hold">
                                          <p:stCondLst>
                                            <p:cond delay="499"/>
                                          </p:stCondLst>
                                        </p:cTn>
                                        <p:tgtEl>
                                          <p:spTgt spid="118"/>
                                        </p:tgtEl>
                                        <p:attrNameLst>
                                          <p:attrName>style.visibility</p:attrName>
                                        </p:attrNameLst>
                                      </p:cBhvr>
                                      <p:to>
                                        <p:strVal val="hidden"/>
                                      </p:to>
                                    </p:set>
                                  </p:childTnLst>
                                </p:cTn>
                              </p:par>
                              <p:par>
                                <p:cTn id="300" presetID="10" presetClass="exit" presetSubtype="0" fill="hold" nodeType="withEffect">
                                  <p:stCondLst>
                                    <p:cond delay="0"/>
                                  </p:stCondLst>
                                  <p:childTnLst>
                                    <p:animEffect transition="out" filter="fade">
                                      <p:cBhvr>
                                        <p:cTn id="301" dur="500"/>
                                        <p:tgtEl>
                                          <p:spTgt spid="139"/>
                                        </p:tgtEl>
                                      </p:cBhvr>
                                    </p:animEffect>
                                    <p:set>
                                      <p:cBhvr>
                                        <p:cTn id="302" dur="1" fill="hold">
                                          <p:stCondLst>
                                            <p:cond delay="499"/>
                                          </p:stCondLst>
                                        </p:cTn>
                                        <p:tgtEl>
                                          <p:spTgt spid="139"/>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500"/>
                                        <p:tgtEl>
                                          <p:spTgt spid="85"/>
                                        </p:tgtEl>
                                      </p:cBhvr>
                                    </p:animEffect>
                                    <p:set>
                                      <p:cBhvr>
                                        <p:cTn id="305" dur="1" fill="hold">
                                          <p:stCondLst>
                                            <p:cond delay="499"/>
                                          </p:stCondLst>
                                        </p:cTn>
                                        <p:tgtEl>
                                          <p:spTgt spid="85"/>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500"/>
                                        <p:tgtEl>
                                          <p:spTgt spid="119"/>
                                        </p:tgtEl>
                                      </p:cBhvr>
                                    </p:animEffect>
                                    <p:set>
                                      <p:cBhvr>
                                        <p:cTn id="308" dur="1" fill="hold">
                                          <p:stCondLst>
                                            <p:cond delay="499"/>
                                          </p:stCondLst>
                                        </p:cTn>
                                        <p:tgtEl>
                                          <p:spTgt spid="119"/>
                                        </p:tgtEl>
                                        <p:attrNameLst>
                                          <p:attrName>style.visibility</p:attrName>
                                        </p:attrNameLst>
                                      </p:cBhvr>
                                      <p:to>
                                        <p:strVal val="hidden"/>
                                      </p:to>
                                    </p:set>
                                  </p:childTnLst>
                                </p:cTn>
                              </p:par>
                              <p:par>
                                <p:cTn id="309" presetID="10" presetClass="exit" presetSubtype="0" fill="hold" nodeType="withEffect">
                                  <p:stCondLst>
                                    <p:cond delay="0"/>
                                  </p:stCondLst>
                                  <p:childTnLst>
                                    <p:animEffect transition="out" filter="fade">
                                      <p:cBhvr>
                                        <p:cTn id="310" dur="500"/>
                                        <p:tgtEl>
                                          <p:spTgt spid="71"/>
                                        </p:tgtEl>
                                      </p:cBhvr>
                                    </p:animEffect>
                                    <p:set>
                                      <p:cBhvr>
                                        <p:cTn id="311" dur="1" fill="hold">
                                          <p:stCondLst>
                                            <p:cond delay="499"/>
                                          </p:stCondLst>
                                        </p:cTn>
                                        <p:tgtEl>
                                          <p:spTgt spid="71"/>
                                        </p:tgtEl>
                                        <p:attrNameLst>
                                          <p:attrName>style.visibility</p:attrName>
                                        </p:attrNameLst>
                                      </p:cBhvr>
                                      <p:to>
                                        <p:strVal val="hidden"/>
                                      </p:to>
                                    </p:set>
                                  </p:childTnLst>
                                </p:cTn>
                              </p:par>
                              <p:par>
                                <p:cTn id="312" presetID="10" presetClass="exit" presetSubtype="0" fill="hold" nodeType="withEffect">
                                  <p:stCondLst>
                                    <p:cond delay="0"/>
                                  </p:stCondLst>
                                  <p:childTnLst>
                                    <p:animEffect transition="out" filter="fade">
                                      <p:cBhvr>
                                        <p:cTn id="313" dur="500"/>
                                        <p:tgtEl>
                                          <p:spTgt spid="72"/>
                                        </p:tgtEl>
                                      </p:cBhvr>
                                    </p:animEffect>
                                    <p:set>
                                      <p:cBhvr>
                                        <p:cTn id="314" dur="1" fill="hold">
                                          <p:stCondLst>
                                            <p:cond delay="499"/>
                                          </p:stCondLst>
                                        </p:cTn>
                                        <p:tgtEl>
                                          <p:spTgt spid="72"/>
                                        </p:tgtEl>
                                        <p:attrNameLst>
                                          <p:attrName>style.visibility</p:attrName>
                                        </p:attrNameLst>
                                      </p:cBhvr>
                                      <p:to>
                                        <p:strVal val="hidden"/>
                                      </p:to>
                                    </p:set>
                                  </p:childTnLst>
                                </p:cTn>
                              </p:par>
                              <p:par>
                                <p:cTn id="315" presetID="10" presetClass="exit" presetSubtype="0" fill="hold" nodeType="withEffect">
                                  <p:stCondLst>
                                    <p:cond delay="0"/>
                                  </p:stCondLst>
                                  <p:childTnLst>
                                    <p:animEffect transition="out" filter="fade">
                                      <p:cBhvr>
                                        <p:cTn id="316" dur="500"/>
                                        <p:tgtEl>
                                          <p:spTgt spid="73"/>
                                        </p:tgtEl>
                                      </p:cBhvr>
                                    </p:animEffect>
                                    <p:set>
                                      <p:cBhvr>
                                        <p:cTn id="317" dur="1" fill="hold">
                                          <p:stCondLst>
                                            <p:cond delay="499"/>
                                          </p:stCondLst>
                                        </p:cTn>
                                        <p:tgtEl>
                                          <p:spTgt spid="73"/>
                                        </p:tgtEl>
                                        <p:attrNameLst>
                                          <p:attrName>style.visibility</p:attrName>
                                        </p:attrNameLst>
                                      </p:cBhvr>
                                      <p:to>
                                        <p:strVal val="hidden"/>
                                      </p:to>
                                    </p:set>
                                  </p:childTnLst>
                                </p:cTn>
                              </p:par>
                              <p:par>
                                <p:cTn id="318" presetID="10" presetClass="exit" presetSubtype="0" fill="hold" grpId="1" nodeType="withEffect">
                                  <p:stCondLst>
                                    <p:cond delay="0"/>
                                  </p:stCondLst>
                                  <p:childTnLst>
                                    <p:animEffect transition="out" filter="fade">
                                      <p:cBhvr>
                                        <p:cTn id="319" dur="500"/>
                                        <p:tgtEl>
                                          <p:spTgt spid="83"/>
                                        </p:tgtEl>
                                      </p:cBhvr>
                                    </p:animEffect>
                                    <p:set>
                                      <p:cBhvr>
                                        <p:cTn id="320" dur="1" fill="hold">
                                          <p:stCondLst>
                                            <p:cond delay="499"/>
                                          </p:stCondLst>
                                        </p:cTn>
                                        <p:tgtEl>
                                          <p:spTgt spid="83"/>
                                        </p:tgtEl>
                                        <p:attrNameLst>
                                          <p:attrName>style.visibility</p:attrName>
                                        </p:attrNameLst>
                                      </p:cBhvr>
                                      <p:to>
                                        <p:strVal val="hidden"/>
                                      </p:to>
                                    </p:set>
                                  </p:childTnLst>
                                </p:cTn>
                              </p:par>
                              <p:par>
                                <p:cTn id="321" presetID="10" presetClass="exit" presetSubtype="0" fill="hold" grpId="1" nodeType="withEffect">
                                  <p:stCondLst>
                                    <p:cond delay="0"/>
                                  </p:stCondLst>
                                  <p:childTnLst>
                                    <p:animEffect transition="out" filter="fade">
                                      <p:cBhvr>
                                        <p:cTn id="322" dur="500"/>
                                        <p:tgtEl>
                                          <p:spTgt spid="82"/>
                                        </p:tgtEl>
                                      </p:cBhvr>
                                    </p:animEffect>
                                    <p:set>
                                      <p:cBhvr>
                                        <p:cTn id="323" dur="1" fill="hold">
                                          <p:stCondLst>
                                            <p:cond delay="499"/>
                                          </p:stCondLst>
                                        </p:cTn>
                                        <p:tgtEl>
                                          <p:spTgt spid="82"/>
                                        </p:tgtEl>
                                        <p:attrNameLst>
                                          <p:attrName>style.visibility</p:attrName>
                                        </p:attrNameLst>
                                      </p:cBhvr>
                                      <p:to>
                                        <p:strVal val="hidden"/>
                                      </p:to>
                                    </p:set>
                                  </p:childTnLst>
                                </p:cTn>
                              </p:par>
                            </p:childTnLst>
                          </p:cTn>
                        </p:par>
                      </p:childTnLst>
                    </p:cTn>
                  </p:par>
                  <p:par>
                    <p:cTn id="324" fill="hold">
                      <p:stCondLst>
                        <p:cond delay="indefinite"/>
                      </p:stCondLst>
                      <p:childTnLst>
                        <p:par>
                          <p:cTn id="325" fill="hold">
                            <p:stCondLst>
                              <p:cond delay="0"/>
                            </p:stCondLst>
                            <p:childTnLst>
                              <p:par>
                                <p:cTn id="326" presetID="18" presetClass="entr" presetSubtype="12" fill="hold" grpId="0" nodeType="clickEffect">
                                  <p:stCondLst>
                                    <p:cond delay="0"/>
                                  </p:stCondLst>
                                  <p:childTnLst>
                                    <p:set>
                                      <p:cBhvr>
                                        <p:cTn id="327" dur="1" fill="hold">
                                          <p:stCondLst>
                                            <p:cond delay="0"/>
                                          </p:stCondLst>
                                        </p:cTn>
                                        <p:tgtEl>
                                          <p:spTgt spid="128"/>
                                        </p:tgtEl>
                                        <p:attrNameLst>
                                          <p:attrName>style.visibility</p:attrName>
                                        </p:attrNameLst>
                                      </p:cBhvr>
                                      <p:to>
                                        <p:strVal val="visible"/>
                                      </p:to>
                                    </p:set>
                                    <p:animEffect transition="in" filter="strips(downLeft)">
                                      <p:cBhvr>
                                        <p:cTn id="328" dur="500"/>
                                        <p:tgtEl>
                                          <p:spTgt spid="128"/>
                                        </p:tgtEl>
                                      </p:cBhvr>
                                    </p:animEffect>
                                  </p:childTnLst>
                                </p:cTn>
                              </p:par>
                            </p:childTnLst>
                          </p:cTn>
                        </p:par>
                      </p:childTnLst>
                    </p:cTn>
                  </p:par>
                  <p:par>
                    <p:cTn id="329" fill="hold">
                      <p:stCondLst>
                        <p:cond delay="indefinite"/>
                      </p:stCondLst>
                      <p:childTnLst>
                        <p:par>
                          <p:cTn id="330" fill="hold">
                            <p:stCondLst>
                              <p:cond delay="0"/>
                            </p:stCondLst>
                            <p:childTnLst>
                              <p:par>
                                <p:cTn id="331" presetID="18" presetClass="entr" presetSubtype="12" fill="hold" nodeType="clickEffect">
                                  <p:stCondLst>
                                    <p:cond delay="0"/>
                                  </p:stCondLst>
                                  <p:childTnLst>
                                    <p:set>
                                      <p:cBhvr>
                                        <p:cTn id="332" dur="1" fill="hold">
                                          <p:stCondLst>
                                            <p:cond delay="0"/>
                                          </p:stCondLst>
                                        </p:cTn>
                                        <p:tgtEl>
                                          <p:spTgt spid="134"/>
                                        </p:tgtEl>
                                        <p:attrNameLst>
                                          <p:attrName>style.visibility</p:attrName>
                                        </p:attrNameLst>
                                      </p:cBhvr>
                                      <p:to>
                                        <p:strVal val="visible"/>
                                      </p:to>
                                    </p:set>
                                    <p:animEffect transition="in" filter="strips(downLeft)">
                                      <p:cBhvr>
                                        <p:cTn id="333" dur="500"/>
                                        <p:tgtEl>
                                          <p:spTgt spid="134"/>
                                        </p:tgtEl>
                                      </p:cBhvr>
                                    </p:animEffect>
                                  </p:childTnLst>
                                </p:cTn>
                              </p:par>
                              <p:par>
                                <p:cTn id="334" presetID="18" presetClass="entr" presetSubtype="12" fill="hold" nodeType="withEffect">
                                  <p:stCondLst>
                                    <p:cond delay="0"/>
                                  </p:stCondLst>
                                  <p:childTnLst>
                                    <p:set>
                                      <p:cBhvr>
                                        <p:cTn id="335" dur="1" fill="hold">
                                          <p:stCondLst>
                                            <p:cond delay="0"/>
                                          </p:stCondLst>
                                        </p:cTn>
                                        <p:tgtEl>
                                          <p:spTgt spid="112"/>
                                        </p:tgtEl>
                                        <p:attrNameLst>
                                          <p:attrName>style.visibility</p:attrName>
                                        </p:attrNameLst>
                                      </p:cBhvr>
                                      <p:to>
                                        <p:strVal val="visible"/>
                                      </p:to>
                                    </p:set>
                                    <p:animEffect transition="in" filter="strips(downLeft)">
                                      <p:cBhvr>
                                        <p:cTn id="336" dur="500"/>
                                        <p:tgtEl>
                                          <p:spTgt spid="112"/>
                                        </p:tgtEl>
                                      </p:cBhvr>
                                    </p:animEffect>
                                  </p:childTnLst>
                                </p:cTn>
                              </p:par>
                              <p:par>
                                <p:cTn id="337" presetID="18" presetClass="entr" presetSubtype="12" fill="hold" nodeType="withEffect">
                                  <p:stCondLst>
                                    <p:cond delay="0"/>
                                  </p:stCondLst>
                                  <p:childTnLst>
                                    <p:set>
                                      <p:cBhvr>
                                        <p:cTn id="338" dur="1" fill="hold">
                                          <p:stCondLst>
                                            <p:cond delay="0"/>
                                          </p:stCondLst>
                                        </p:cTn>
                                        <p:tgtEl>
                                          <p:spTgt spid="111"/>
                                        </p:tgtEl>
                                        <p:attrNameLst>
                                          <p:attrName>style.visibility</p:attrName>
                                        </p:attrNameLst>
                                      </p:cBhvr>
                                      <p:to>
                                        <p:strVal val="visible"/>
                                      </p:to>
                                    </p:set>
                                    <p:animEffect transition="in" filter="strips(downLeft)">
                                      <p:cBhvr>
                                        <p:cTn id="339" dur="500"/>
                                        <p:tgtEl>
                                          <p:spTgt spid="111"/>
                                        </p:tgtEl>
                                      </p:cBhvr>
                                    </p:animEffect>
                                  </p:childTnLst>
                                </p:cTn>
                              </p:par>
                              <p:par>
                                <p:cTn id="340" presetID="18" presetClass="entr" presetSubtype="12" fill="hold" nodeType="withEffect">
                                  <p:stCondLst>
                                    <p:cond delay="0"/>
                                  </p:stCondLst>
                                  <p:childTnLst>
                                    <p:set>
                                      <p:cBhvr>
                                        <p:cTn id="341" dur="1" fill="hold">
                                          <p:stCondLst>
                                            <p:cond delay="0"/>
                                          </p:stCondLst>
                                        </p:cTn>
                                        <p:tgtEl>
                                          <p:spTgt spid="121"/>
                                        </p:tgtEl>
                                        <p:attrNameLst>
                                          <p:attrName>style.visibility</p:attrName>
                                        </p:attrNameLst>
                                      </p:cBhvr>
                                      <p:to>
                                        <p:strVal val="visible"/>
                                      </p:to>
                                    </p:set>
                                    <p:animEffect transition="in" filter="strips(downLeft)">
                                      <p:cBhvr>
                                        <p:cTn id="342" dur="500"/>
                                        <p:tgtEl>
                                          <p:spTgt spid="121"/>
                                        </p:tgtEl>
                                      </p:cBhvr>
                                    </p:animEffect>
                                  </p:childTnLst>
                                </p:cTn>
                              </p:par>
                              <p:par>
                                <p:cTn id="343" presetID="18" presetClass="entr" presetSubtype="12" fill="hold" nodeType="withEffect">
                                  <p:stCondLst>
                                    <p:cond delay="0"/>
                                  </p:stCondLst>
                                  <p:childTnLst>
                                    <p:set>
                                      <p:cBhvr>
                                        <p:cTn id="344" dur="1" fill="hold">
                                          <p:stCondLst>
                                            <p:cond delay="0"/>
                                          </p:stCondLst>
                                        </p:cTn>
                                        <p:tgtEl>
                                          <p:spTgt spid="94"/>
                                        </p:tgtEl>
                                        <p:attrNameLst>
                                          <p:attrName>style.visibility</p:attrName>
                                        </p:attrNameLst>
                                      </p:cBhvr>
                                      <p:to>
                                        <p:strVal val="visible"/>
                                      </p:to>
                                    </p:set>
                                    <p:animEffect transition="in" filter="strips(downLeft)">
                                      <p:cBhvr>
                                        <p:cTn id="345" dur="500"/>
                                        <p:tgtEl>
                                          <p:spTgt spid="94"/>
                                        </p:tgtEl>
                                      </p:cBhvr>
                                    </p:animEffect>
                                  </p:childTnLst>
                                </p:cTn>
                              </p:par>
                              <p:par>
                                <p:cTn id="346" presetID="18" presetClass="entr" presetSubtype="12" fill="hold" nodeType="withEffect">
                                  <p:stCondLst>
                                    <p:cond delay="0"/>
                                  </p:stCondLst>
                                  <p:childTnLst>
                                    <p:set>
                                      <p:cBhvr>
                                        <p:cTn id="347" dur="1" fill="hold">
                                          <p:stCondLst>
                                            <p:cond delay="0"/>
                                          </p:stCondLst>
                                        </p:cTn>
                                        <p:tgtEl>
                                          <p:spTgt spid="127"/>
                                        </p:tgtEl>
                                        <p:attrNameLst>
                                          <p:attrName>style.visibility</p:attrName>
                                        </p:attrNameLst>
                                      </p:cBhvr>
                                      <p:to>
                                        <p:strVal val="visible"/>
                                      </p:to>
                                    </p:set>
                                    <p:animEffect transition="in" filter="strips(downLeft)">
                                      <p:cBhvr>
                                        <p:cTn id="348" dur="500"/>
                                        <p:tgtEl>
                                          <p:spTgt spid="127"/>
                                        </p:tgtEl>
                                      </p:cBhvr>
                                    </p:animEffect>
                                  </p:childTnLst>
                                </p:cTn>
                              </p:par>
                            </p:childTnLst>
                          </p:cTn>
                        </p:par>
                      </p:childTnLst>
                    </p:cTn>
                  </p:par>
                  <p:par>
                    <p:cTn id="349" fill="hold">
                      <p:stCondLst>
                        <p:cond delay="indefinite"/>
                      </p:stCondLst>
                      <p:childTnLst>
                        <p:par>
                          <p:cTn id="350" fill="hold">
                            <p:stCondLst>
                              <p:cond delay="0"/>
                            </p:stCondLst>
                            <p:childTnLst>
                              <p:par>
                                <p:cTn id="351" presetID="18" presetClass="entr" presetSubtype="12" fill="hold" grpId="0" nodeType="clickEffect">
                                  <p:stCondLst>
                                    <p:cond delay="0"/>
                                  </p:stCondLst>
                                  <p:childTnLst>
                                    <p:set>
                                      <p:cBhvr>
                                        <p:cTn id="352" dur="1" fill="hold">
                                          <p:stCondLst>
                                            <p:cond delay="0"/>
                                          </p:stCondLst>
                                        </p:cTn>
                                        <p:tgtEl>
                                          <p:spTgt spid="132"/>
                                        </p:tgtEl>
                                        <p:attrNameLst>
                                          <p:attrName>style.visibility</p:attrName>
                                        </p:attrNameLst>
                                      </p:cBhvr>
                                      <p:to>
                                        <p:strVal val="visible"/>
                                      </p:to>
                                    </p:set>
                                    <p:animEffect transition="in" filter="strips(downLeft)">
                                      <p:cBhvr>
                                        <p:cTn id="353" dur="500"/>
                                        <p:tgtEl>
                                          <p:spTgt spid="132"/>
                                        </p:tgtEl>
                                      </p:cBhvr>
                                    </p:animEffect>
                                  </p:childTnLst>
                                </p:cTn>
                              </p:par>
                              <p:par>
                                <p:cTn id="354" presetID="18" presetClass="entr" presetSubtype="12" fill="hold" grpId="0" nodeType="withEffect">
                                  <p:stCondLst>
                                    <p:cond delay="0"/>
                                  </p:stCondLst>
                                  <p:childTnLst>
                                    <p:set>
                                      <p:cBhvr>
                                        <p:cTn id="355" dur="1" fill="hold">
                                          <p:stCondLst>
                                            <p:cond delay="0"/>
                                          </p:stCondLst>
                                        </p:cTn>
                                        <p:tgtEl>
                                          <p:spTgt spid="131"/>
                                        </p:tgtEl>
                                        <p:attrNameLst>
                                          <p:attrName>style.visibility</p:attrName>
                                        </p:attrNameLst>
                                      </p:cBhvr>
                                      <p:to>
                                        <p:strVal val="visible"/>
                                      </p:to>
                                    </p:set>
                                    <p:animEffect transition="in" filter="strips(downLeft)">
                                      <p:cBhvr>
                                        <p:cTn id="356" dur="500"/>
                                        <p:tgtEl>
                                          <p:spTgt spid="131"/>
                                        </p:tgtEl>
                                      </p:cBhvr>
                                    </p:animEffect>
                                  </p:childTnLst>
                                </p:cTn>
                              </p:par>
                              <p:par>
                                <p:cTn id="357" presetID="18" presetClass="entr" presetSubtype="12" fill="hold" grpId="0" nodeType="withEffect">
                                  <p:stCondLst>
                                    <p:cond delay="0"/>
                                  </p:stCondLst>
                                  <p:childTnLst>
                                    <p:set>
                                      <p:cBhvr>
                                        <p:cTn id="358" dur="1" fill="hold">
                                          <p:stCondLst>
                                            <p:cond delay="0"/>
                                          </p:stCondLst>
                                        </p:cTn>
                                        <p:tgtEl>
                                          <p:spTgt spid="133"/>
                                        </p:tgtEl>
                                        <p:attrNameLst>
                                          <p:attrName>style.visibility</p:attrName>
                                        </p:attrNameLst>
                                      </p:cBhvr>
                                      <p:to>
                                        <p:strVal val="visible"/>
                                      </p:to>
                                    </p:set>
                                    <p:animEffect transition="in" filter="strips(downLeft)">
                                      <p:cBhvr>
                                        <p:cTn id="359" dur="500"/>
                                        <p:tgtEl>
                                          <p:spTgt spid="133"/>
                                        </p:tgtEl>
                                      </p:cBhvr>
                                    </p:animEffect>
                                  </p:childTnLst>
                                </p:cTn>
                              </p:par>
                              <p:par>
                                <p:cTn id="360" presetID="18" presetClass="entr" presetSubtype="12" fill="hold" grpId="0" nodeType="withEffect">
                                  <p:stCondLst>
                                    <p:cond delay="0"/>
                                  </p:stCondLst>
                                  <p:childTnLst>
                                    <p:set>
                                      <p:cBhvr>
                                        <p:cTn id="361" dur="1" fill="hold">
                                          <p:stCondLst>
                                            <p:cond delay="0"/>
                                          </p:stCondLst>
                                        </p:cTn>
                                        <p:tgtEl>
                                          <p:spTgt spid="130"/>
                                        </p:tgtEl>
                                        <p:attrNameLst>
                                          <p:attrName>style.visibility</p:attrName>
                                        </p:attrNameLst>
                                      </p:cBhvr>
                                      <p:to>
                                        <p:strVal val="visible"/>
                                      </p:to>
                                    </p:set>
                                    <p:animEffect transition="in" filter="strips(downLeft)">
                                      <p:cBhvr>
                                        <p:cTn id="36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7" grpId="0"/>
      <p:bldP spid="137" grpId="1"/>
      <p:bldP spid="124" grpId="0" animBg="1"/>
      <p:bldP spid="124" grpId="1" animBg="1"/>
      <p:bldP spid="115" grpId="0"/>
      <p:bldP spid="115" grpId="1"/>
      <p:bldP spid="116" grpId="0" animBg="1"/>
      <p:bldP spid="116" grpId="1" animBg="1"/>
      <p:bldP spid="102" grpId="0"/>
      <p:bldP spid="102" grpId="1"/>
      <p:bldP spid="106" grpId="0" animBg="1"/>
      <p:bldP spid="106" grpId="1" animBg="1"/>
      <p:bldP spid="107" grpId="0" animBg="1"/>
      <p:bldP spid="107" grpId="1" animBg="1"/>
      <p:bldP spid="109" grpId="0" animBg="1"/>
      <p:bldP spid="109" grpId="1" animBg="1"/>
      <p:bldP spid="90" grpId="0" animBg="1"/>
      <p:bldP spid="90" grpId="1" animBg="1"/>
      <p:bldP spid="91" grpId="0" animBg="1"/>
      <p:bldP spid="91" grpId="1" animBg="1"/>
      <p:bldP spid="185" grpId="0" animBg="1"/>
      <p:bldP spid="185" grpId="1" animBg="1"/>
      <p:bldP spid="62" grpId="0" animBg="1"/>
      <p:bldP spid="62" grpId="1" animBg="1"/>
      <p:bldP spid="63" grpId="0" animBg="1"/>
      <p:bldP spid="63" grpId="1" animBg="1"/>
      <p:bldP spid="82" grpId="0" animBg="1"/>
      <p:bldP spid="82" grpId="1" animBg="1"/>
      <p:bldP spid="83" grpId="0" animBg="1"/>
      <p:bldP spid="83" grpId="1" animBg="1"/>
      <p:bldP spid="85" grpId="0" animBg="1"/>
      <p:bldP spid="85" grpId="1" animBg="1"/>
      <p:bldP spid="128" grpId="0" animBg="1"/>
      <p:bldP spid="130" grpId="0" animBg="1"/>
      <p:bldP spid="131" grpId="0" animBg="1"/>
      <p:bldP spid="132" grpId="0" animBg="1"/>
      <p:bldP spid="1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Mit\Desktop\Powerpoint_E-dawam_Cover\Layou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48680"/>
            <a:ext cx="5436096" cy="7353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203848" y="404664"/>
            <a:ext cx="7077472" cy="1143000"/>
          </a:xfrm>
        </p:spPr>
        <p:txBody>
          <a:bodyPr>
            <a:normAutofit/>
          </a:bodyPr>
          <a:lstStyle/>
          <a:p>
            <a:r>
              <a:rPr lang="ar-EG" sz="2600" b="1" dirty="0" smtClean="0">
                <a:solidFill>
                  <a:schemeClr val="bg1"/>
                </a:solidFill>
                <a:latin typeface="Janna LT" pitchFamily="2" charset="-78"/>
                <a:cs typeface="Janna LT" pitchFamily="2" charset="-78"/>
              </a:rPr>
              <a:t>مراحل تنفيذ نظام«</a:t>
            </a:r>
            <a:r>
              <a:rPr lang="en-US" sz="2600" b="1" dirty="0" smtClean="0">
                <a:solidFill>
                  <a:schemeClr val="bg1"/>
                </a:solidFill>
                <a:latin typeface="Janna LT" pitchFamily="2" charset="-78"/>
                <a:cs typeface="Janna LT" pitchFamily="2" charset="-78"/>
              </a:rPr>
              <a:t>E-Task</a:t>
            </a:r>
            <a:r>
              <a:rPr lang="ar-EG" sz="2600" b="1" dirty="0" smtClean="0">
                <a:solidFill>
                  <a:schemeClr val="bg1"/>
                </a:solidFill>
                <a:latin typeface="Janna LT" pitchFamily="2" charset="-78"/>
                <a:cs typeface="Janna LT" pitchFamily="2" charset="-78"/>
              </a:rPr>
              <a:t>»</a:t>
            </a:r>
            <a:endParaRPr lang="ar-EG" sz="2600" b="1" dirty="0">
              <a:solidFill>
                <a:schemeClr val="bg1"/>
              </a:solidFill>
              <a:latin typeface="Janna LT" pitchFamily="2" charset="-78"/>
              <a:cs typeface="Janna LT" pitchFamily="2" charset="-78"/>
            </a:endParaRPr>
          </a:p>
        </p:txBody>
      </p:sp>
      <p:sp>
        <p:nvSpPr>
          <p:cNvPr id="10" name="Title 1"/>
          <p:cNvSpPr txBox="1">
            <a:spLocks/>
          </p:cNvSpPr>
          <p:nvPr/>
        </p:nvSpPr>
        <p:spPr>
          <a:xfrm>
            <a:off x="0" y="1421904"/>
            <a:ext cx="91440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1800" dirty="0" smtClean="0">
                <a:solidFill>
                  <a:srgbClr val="1E967E"/>
                </a:solidFill>
                <a:latin typeface="Janna LT" pitchFamily="2" charset="-78"/>
                <a:cs typeface="Janna LT" pitchFamily="2" charset="-78"/>
              </a:rPr>
              <a:t>تم الاعتماد في تنفيذ المشروع على نظام الـ</a:t>
            </a:r>
            <a:r>
              <a:rPr lang="en-US" sz="1800" dirty="0" smtClean="0">
                <a:solidFill>
                  <a:srgbClr val="1E967E"/>
                </a:solidFill>
                <a:latin typeface="Janna LT" pitchFamily="2" charset="-78"/>
                <a:cs typeface="Janna LT" pitchFamily="2" charset="-78"/>
              </a:rPr>
              <a:t> Scrum </a:t>
            </a:r>
            <a:r>
              <a:rPr lang="ar-EG" sz="1800" dirty="0" smtClean="0">
                <a:solidFill>
                  <a:srgbClr val="1E967E"/>
                </a:solidFill>
                <a:latin typeface="Janna LT" pitchFamily="2" charset="-78"/>
                <a:cs typeface="Janna LT" pitchFamily="2" charset="-78"/>
              </a:rPr>
              <a:t> وتم تقسم المشروع إلى مراحل، وفي نظام الـ «</a:t>
            </a:r>
            <a:r>
              <a:rPr lang="en-US" sz="1800" dirty="0" smtClean="0">
                <a:solidFill>
                  <a:srgbClr val="1E967E"/>
                </a:solidFill>
                <a:latin typeface="Janna LT" pitchFamily="2" charset="-78"/>
                <a:cs typeface="Janna LT" pitchFamily="2" charset="-78"/>
              </a:rPr>
              <a:t>E-task</a:t>
            </a:r>
            <a:r>
              <a:rPr lang="ar-EG" sz="1800" dirty="0" smtClean="0">
                <a:solidFill>
                  <a:srgbClr val="1E967E"/>
                </a:solidFill>
                <a:latin typeface="Janna LT" pitchFamily="2" charset="-78"/>
                <a:cs typeface="Janna LT" pitchFamily="2" charset="-78"/>
              </a:rPr>
              <a:t>» تم الانتهاء من المرحلة الاولى </a:t>
            </a:r>
            <a:r>
              <a:rPr lang="en-US" sz="1800" dirty="0" smtClean="0">
                <a:solidFill>
                  <a:srgbClr val="1E967E"/>
                </a:solidFill>
                <a:latin typeface="Janna LT" pitchFamily="2" charset="-78"/>
                <a:cs typeface="Janna LT" pitchFamily="2" charset="-78"/>
              </a:rPr>
              <a:t>“sprint1”</a:t>
            </a:r>
            <a:r>
              <a:rPr lang="ar-EG" sz="1800" dirty="0" smtClean="0">
                <a:solidFill>
                  <a:srgbClr val="1E967E"/>
                </a:solidFill>
                <a:latin typeface="Janna LT" pitchFamily="2" charset="-78"/>
                <a:cs typeface="Janna LT" pitchFamily="2" charset="-78"/>
              </a:rPr>
              <a:t> والموضحة كالآتي،،، </a:t>
            </a:r>
            <a:endParaRPr lang="ar-EG" sz="1800" dirty="0">
              <a:solidFill>
                <a:srgbClr val="1E967E"/>
              </a:solidFill>
              <a:latin typeface="Janna LT" pitchFamily="2" charset="-78"/>
              <a:cs typeface="Janna LT"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878925704"/>
              </p:ext>
            </p:extLst>
          </p:nvPr>
        </p:nvGraphicFramePr>
        <p:xfrm>
          <a:off x="539552" y="2564905"/>
          <a:ext cx="8136904" cy="3168352"/>
        </p:xfrm>
        <a:graphic>
          <a:graphicData uri="http://schemas.openxmlformats.org/drawingml/2006/table">
            <a:tbl>
              <a:tblPr rtl="1" firstRow="1" bandRow="1">
                <a:tableStyleId>{5C22544A-7EE6-4342-B048-85BDC9FD1C3A}</a:tableStyleId>
              </a:tblPr>
              <a:tblGrid>
                <a:gridCol w="3280153"/>
                <a:gridCol w="4856751"/>
              </a:tblGrid>
              <a:tr h="702709">
                <a:tc rowSpan="5">
                  <a:txBody>
                    <a:bodyPr/>
                    <a:lstStyle/>
                    <a:p>
                      <a:pPr algn="r" rtl="1"/>
                      <a:r>
                        <a:rPr lang="ar-EG" sz="1800" b="1" kern="1200" dirty="0" smtClean="0">
                          <a:solidFill>
                            <a:schemeClr val="lt1"/>
                          </a:solidFill>
                          <a:effectLst/>
                          <a:latin typeface="Janna LT" pitchFamily="2" charset="-78"/>
                          <a:ea typeface="+mn-ea"/>
                          <a:cs typeface="Janna LT" pitchFamily="2" charset="-78"/>
                        </a:rPr>
                        <a:t>سيناريوهات مشتركة بين الشركة والموظف</a:t>
                      </a:r>
                      <a:endParaRPr lang="ar-EG" dirty="0">
                        <a:latin typeface="Janna LT" pitchFamily="2" charset="-78"/>
                        <a:cs typeface="Janna LT" pitchFamily="2" charset="-78"/>
                      </a:endParaRPr>
                    </a:p>
                  </a:txBody>
                  <a:tcPr anchor="ct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امكانية تسجيل الدخول على برنامج إدارة المهام باستخدام </a:t>
                      </a:r>
                      <a:r>
                        <a:rPr lang="ar-EG" sz="1600" b="0" dirty="0" smtClean="0">
                          <a:solidFill>
                            <a:srgbClr val="1E967E"/>
                          </a:solidFill>
                          <a:effectLst/>
                          <a:latin typeface="Janna LT" pitchFamily="2" charset="-78"/>
                          <a:ea typeface="Calibri"/>
                          <a:cs typeface="Janna LT" pitchFamily="2" charset="-78"/>
                        </a:rPr>
                        <a:t>البيانات التي تم التسجيل بها بالموقع.</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702709">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a:solidFill>
                            <a:srgbClr val="1E967E"/>
                          </a:solidFill>
                          <a:effectLst/>
                          <a:latin typeface="Janna LT" pitchFamily="2" charset="-78"/>
                          <a:ea typeface="Calibri"/>
                          <a:cs typeface="Janna LT" pitchFamily="2" charset="-78"/>
                        </a:rPr>
                        <a:t>امكانية </a:t>
                      </a:r>
                      <a:r>
                        <a:rPr lang="ar-SA" sz="1600" b="0" u="sng" dirty="0">
                          <a:solidFill>
                            <a:srgbClr val="1E967E"/>
                          </a:solidFill>
                          <a:effectLst/>
                          <a:latin typeface="Janna LT" pitchFamily="2" charset="-78"/>
                          <a:ea typeface="Calibri"/>
                          <a:cs typeface="Janna LT" pitchFamily="2" charset="-78"/>
                        </a:rPr>
                        <a:t>اضافة</a:t>
                      </a:r>
                      <a:r>
                        <a:rPr lang="ar-SA" sz="1600" b="0" dirty="0">
                          <a:solidFill>
                            <a:srgbClr val="1E967E"/>
                          </a:solidFill>
                          <a:effectLst/>
                          <a:latin typeface="Janna LT" pitchFamily="2" charset="-78"/>
                          <a:ea typeface="Calibri"/>
                          <a:cs typeface="Janna LT" pitchFamily="2" charset="-78"/>
                        </a:rPr>
                        <a:t> تعليقات  على المهام.</a:t>
                      </a:r>
                      <a:endParaRPr lang="en-US" sz="1600" b="0" dirty="0">
                        <a:solidFill>
                          <a:srgbClr val="1E967E"/>
                        </a:solidFill>
                        <a:effectLst/>
                        <a:latin typeface="Janna LT" pitchFamily="2" charset="-78"/>
                        <a:ea typeface="Calibri"/>
                        <a:cs typeface="Janna LT" pitchFamily="2" charset="-78"/>
                      </a:endParaRPr>
                    </a:p>
                    <a:p>
                      <a:pPr algn="r" rtl="1">
                        <a:lnSpc>
                          <a:spcPct val="115000"/>
                        </a:lnSpc>
                        <a:spcAft>
                          <a:spcPts val="0"/>
                        </a:spcAft>
                      </a:pPr>
                      <a:r>
                        <a:rPr lang="ar-SA" sz="1600" b="0" dirty="0">
                          <a:solidFill>
                            <a:srgbClr val="1E967E"/>
                          </a:solidFill>
                          <a:effectLst/>
                          <a:latin typeface="Janna LT" pitchFamily="2" charset="-78"/>
                          <a:ea typeface="Calibri"/>
                          <a:cs typeface="Janna LT" pitchFamily="2" charset="-78"/>
                        </a:rPr>
                        <a:t>( تكون صلاحية </a:t>
                      </a:r>
                      <a:r>
                        <a:rPr lang="ar-SA" sz="1600" b="0" u="sng" dirty="0">
                          <a:solidFill>
                            <a:srgbClr val="1E967E"/>
                          </a:solidFill>
                          <a:effectLst/>
                          <a:latin typeface="Janna LT" pitchFamily="2" charset="-78"/>
                          <a:ea typeface="Calibri"/>
                          <a:cs typeface="Janna LT" pitchFamily="2" charset="-78"/>
                        </a:rPr>
                        <a:t>ادارة</a:t>
                      </a:r>
                      <a:r>
                        <a:rPr lang="ar-SA" sz="1600" b="0" dirty="0">
                          <a:solidFill>
                            <a:srgbClr val="1E967E"/>
                          </a:solidFill>
                          <a:effectLst/>
                          <a:latin typeface="Janna LT" pitchFamily="2" charset="-78"/>
                          <a:ea typeface="Calibri"/>
                          <a:cs typeface="Janna LT" pitchFamily="2" charset="-78"/>
                        </a:rPr>
                        <a:t> التعليقات متاحة للشركة فقط)</a:t>
                      </a:r>
                      <a:r>
                        <a:rPr lang="ar-EG" sz="1600" b="0" dirty="0">
                          <a:solidFill>
                            <a:srgbClr val="1E967E"/>
                          </a:solidFill>
                          <a:effectLst/>
                          <a:latin typeface="Janna LT" pitchFamily="2" charset="-78"/>
                          <a:ea typeface="Calibri"/>
                          <a:cs typeface="Janna LT" pitchFamily="2" charset="-78"/>
                        </a:rPr>
                        <a:t>.</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539403">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a:solidFill>
                            <a:srgbClr val="1E967E"/>
                          </a:solidFill>
                          <a:effectLst/>
                          <a:latin typeface="Janna LT" pitchFamily="2" charset="-78"/>
                          <a:ea typeface="Calibri"/>
                          <a:cs typeface="Janna LT" pitchFamily="2" charset="-78"/>
                        </a:rPr>
                        <a:t>امكانية اضافة مرفقات للمهام طالما لم تنتهي بعد.</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539403">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a:solidFill>
                            <a:srgbClr val="1E967E"/>
                          </a:solidFill>
                          <a:effectLst/>
                          <a:latin typeface="Janna LT" pitchFamily="2" charset="-78"/>
                          <a:ea typeface="Calibri"/>
                          <a:cs typeface="Janna LT" pitchFamily="2" charset="-78"/>
                        </a:rPr>
                        <a:t>امكانية متابعة سجل المهام الخاص بالمهام.</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r h="684128">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smtClean="0">
                          <a:solidFill>
                            <a:srgbClr val="1E967E"/>
                          </a:solidFill>
                          <a:effectLst/>
                          <a:latin typeface="Janna LT" pitchFamily="2" charset="-78"/>
                          <a:ea typeface="Calibri"/>
                          <a:cs typeface="Janna LT" pitchFamily="2" charset="-78"/>
                        </a:rPr>
                        <a:t>امكانية استلام  ومشاهدة  التنبيهات والاشعارات الخاصة بكل مهمة.</a:t>
                      </a:r>
                      <a:endParaRPr lang="en-US" sz="1600" b="0" dirty="0">
                        <a:solidFill>
                          <a:srgbClr val="1E967E"/>
                        </a:solidFill>
                        <a:effectLst/>
                        <a:latin typeface="Janna LT" pitchFamily="2" charset="-78"/>
                        <a:ea typeface="Calibri"/>
                        <a:cs typeface="Janna LT" pitchFamily="2" charset="-78"/>
                      </a:endParaRPr>
                    </a:p>
                  </a:txBody>
                  <a:tcPr marL="68580" marR="68580" marT="0" marB="0" anchor="ctr">
                    <a:solidFill>
                      <a:schemeClr val="bg1">
                        <a:lumMod val="75000"/>
                      </a:schemeClr>
                    </a:solidFill>
                  </a:tcPr>
                </a:tc>
              </a:tr>
            </a:tbl>
          </a:graphicData>
        </a:graphic>
      </p:graphicFrame>
    </p:spTree>
    <p:extLst>
      <p:ext uri="{BB962C8B-B14F-4D97-AF65-F5344CB8AC3E}">
        <p14:creationId xmlns:p14="http://schemas.microsoft.com/office/powerpoint/2010/main" val="15468627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Mit\Desktop\Powerpoint_E-dawam_Cover\Layou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48680"/>
            <a:ext cx="5436096" cy="7353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203848" y="404664"/>
            <a:ext cx="7077472" cy="1143000"/>
          </a:xfrm>
        </p:spPr>
        <p:txBody>
          <a:bodyPr>
            <a:normAutofit/>
          </a:bodyPr>
          <a:lstStyle/>
          <a:p>
            <a:r>
              <a:rPr lang="ar-EG" sz="2600" b="1" dirty="0" smtClean="0">
                <a:solidFill>
                  <a:schemeClr val="bg1"/>
                </a:solidFill>
                <a:latin typeface="Janna LT" pitchFamily="2" charset="-78"/>
                <a:cs typeface="Janna LT" pitchFamily="2" charset="-78"/>
              </a:rPr>
              <a:t>مراحل تنفيذ نظام«</a:t>
            </a:r>
            <a:r>
              <a:rPr lang="en-US" sz="2600" b="1" dirty="0" smtClean="0">
                <a:solidFill>
                  <a:schemeClr val="bg1"/>
                </a:solidFill>
                <a:latin typeface="Janna LT" pitchFamily="2" charset="-78"/>
                <a:cs typeface="Janna LT" pitchFamily="2" charset="-78"/>
              </a:rPr>
              <a:t>E-Task</a:t>
            </a:r>
            <a:r>
              <a:rPr lang="ar-EG" sz="2600" b="1" dirty="0" smtClean="0">
                <a:solidFill>
                  <a:schemeClr val="bg1"/>
                </a:solidFill>
                <a:latin typeface="Janna LT" pitchFamily="2" charset="-78"/>
                <a:cs typeface="Janna LT" pitchFamily="2" charset="-78"/>
              </a:rPr>
              <a:t>»</a:t>
            </a:r>
            <a:endParaRPr lang="ar-EG" sz="2600" b="1" dirty="0">
              <a:solidFill>
                <a:schemeClr val="bg1"/>
              </a:solidFill>
              <a:latin typeface="Janna LT" pitchFamily="2" charset="-78"/>
              <a:cs typeface="Janna LT"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796756698"/>
              </p:ext>
            </p:extLst>
          </p:nvPr>
        </p:nvGraphicFramePr>
        <p:xfrm>
          <a:off x="611560" y="1484784"/>
          <a:ext cx="8136904" cy="4558037"/>
        </p:xfrm>
        <a:graphic>
          <a:graphicData uri="http://schemas.openxmlformats.org/drawingml/2006/table">
            <a:tbl>
              <a:tblPr rtl="1" firstRow="1" bandRow="1">
                <a:tableStyleId>{5C22544A-7EE6-4342-B048-85BDC9FD1C3A}</a:tableStyleId>
              </a:tblPr>
              <a:tblGrid>
                <a:gridCol w="3280153"/>
                <a:gridCol w="4856751"/>
              </a:tblGrid>
              <a:tr h="702709">
                <a:tc rowSpan="5">
                  <a:txBody>
                    <a:bodyPr/>
                    <a:lstStyle/>
                    <a:p>
                      <a:pPr algn="r" rtl="1"/>
                      <a:r>
                        <a:rPr lang="ar-EG" sz="1800" b="1" kern="1200" dirty="0" smtClean="0">
                          <a:solidFill>
                            <a:schemeClr val="lt1"/>
                          </a:solidFill>
                          <a:effectLst/>
                          <a:latin typeface="Janna LT" pitchFamily="2" charset="-78"/>
                          <a:ea typeface="+mn-ea"/>
                          <a:cs typeface="Janna LT" pitchFamily="2" charset="-78"/>
                        </a:rPr>
                        <a:t>سيناريوهات الشركة</a:t>
                      </a:r>
                      <a:endParaRPr lang="ar-EG" dirty="0">
                        <a:latin typeface="Janna LT" pitchFamily="2" charset="-78"/>
                        <a:cs typeface="Janna LT" pitchFamily="2" charset="-78"/>
                      </a:endParaRPr>
                    </a:p>
                  </a:txBody>
                  <a:tcPr anchor="ctr">
                    <a:solidFill>
                      <a:srgbClr val="1E967E"/>
                    </a:solidFill>
                  </a:tcPr>
                </a:tc>
                <a:tc>
                  <a:txBody>
                    <a:bodyPr/>
                    <a:lstStyle/>
                    <a:p>
                      <a:pPr algn="r" rtl="1">
                        <a:lnSpc>
                          <a:spcPct val="115000"/>
                        </a:lnSpc>
                        <a:spcAft>
                          <a:spcPts val="0"/>
                        </a:spcAft>
                      </a:pPr>
                      <a:r>
                        <a:rPr lang="ar-SA" sz="1600" b="0" dirty="0">
                          <a:solidFill>
                            <a:srgbClr val="1E967E"/>
                          </a:solidFill>
                          <a:effectLst/>
                          <a:latin typeface="Calibri"/>
                          <a:ea typeface="Calibri"/>
                          <a:cs typeface="Janna LT"/>
                        </a:rPr>
                        <a:t>امكانية ادارة الشركة للمهام</a:t>
                      </a:r>
                      <a:r>
                        <a:rPr lang="ar-EG" sz="1600" b="0" dirty="0">
                          <a:solidFill>
                            <a:srgbClr val="1E967E"/>
                          </a:solidFill>
                          <a:effectLst/>
                          <a:latin typeface="Calibri"/>
                          <a:ea typeface="Calibri"/>
                          <a:cs typeface="Janna LT"/>
                        </a:rPr>
                        <a:t> واضافة مهام وتحديد أولوياتها وبياناتها وتاريخ التسليم المطلوب لكل مهمة.</a:t>
                      </a:r>
                      <a:endParaRPr lang="en-US" sz="1600" b="0" dirty="0">
                        <a:solidFill>
                          <a:srgbClr val="1E967E"/>
                        </a:solidFill>
                        <a:effectLst/>
                        <a:latin typeface="Calibri"/>
                        <a:ea typeface="Calibri"/>
                        <a:cs typeface="Arial"/>
                      </a:endParaRPr>
                    </a:p>
                  </a:txBody>
                  <a:tcPr marL="68580" marR="68580" marT="0" marB="0" anchor="ctr">
                    <a:solidFill>
                      <a:schemeClr val="bg1">
                        <a:lumMod val="75000"/>
                      </a:schemeClr>
                    </a:solidFill>
                  </a:tcPr>
                </a:tc>
              </a:tr>
              <a:tr h="702709">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a:solidFill>
                            <a:srgbClr val="1E967E"/>
                          </a:solidFill>
                          <a:effectLst/>
                          <a:latin typeface="Calibri"/>
                          <a:ea typeface="Calibri"/>
                          <a:cs typeface="Janna LT"/>
                        </a:rPr>
                        <a:t>امكانية تعديل الشركة للمهام</a:t>
                      </a:r>
                      <a:endParaRPr lang="en-US" sz="1600" b="0" dirty="0">
                        <a:solidFill>
                          <a:srgbClr val="1E967E"/>
                        </a:solidFill>
                        <a:effectLst/>
                        <a:latin typeface="Calibri"/>
                        <a:ea typeface="Calibri"/>
                        <a:cs typeface="Arial"/>
                      </a:endParaRPr>
                    </a:p>
                  </a:txBody>
                  <a:tcPr marL="68580" marR="68580" marT="0" marB="0" anchor="ctr">
                    <a:solidFill>
                      <a:schemeClr val="bg1">
                        <a:lumMod val="75000"/>
                      </a:schemeClr>
                    </a:solidFill>
                  </a:tcPr>
                </a:tc>
              </a:tr>
              <a:tr h="539403">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a:solidFill>
                            <a:srgbClr val="1E967E"/>
                          </a:solidFill>
                          <a:effectLst/>
                          <a:latin typeface="Calibri"/>
                          <a:ea typeface="Calibri"/>
                          <a:cs typeface="Janna LT"/>
                        </a:rPr>
                        <a:t>امكانية ايقاف المهام المسندة</a:t>
                      </a:r>
                      <a:endParaRPr lang="en-US" sz="1600" b="0" dirty="0">
                        <a:solidFill>
                          <a:srgbClr val="1E967E"/>
                        </a:solidFill>
                        <a:effectLst/>
                        <a:latin typeface="Calibri"/>
                        <a:ea typeface="Calibri"/>
                        <a:cs typeface="Arial"/>
                      </a:endParaRPr>
                    </a:p>
                  </a:txBody>
                  <a:tcPr marL="68580" marR="68580" marT="0" marB="0" anchor="ctr">
                    <a:solidFill>
                      <a:schemeClr val="bg1">
                        <a:lumMod val="75000"/>
                      </a:schemeClr>
                    </a:solidFill>
                  </a:tcPr>
                </a:tc>
              </a:tr>
              <a:tr h="539403">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a:solidFill>
                            <a:srgbClr val="1E967E"/>
                          </a:solidFill>
                          <a:effectLst/>
                          <a:latin typeface="Calibri"/>
                          <a:ea typeface="Calibri"/>
                          <a:cs typeface="Janna LT"/>
                        </a:rPr>
                        <a:t>امكانية اعادة اسناد المهام</a:t>
                      </a:r>
                      <a:r>
                        <a:rPr lang="ar-EG" sz="1600" b="0" dirty="0">
                          <a:solidFill>
                            <a:srgbClr val="1E967E"/>
                          </a:solidFill>
                          <a:effectLst/>
                          <a:latin typeface="Calibri"/>
                          <a:ea typeface="Calibri"/>
                          <a:cs typeface="Janna LT"/>
                        </a:rPr>
                        <a:t> لموظف جديد وايقافها تلقائيًا للموظف الحالي</a:t>
                      </a:r>
                      <a:endParaRPr lang="en-US" sz="1600" b="0" dirty="0">
                        <a:solidFill>
                          <a:srgbClr val="1E967E"/>
                        </a:solidFill>
                        <a:effectLst/>
                        <a:latin typeface="Calibri"/>
                        <a:ea typeface="Calibri"/>
                        <a:cs typeface="Arial"/>
                      </a:endParaRPr>
                    </a:p>
                  </a:txBody>
                  <a:tcPr marL="68580" marR="68580" marT="0" marB="0" anchor="ctr">
                    <a:solidFill>
                      <a:schemeClr val="bg1">
                        <a:lumMod val="75000"/>
                      </a:schemeClr>
                    </a:solidFill>
                  </a:tcPr>
                </a:tc>
              </a:tr>
              <a:tr h="684128">
                <a:tc vMerge="1">
                  <a:txBody>
                    <a:bodyPr/>
                    <a:lstStyle/>
                    <a:p>
                      <a:pPr rtl="1"/>
                      <a:endParaRPr lang="ar-EG" dirty="0"/>
                    </a:p>
                  </a:txBody>
                  <a:tcPr>
                    <a:solidFill>
                      <a:srgbClr val="1E967E"/>
                    </a:solidFill>
                  </a:tcPr>
                </a:tc>
                <a:tc>
                  <a:txBody>
                    <a:bodyPr/>
                    <a:lstStyle/>
                    <a:p>
                      <a:pPr algn="r" rtl="1">
                        <a:lnSpc>
                          <a:spcPct val="115000"/>
                        </a:lnSpc>
                        <a:spcAft>
                          <a:spcPts val="0"/>
                        </a:spcAft>
                      </a:pPr>
                      <a:r>
                        <a:rPr lang="ar-SA" sz="1600" b="0" dirty="0">
                          <a:solidFill>
                            <a:srgbClr val="1E967E"/>
                          </a:solidFill>
                          <a:effectLst/>
                          <a:latin typeface="Calibri"/>
                          <a:ea typeface="Calibri"/>
                          <a:cs typeface="Janna LT"/>
                        </a:rPr>
                        <a:t>امكانية ادارة المشاريع</a:t>
                      </a:r>
                      <a:r>
                        <a:rPr lang="ar-EG" sz="1600" b="0" dirty="0">
                          <a:solidFill>
                            <a:srgbClr val="1E967E"/>
                          </a:solidFill>
                          <a:effectLst/>
                          <a:latin typeface="Calibri"/>
                          <a:ea typeface="Calibri"/>
                          <a:cs typeface="Janna LT"/>
                        </a:rPr>
                        <a:t> التي تندرج تحتها المهام.</a:t>
                      </a:r>
                      <a:endParaRPr lang="en-US" sz="1600" b="0" dirty="0">
                        <a:solidFill>
                          <a:srgbClr val="1E967E"/>
                        </a:solidFill>
                        <a:effectLst/>
                        <a:latin typeface="Calibri"/>
                        <a:ea typeface="Calibri"/>
                        <a:cs typeface="Arial"/>
                      </a:endParaRPr>
                    </a:p>
                  </a:txBody>
                  <a:tcPr marL="68580" marR="68580" marT="0" marB="0" anchor="ctr">
                    <a:solidFill>
                      <a:schemeClr val="bg1">
                        <a:lumMod val="75000"/>
                      </a:schemeClr>
                    </a:solidFill>
                  </a:tcPr>
                </a:tc>
              </a:tr>
              <a:tr h="684128">
                <a:tc rowSpan="2">
                  <a:txBody>
                    <a:bodyPr/>
                    <a:lstStyle/>
                    <a:p>
                      <a:pPr algn="r" rtl="1"/>
                      <a:r>
                        <a:rPr lang="ar-EG" sz="1800" b="1" kern="1200" dirty="0" smtClean="0">
                          <a:solidFill>
                            <a:schemeClr val="lt1"/>
                          </a:solidFill>
                          <a:effectLst/>
                          <a:latin typeface="Janna LT" pitchFamily="2" charset="-78"/>
                          <a:ea typeface="+mn-ea"/>
                          <a:cs typeface="Janna LT" pitchFamily="2" charset="-78"/>
                        </a:rPr>
                        <a:t>سيناريوهات</a:t>
                      </a:r>
                      <a:r>
                        <a:rPr lang="ar-EG" sz="1800" kern="1200" dirty="0" smtClean="0">
                          <a:solidFill>
                            <a:schemeClr val="dk1"/>
                          </a:solidFill>
                          <a:effectLst/>
                          <a:latin typeface="+mn-lt"/>
                          <a:ea typeface="+mn-ea"/>
                          <a:cs typeface="+mn-cs"/>
                        </a:rPr>
                        <a:t> </a:t>
                      </a:r>
                      <a:r>
                        <a:rPr lang="ar-EG" sz="1800" b="1" kern="1200" dirty="0" smtClean="0">
                          <a:solidFill>
                            <a:schemeClr val="lt1"/>
                          </a:solidFill>
                          <a:effectLst/>
                          <a:latin typeface="Janna LT" pitchFamily="2" charset="-78"/>
                          <a:ea typeface="+mn-ea"/>
                          <a:cs typeface="Janna LT" pitchFamily="2" charset="-78"/>
                        </a:rPr>
                        <a:t>الموظف</a:t>
                      </a:r>
                      <a:endParaRPr lang="ar-EG" sz="1800" b="1" kern="1200" dirty="0">
                        <a:solidFill>
                          <a:schemeClr val="lt1"/>
                        </a:solidFill>
                        <a:effectLst/>
                        <a:latin typeface="Janna LT" pitchFamily="2" charset="-78"/>
                        <a:ea typeface="+mn-ea"/>
                        <a:cs typeface="Janna LT" pitchFamily="2" charset="-78"/>
                      </a:endParaRPr>
                    </a:p>
                  </a:txBody>
                  <a:tcPr anchor="ctr">
                    <a:solidFill>
                      <a:srgbClr val="D4A436"/>
                    </a:solidFill>
                  </a:tcPr>
                </a:tc>
                <a:tc>
                  <a:txBody>
                    <a:bodyPr/>
                    <a:lstStyle/>
                    <a:p>
                      <a:pPr algn="r" rtl="1">
                        <a:lnSpc>
                          <a:spcPct val="115000"/>
                        </a:lnSpc>
                        <a:spcAft>
                          <a:spcPts val="0"/>
                        </a:spcAft>
                      </a:pPr>
                      <a:r>
                        <a:rPr lang="ar-SA" sz="1600" b="0" kern="1200" dirty="0">
                          <a:solidFill>
                            <a:srgbClr val="D4A436"/>
                          </a:solidFill>
                          <a:effectLst/>
                          <a:latin typeface="Calibri"/>
                          <a:ea typeface="Calibri"/>
                          <a:cs typeface="Janna LT"/>
                        </a:rPr>
                        <a:t>امكانية ادارة الموظف للمهام المسندة اليه (قبول – رفض – انهاء).</a:t>
                      </a:r>
                      <a:endParaRPr lang="en-US" sz="1600" b="0" kern="1200" dirty="0">
                        <a:solidFill>
                          <a:srgbClr val="D4A436"/>
                        </a:solidFill>
                        <a:effectLst/>
                        <a:latin typeface="Calibri"/>
                        <a:ea typeface="Calibri"/>
                        <a:cs typeface="Janna LT"/>
                      </a:endParaRPr>
                    </a:p>
                  </a:txBody>
                  <a:tcPr marL="68580" marR="68580" marT="0" marB="0" anchor="ctr">
                    <a:solidFill>
                      <a:schemeClr val="bg1">
                        <a:lumMod val="75000"/>
                      </a:schemeClr>
                    </a:solidFill>
                  </a:tcPr>
                </a:tc>
              </a:tr>
              <a:tr h="684128">
                <a:tc vMerge="1">
                  <a:txBody>
                    <a:bodyPr/>
                    <a:lstStyle/>
                    <a:p>
                      <a:pPr algn="r" rtl="1"/>
                      <a:endParaRPr lang="ar-EG" dirty="0">
                        <a:latin typeface="Janna LT" pitchFamily="2" charset="-78"/>
                        <a:cs typeface="Janna LT" pitchFamily="2" charset="-78"/>
                      </a:endParaRPr>
                    </a:p>
                  </a:txBody>
                  <a:tcPr anchor="ctr">
                    <a:solidFill>
                      <a:srgbClr val="1E967E"/>
                    </a:solidFill>
                  </a:tcPr>
                </a:tc>
                <a:tc>
                  <a:txBody>
                    <a:bodyPr/>
                    <a:lstStyle/>
                    <a:p>
                      <a:pPr algn="justLow" rtl="1">
                        <a:lnSpc>
                          <a:spcPct val="115000"/>
                        </a:lnSpc>
                        <a:spcAft>
                          <a:spcPts val="0"/>
                        </a:spcAft>
                      </a:pPr>
                      <a:r>
                        <a:rPr lang="ar-SA" sz="1600" b="0" kern="1200" dirty="0">
                          <a:solidFill>
                            <a:srgbClr val="D4A436"/>
                          </a:solidFill>
                          <a:effectLst/>
                          <a:latin typeface="Calibri"/>
                          <a:ea typeface="Calibri"/>
                          <a:cs typeface="Janna LT"/>
                        </a:rPr>
                        <a:t>امكانية تعديل حالات المهام واضافة وقت مستغرق لكل مهمة يوميًا.</a:t>
                      </a:r>
                      <a:endParaRPr lang="en-US" sz="1600" b="0" kern="1200" dirty="0">
                        <a:solidFill>
                          <a:srgbClr val="D4A436"/>
                        </a:solidFill>
                        <a:effectLst/>
                        <a:latin typeface="Calibri"/>
                        <a:ea typeface="Calibri"/>
                        <a:cs typeface="Janna LT"/>
                      </a:endParaRPr>
                    </a:p>
                  </a:txBody>
                  <a:tcPr marL="68580" marR="68580" marT="0" marB="0" anchor="ctr">
                    <a:solidFill>
                      <a:schemeClr val="bg1">
                        <a:lumMod val="75000"/>
                      </a:schemeClr>
                    </a:solidFill>
                  </a:tcPr>
                </a:tc>
              </a:tr>
            </a:tbl>
          </a:graphicData>
        </a:graphic>
      </p:graphicFrame>
    </p:spTree>
    <p:extLst>
      <p:ext uri="{BB962C8B-B14F-4D97-AF65-F5344CB8AC3E}">
        <p14:creationId xmlns:p14="http://schemas.microsoft.com/office/powerpoint/2010/main" val="358043517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9776"/>
            <a:ext cx="8229600" cy="1143000"/>
          </a:xfrm>
        </p:spPr>
        <p:txBody>
          <a:bodyPr>
            <a:normAutofit/>
          </a:bodyPr>
          <a:lstStyle/>
          <a:p>
            <a:r>
              <a:rPr lang="ar-EG" sz="2800" b="1" dirty="0" smtClean="0">
                <a:solidFill>
                  <a:srgbClr val="1E967E"/>
                </a:solidFill>
                <a:latin typeface="Janna LT" pitchFamily="2" charset="-78"/>
                <a:cs typeface="Janna LT" pitchFamily="2" charset="-78"/>
              </a:rPr>
              <a:t>حملة تسويق إلكتروني</a:t>
            </a:r>
            <a:endParaRPr lang="ar-EG" sz="2800" b="1" dirty="0">
              <a:solidFill>
                <a:srgbClr val="1E967E"/>
              </a:solidFill>
              <a:latin typeface="Janna LT" pitchFamily="2" charset="-78"/>
              <a:cs typeface="Janna LT" pitchFamily="2" charset="-78"/>
            </a:endParaRPr>
          </a:p>
        </p:txBody>
      </p:sp>
      <p:pic>
        <p:nvPicPr>
          <p:cNvPr id="7" name="Picture 2" descr="C:\Users\Mit\Desktop\Powerpoint_E-dawam_Cover\Lin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01252" y="3391999"/>
            <a:ext cx="6957392" cy="17339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t\Desktop\Powerpoint_E-dawam_Cover\Layou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13882"/>
            <a:ext cx="5439651" cy="4479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it\Desktop\Powerpoint_E-dawam_Cover\Layou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120" y="-13882"/>
            <a:ext cx="4283392" cy="447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8" y="2051263"/>
            <a:ext cx="7992888" cy="1754326"/>
          </a:xfrm>
          <a:prstGeom prst="rect">
            <a:avLst/>
          </a:prstGeom>
          <a:noFill/>
        </p:spPr>
        <p:txBody>
          <a:bodyPr wrap="square" rtlCol="1">
            <a:spAutoFit/>
          </a:bodyPr>
          <a:lstStyle/>
          <a:p>
            <a:pPr marL="285750" indent="-285750">
              <a:lnSpc>
                <a:spcPct val="150000"/>
              </a:lnSpc>
              <a:buFont typeface="Wingdings" pitchFamily="2" charset="2"/>
              <a:buChar char="ü"/>
            </a:pPr>
            <a:r>
              <a:rPr lang="ar-EG" dirty="0" smtClean="0">
                <a:solidFill>
                  <a:schemeClr val="tx1">
                    <a:lumMod val="50000"/>
                  </a:schemeClr>
                </a:solidFill>
                <a:latin typeface="Janna LT" pitchFamily="2" charset="-78"/>
                <a:cs typeface="Janna LT" pitchFamily="2" charset="-78"/>
              </a:rPr>
              <a:t>إشهار ونشر البوابة والتعريف بها </a:t>
            </a:r>
          </a:p>
          <a:p>
            <a:pPr marL="285750" indent="-285750">
              <a:lnSpc>
                <a:spcPct val="150000"/>
              </a:lnSpc>
              <a:buFont typeface="Wingdings" pitchFamily="2" charset="2"/>
              <a:buChar char="ü"/>
            </a:pPr>
            <a:r>
              <a:rPr lang="ar-EG" dirty="0">
                <a:solidFill>
                  <a:schemeClr val="tx1">
                    <a:lumMod val="50000"/>
                  </a:schemeClr>
                </a:solidFill>
                <a:latin typeface="Janna LT" pitchFamily="2" charset="-78"/>
                <a:cs typeface="Janna LT" pitchFamily="2" charset="-78"/>
              </a:rPr>
              <a:t>تجميع </a:t>
            </a:r>
            <a:r>
              <a:rPr lang="ar-EG" dirty="0" smtClean="0">
                <a:solidFill>
                  <a:schemeClr val="tx1">
                    <a:lumMod val="50000"/>
                  </a:schemeClr>
                </a:solidFill>
                <a:latin typeface="Janna LT" pitchFamily="2" charset="-78"/>
                <a:cs typeface="Janna LT" pitchFamily="2" charset="-78"/>
              </a:rPr>
              <a:t>السير الذاتية </a:t>
            </a:r>
          </a:p>
          <a:p>
            <a:pPr marL="285750" indent="-285750">
              <a:lnSpc>
                <a:spcPct val="150000"/>
              </a:lnSpc>
              <a:buFont typeface="Wingdings" pitchFamily="2" charset="2"/>
              <a:buChar char="ü"/>
            </a:pPr>
            <a:r>
              <a:rPr lang="ar-EG" dirty="0" smtClean="0">
                <a:solidFill>
                  <a:schemeClr val="tx1">
                    <a:lumMod val="50000"/>
                  </a:schemeClr>
                </a:solidFill>
                <a:latin typeface="Janna LT" pitchFamily="2" charset="-78"/>
                <a:cs typeface="Janna LT" pitchFamily="2" charset="-78"/>
              </a:rPr>
              <a:t>التفاعل مع الجمهور السعودي ومعرفة متطلباته لتحديد اساليب منهجية في توفيرها.</a:t>
            </a:r>
          </a:p>
          <a:p>
            <a:pPr marL="285750" indent="-285750">
              <a:lnSpc>
                <a:spcPct val="150000"/>
              </a:lnSpc>
              <a:buFont typeface="Wingdings" pitchFamily="2" charset="2"/>
              <a:buChar char="ü"/>
            </a:pPr>
            <a:r>
              <a:rPr lang="ar-EG" dirty="0" smtClean="0">
                <a:solidFill>
                  <a:schemeClr val="tx1">
                    <a:lumMod val="50000"/>
                  </a:schemeClr>
                </a:solidFill>
                <a:latin typeface="Janna LT" pitchFamily="2" charset="-78"/>
                <a:cs typeface="Janna LT" pitchFamily="2" charset="-78"/>
              </a:rPr>
              <a:t>توطيد الثقة بين اسم «إي-دوام» والجمهور العام.</a:t>
            </a:r>
            <a:endParaRPr lang="ar-EG" dirty="0">
              <a:solidFill>
                <a:schemeClr val="tx1">
                  <a:lumMod val="50000"/>
                </a:schemeClr>
              </a:solidFill>
              <a:latin typeface="Janna LT" pitchFamily="2" charset="-78"/>
              <a:cs typeface="Janna LT" pitchFamily="2" charset="-78"/>
            </a:endParaRPr>
          </a:p>
        </p:txBody>
      </p:sp>
      <p:sp>
        <p:nvSpPr>
          <p:cNvPr id="8" name="TextBox 7"/>
          <p:cNvSpPr txBox="1"/>
          <p:nvPr/>
        </p:nvSpPr>
        <p:spPr>
          <a:xfrm>
            <a:off x="3635896" y="1340768"/>
            <a:ext cx="5132747" cy="557845"/>
          </a:xfrm>
          <a:prstGeom prst="rect">
            <a:avLst/>
          </a:prstGeom>
          <a:solidFill>
            <a:srgbClr val="1E967E"/>
          </a:solidFill>
        </p:spPr>
        <p:txBody>
          <a:bodyPr wrap="square" rtlCol="1">
            <a:spAutoFit/>
          </a:bodyPr>
          <a:lstStyle/>
          <a:p>
            <a:pPr algn="ctr">
              <a:lnSpc>
                <a:spcPct val="150000"/>
              </a:lnSpc>
            </a:pPr>
            <a:r>
              <a:rPr lang="ar-SA" sz="2200" b="1" dirty="0">
                <a:solidFill>
                  <a:schemeClr val="bg1"/>
                </a:solidFill>
                <a:latin typeface="Janna LT" pitchFamily="2" charset="-78"/>
                <a:cs typeface="Janna LT" pitchFamily="2" charset="-78"/>
              </a:rPr>
              <a:t>هدف الحملة التسويقية </a:t>
            </a:r>
            <a:r>
              <a:rPr lang="ar-EG" sz="2200" b="1" dirty="0" smtClean="0">
                <a:solidFill>
                  <a:schemeClr val="bg1"/>
                </a:solidFill>
                <a:latin typeface="Janna LT" pitchFamily="2" charset="-78"/>
                <a:cs typeface="Janna LT" pitchFamily="2" charset="-78"/>
              </a:rPr>
              <a:t>لبوابة «</a:t>
            </a:r>
            <a:r>
              <a:rPr lang="ar-SA" sz="2200" b="1" dirty="0" smtClean="0">
                <a:solidFill>
                  <a:schemeClr val="bg1"/>
                </a:solidFill>
                <a:latin typeface="Janna LT" pitchFamily="2" charset="-78"/>
                <a:cs typeface="Janna LT" pitchFamily="2" charset="-78"/>
              </a:rPr>
              <a:t>إي</a:t>
            </a:r>
            <a:r>
              <a:rPr lang="ar-EG" sz="2200" b="1" dirty="0" smtClean="0">
                <a:solidFill>
                  <a:schemeClr val="bg1"/>
                </a:solidFill>
                <a:latin typeface="Janna LT" pitchFamily="2" charset="-78"/>
                <a:cs typeface="Janna LT" pitchFamily="2" charset="-78"/>
              </a:rPr>
              <a:t>-</a:t>
            </a:r>
            <a:r>
              <a:rPr lang="ar-SA" sz="2200" b="1" dirty="0" smtClean="0">
                <a:solidFill>
                  <a:schemeClr val="bg1"/>
                </a:solidFill>
                <a:latin typeface="Janna LT" pitchFamily="2" charset="-78"/>
                <a:cs typeface="Janna LT" pitchFamily="2" charset="-78"/>
              </a:rPr>
              <a:t>دوام</a:t>
            </a:r>
            <a:r>
              <a:rPr lang="ar-EG" sz="2200" b="1" dirty="0" smtClean="0">
                <a:solidFill>
                  <a:schemeClr val="bg1"/>
                </a:solidFill>
                <a:latin typeface="Janna LT" pitchFamily="2" charset="-78"/>
                <a:cs typeface="Janna LT" pitchFamily="2" charset="-78"/>
              </a:rPr>
              <a:t>»</a:t>
            </a:r>
            <a:endParaRPr lang="ar-EG" sz="2200" b="1" dirty="0">
              <a:solidFill>
                <a:schemeClr val="bg1"/>
              </a:solidFill>
              <a:latin typeface="Janna LT" pitchFamily="2" charset="-78"/>
              <a:cs typeface="Janna LT" pitchFamily="2" charset="-78"/>
            </a:endParaRPr>
          </a:p>
        </p:txBody>
      </p:sp>
      <p:sp>
        <p:nvSpPr>
          <p:cNvPr id="9" name="TextBox 8"/>
          <p:cNvSpPr txBox="1"/>
          <p:nvPr/>
        </p:nvSpPr>
        <p:spPr>
          <a:xfrm>
            <a:off x="3563888" y="4005064"/>
            <a:ext cx="5132747" cy="557845"/>
          </a:xfrm>
          <a:prstGeom prst="rect">
            <a:avLst/>
          </a:prstGeom>
          <a:solidFill>
            <a:srgbClr val="1E967E"/>
          </a:solidFill>
        </p:spPr>
        <p:txBody>
          <a:bodyPr wrap="square" rtlCol="1">
            <a:spAutoFit/>
          </a:bodyPr>
          <a:lstStyle/>
          <a:p>
            <a:pPr algn="ctr">
              <a:lnSpc>
                <a:spcPct val="150000"/>
              </a:lnSpc>
            </a:pPr>
            <a:r>
              <a:rPr lang="ar-SA" sz="2200" b="1" dirty="0">
                <a:solidFill>
                  <a:schemeClr val="bg1"/>
                </a:solidFill>
                <a:latin typeface="Janna LT" pitchFamily="2" charset="-78"/>
                <a:cs typeface="Janna LT" pitchFamily="2" charset="-78"/>
              </a:rPr>
              <a:t>المستهدفين من </a:t>
            </a:r>
            <a:r>
              <a:rPr lang="ar-SA" sz="2200" b="1" dirty="0" smtClean="0">
                <a:solidFill>
                  <a:schemeClr val="bg1"/>
                </a:solidFill>
                <a:latin typeface="Janna LT" pitchFamily="2" charset="-78"/>
                <a:cs typeface="Janna LT" pitchFamily="2" charset="-78"/>
              </a:rPr>
              <a:t>الحملة</a:t>
            </a:r>
            <a:r>
              <a:rPr lang="ar-EG" sz="2200" b="1" dirty="0" smtClean="0">
                <a:solidFill>
                  <a:schemeClr val="bg1"/>
                </a:solidFill>
                <a:latin typeface="Janna LT" pitchFamily="2" charset="-78"/>
                <a:cs typeface="Janna LT" pitchFamily="2" charset="-78"/>
              </a:rPr>
              <a:t> التسويقية  </a:t>
            </a:r>
            <a:endParaRPr lang="ar-EG" sz="2200" b="1" dirty="0">
              <a:solidFill>
                <a:schemeClr val="bg1"/>
              </a:solidFill>
              <a:latin typeface="Janna LT" pitchFamily="2" charset="-78"/>
              <a:cs typeface="Janna LT" pitchFamily="2" charset="-78"/>
            </a:endParaRPr>
          </a:p>
        </p:txBody>
      </p:sp>
      <p:sp>
        <p:nvSpPr>
          <p:cNvPr id="10" name="TextBox 9"/>
          <p:cNvSpPr txBox="1"/>
          <p:nvPr/>
        </p:nvSpPr>
        <p:spPr>
          <a:xfrm>
            <a:off x="2483768" y="4793377"/>
            <a:ext cx="5832648" cy="1338828"/>
          </a:xfrm>
          <a:prstGeom prst="rect">
            <a:avLst/>
          </a:prstGeom>
          <a:noFill/>
        </p:spPr>
        <p:txBody>
          <a:bodyPr wrap="square" rtlCol="1">
            <a:spAutoFit/>
          </a:bodyPr>
          <a:lstStyle/>
          <a:p>
            <a:pPr marL="285750" indent="-285750">
              <a:lnSpc>
                <a:spcPct val="150000"/>
              </a:lnSpc>
              <a:buFont typeface="Wingdings" pitchFamily="2" charset="2"/>
              <a:buChar char="ü"/>
            </a:pPr>
            <a:r>
              <a:rPr lang="ar-EG" dirty="0" smtClean="0">
                <a:solidFill>
                  <a:schemeClr val="tx1">
                    <a:lumMod val="50000"/>
                  </a:schemeClr>
                </a:solidFill>
                <a:latin typeface="Janna LT" pitchFamily="2" charset="-78"/>
                <a:cs typeface="Janna LT" pitchFamily="2" charset="-78"/>
              </a:rPr>
              <a:t>الباحثين عن عمل ذوي الاحتياجات الخاصة بشكل خاص</a:t>
            </a:r>
          </a:p>
          <a:p>
            <a:pPr marL="285750" indent="-285750">
              <a:lnSpc>
                <a:spcPct val="150000"/>
              </a:lnSpc>
              <a:buFont typeface="Wingdings" pitchFamily="2" charset="2"/>
              <a:buChar char="ü"/>
            </a:pPr>
            <a:r>
              <a:rPr lang="ar-EG" dirty="0">
                <a:solidFill>
                  <a:schemeClr val="tx1">
                    <a:lumMod val="50000"/>
                  </a:schemeClr>
                </a:solidFill>
                <a:latin typeface="Janna LT" pitchFamily="2" charset="-78"/>
                <a:cs typeface="Janna LT" pitchFamily="2" charset="-78"/>
              </a:rPr>
              <a:t>المجتمع السعودي بشكل عام</a:t>
            </a:r>
          </a:p>
          <a:p>
            <a:pPr>
              <a:lnSpc>
                <a:spcPct val="150000"/>
              </a:lnSpc>
            </a:pPr>
            <a:endParaRPr lang="ar-EG" dirty="0">
              <a:solidFill>
                <a:schemeClr val="tx1">
                  <a:lumMod val="50000"/>
                </a:schemeClr>
              </a:solidFill>
              <a:latin typeface="Janna LT" pitchFamily="2" charset="-78"/>
              <a:cs typeface="Janna LT" pitchFamily="2" charset="-78"/>
            </a:endParaRPr>
          </a:p>
        </p:txBody>
      </p:sp>
    </p:spTree>
    <p:extLst>
      <p:ext uri="{BB962C8B-B14F-4D97-AF65-F5344CB8AC3E}">
        <p14:creationId xmlns:p14="http://schemas.microsoft.com/office/powerpoint/2010/main" val="1154707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9776"/>
            <a:ext cx="8568952" cy="1143000"/>
          </a:xfrm>
        </p:spPr>
        <p:txBody>
          <a:bodyPr>
            <a:normAutofit/>
          </a:bodyPr>
          <a:lstStyle/>
          <a:p>
            <a:pPr lvl="0"/>
            <a:r>
              <a:rPr lang="ar-EG" sz="2800" b="1" dirty="0" smtClean="0">
                <a:latin typeface="Janna LT" pitchFamily="2" charset="-78"/>
                <a:cs typeface="Janna LT" pitchFamily="2" charset="-78"/>
              </a:rPr>
              <a:t>إطلاق بوابة «إي – دوام»</a:t>
            </a:r>
            <a:endParaRPr lang="ar-EG" sz="2800" b="1" dirty="0">
              <a:latin typeface="Janna LT" pitchFamily="2" charset="-78"/>
              <a:cs typeface="Janna LT" pitchFamily="2" charset="-78"/>
            </a:endParaRPr>
          </a:p>
        </p:txBody>
      </p:sp>
      <p:pic>
        <p:nvPicPr>
          <p:cNvPr id="4098" name="Picture 2" descr="C:\Users\Mit\Desktop\Powerpoint_E-dawam_Cover\Lin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21082"/>
            <a:ext cx="9158419" cy="23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300698"/>
            <a:ext cx="9144000" cy="400110"/>
          </a:xfrm>
          <a:prstGeom prst="rect">
            <a:avLst/>
          </a:prstGeom>
        </p:spPr>
        <p:txBody>
          <a:bodyPr wrap="square">
            <a:spAutoFit/>
          </a:bodyPr>
          <a:lstStyle/>
          <a:p>
            <a:pPr algn="ctr"/>
            <a:r>
              <a:rPr lang="ar-EG" sz="2000" dirty="0" smtClean="0">
                <a:solidFill>
                  <a:srgbClr val="1E967E"/>
                </a:solidFill>
                <a:latin typeface="Janna LT" pitchFamily="2" charset="-78"/>
                <a:cs typeface="Janna LT" pitchFamily="2" charset="-78"/>
              </a:rPr>
              <a:t>تدشين </a:t>
            </a:r>
            <a:r>
              <a:rPr lang="ar-SA" sz="2000" dirty="0" smtClean="0">
                <a:solidFill>
                  <a:srgbClr val="1E967E"/>
                </a:solidFill>
                <a:latin typeface="Janna LT" pitchFamily="2" charset="-78"/>
                <a:cs typeface="Janna LT" pitchFamily="2" charset="-78"/>
              </a:rPr>
              <a:t>بوابة </a:t>
            </a:r>
            <a:r>
              <a:rPr lang="ar-SA" sz="2000" dirty="0">
                <a:solidFill>
                  <a:srgbClr val="1E967E"/>
                </a:solidFill>
                <a:latin typeface="Janna LT" pitchFamily="2" charset="-78"/>
                <a:cs typeface="Janna LT" pitchFamily="2" charset="-78"/>
              </a:rPr>
              <a:t>توظيف "إي- دوام " ضمن فعاليات ملتقى توظيف ذوي الاحتياجات الخاصة </a:t>
            </a:r>
            <a:r>
              <a:rPr lang="en-US" sz="2000" dirty="0">
                <a:solidFill>
                  <a:srgbClr val="1E967E"/>
                </a:solidFill>
                <a:latin typeface="Janna LT" pitchFamily="2" charset="-78"/>
                <a:cs typeface="Janna LT" pitchFamily="2" charset="-78"/>
              </a:rPr>
              <a:t> </a:t>
            </a:r>
            <a:r>
              <a:rPr lang="en-US" dirty="0">
                <a:solidFill>
                  <a:srgbClr val="1E967E"/>
                </a:solidFill>
                <a:latin typeface="Janna LT" pitchFamily="2" charset="-78"/>
                <a:cs typeface="Janna LT" pitchFamily="2" charset="-78"/>
              </a:rPr>
              <a:t> </a:t>
            </a:r>
            <a:endParaRPr lang="ar-EG" dirty="0">
              <a:solidFill>
                <a:srgbClr val="1E967E"/>
              </a:solidFill>
              <a:latin typeface="Janna LT" pitchFamily="2" charset="-78"/>
              <a:cs typeface="Janna LT" pitchFamily="2" charset="-7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96396"/>
            <a:ext cx="4824536" cy="32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92080" y="2078846"/>
            <a:ext cx="3529058" cy="3416320"/>
          </a:xfrm>
          <a:prstGeom prst="rect">
            <a:avLst/>
          </a:prstGeom>
        </p:spPr>
        <p:txBody>
          <a:bodyPr wrap="square">
            <a:spAutoFit/>
          </a:bodyPr>
          <a:lstStyle/>
          <a:p>
            <a:pPr algn="just">
              <a:lnSpc>
                <a:spcPct val="150000"/>
              </a:lnSpc>
            </a:pPr>
            <a:r>
              <a:rPr lang="ar-EG" dirty="0">
                <a:latin typeface="Janna LT" pitchFamily="2" charset="-78"/>
                <a:cs typeface="Janna LT" pitchFamily="2" charset="-78"/>
              </a:rPr>
              <a:t>قام الأمير خالد بن بندر بن عبدالعزيز أمير منطقة الرياض بتدشين بوابة التوظيف (إي-دوام) المتخصصة في توظيف ذوي الاحتياجات الخاصة وأسرهم، </a:t>
            </a:r>
            <a:r>
              <a:rPr lang="ar-EG" dirty="0" smtClean="0">
                <a:latin typeface="Janna LT" pitchFamily="2" charset="-78"/>
                <a:cs typeface="Janna LT" pitchFamily="2" charset="-78"/>
              </a:rPr>
              <a:t>ضمن </a:t>
            </a:r>
            <a:r>
              <a:rPr lang="ar-EG" dirty="0">
                <a:latin typeface="Janna LT" pitchFamily="2" charset="-78"/>
                <a:cs typeface="Janna LT" pitchFamily="2" charset="-78"/>
              </a:rPr>
              <a:t>فعاليات ملتقى التوظيف الوطني الاول لذوي الاحتياجات الخاصة </a:t>
            </a:r>
            <a:r>
              <a:rPr lang="ar-SA" dirty="0">
                <a:latin typeface="Janna LT" pitchFamily="2" charset="-78"/>
                <a:cs typeface="Janna LT" pitchFamily="2" charset="-78"/>
              </a:rPr>
              <a:t>الاحد 12 رجب 1435 هـ</a:t>
            </a:r>
            <a:r>
              <a:rPr lang="ar-EG" dirty="0">
                <a:latin typeface="Janna LT" pitchFamily="2" charset="-78"/>
                <a:cs typeface="Janna LT" pitchFamily="2" charset="-78"/>
              </a:rPr>
              <a:t>.</a:t>
            </a:r>
            <a:r>
              <a:rPr lang="en-US" dirty="0">
                <a:latin typeface="Janna LT" pitchFamily="2" charset="-78"/>
                <a:cs typeface="Janna LT" pitchFamily="2" charset="-78"/>
              </a:rPr>
              <a:t> </a:t>
            </a:r>
            <a:endParaRPr lang="ar-EG" dirty="0">
              <a:latin typeface="Janna LT" pitchFamily="2" charset="-78"/>
              <a:cs typeface="Janna LT" pitchFamily="2" charset="-78"/>
            </a:endParaRPr>
          </a:p>
        </p:txBody>
      </p:sp>
    </p:spTree>
    <p:extLst>
      <p:ext uri="{BB962C8B-B14F-4D97-AF65-F5344CB8AC3E}">
        <p14:creationId xmlns:p14="http://schemas.microsoft.com/office/powerpoint/2010/main" val="1078123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0-#ppt_w/2"/>
                                          </p:val>
                                        </p:tav>
                                        <p:tav tm="100000">
                                          <p:val>
                                            <p:strVal val="#ppt_x"/>
                                          </p:val>
                                        </p:tav>
                                      </p:tavLst>
                                    </p:anim>
                                    <p:anim calcmode="lin" valueType="num">
                                      <p:cBhvr additive="base">
                                        <p:cTn id="2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44" y="620688"/>
            <a:ext cx="8229600" cy="1440160"/>
          </a:xfrm>
        </p:spPr>
        <p:txBody>
          <a:bodyPr>
            <a:noAutofit/>
          </a:bodyPr>
          <a:lstStyle/>
          <a:p>
            <a:pPr>
              <a:lnSpc>
                <a:spcPct val="150000"/>
              </a:lnSpc>
            </a:pPr>
            <a:r>
              <a:rPr lang="ar-EG" sz="2800" b="1" dirty="0" smtClean="0">
                <a:latin typeface="Janna LT" pitchFamily="2" charset="-78"/>
                <a:cs typeface="Janna LT" pitchFamily="2" charset="-78"/>
              </a:rPr>
              <a:t>جمعية الاعاقة الحركية للكبار (حركية)</a:t>
            </a:r>
            <a:br>
              <a:rPr lang="ar-EG" sz="2800" b="1" dirty="0" smtClean="0">
                <a:latin typeface="Janna LT" pitchFamily="2" charset="-78"/>
                <a:cs typeface="Janna LT" pitchFamily="2" charset="-78"/>
              </a:rPr>
            </a:br>
            <a:endParaRPr lang="ar-EG" sz="2800" b="1" dirty="0">
              <a:latin typeface="Janna LT" pitchFamily="2" charset="-78"/>
              <a:cs typeface="Janna LT" pitchFamily="2" charset="-78"/>
            </a:endParaRPr>
          </a:p>
        </p:txBody>
      </p:sp>
      <p:sp>
        <p:nvSpPr>
          <p:cNvPr id="6" name="Title 1"/>
          <p:cNvSpPr txBox="1">
            <a:spLocks/>
          </p:cNvSpPr>
          <p:nvPr/>
        </p:nvSpPr>
        <p:spPr>
          <a:xfrm>
            <a:off x="619944" y="260648"/>
            <a:ext cx="8229600" cy="144016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50000"/>
              </a:lnSpc>
            </a:pPr>
            <a:r>
              <a:rPr lang="ar-EG" sz="2800" b="1" dirty="0" smtClean="0">
                <a:latin typeface="Janna LT" pitchFamily="2" charset="-78"/>
                <a:cs typeface="Janna LT" pitchFamily="2" charset="-78"/>
              </a:rPr>
              <a:t>مالك مشروع «إي-دوام»</a:t>
            </a:r>
            <a:endParaRPr lang="ar-EG" sz="2800" b="1" dirty="0">
              <a:latin typeface="Janna LT" pitchFamily="2" charset="-78"/>
              <a:cs typeface="Janna LT" pitchFamily="2" charset="-78"/>
            </a:endParaRPr>
          </a:p>
        </p:txBody>
      </p:sp>
      <p:sp>
        <p:nvSpPr>
          <p:cNvPr id="7" name="Title 1"/>
          <p:cNvSpPr txBox="1">
            <a:spLocks/>
          </p:cNvSpPr>
          <p:nvPr/>
        </p:nvSpPr>
        <p:spPr>
          <a:xfrm>
            <a:off x="520219" y="1713617"/>
            <a:ext cx="8229600" cy="2939519"/>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1800" b="1" dirty="0">
                <a:latin typeface="Janna LT" pitchFamily="2" charset="-78"/>
                <a:cs typeface="Janna LT" pitchFamily="2" charset="-78"/>
              </a:rPr>
              <a:t> </a:t>
            </a:r>
          </a:p>
          <a:p>
            <a:pPr>
              <a:lnSpc>
                <a:spcPct val="200000"/>
              </a:lnSpc>
            </a:pPr>
            <a:r>
              <a:rPr lang="ar-SA" sz="1800" b="1" dirty="0">
                <a:latin typeface="Janna LT" pitchFamily="2" charset="-78"/>
                <a:cs typeface="Janna LT" pitchFamily="2" charset="-78"/>
              </a:rPr>
              <a:t>تسعى جمعية الإعاقة الحركية للكبار إلى توفير الرعاية الشاملة لذوي الإعاقة الحركية من الكبار من خلال مساهمتها في تقديم حزمة من البرامج الاجتماعية والصحية والتعليمية والتدريبية والتأهيلية وبرامج التوظيف وبرامج الرعاية العامة والخدمات المساندة بشراكة كاملة مع المجتمع لكي ينال الوطن نصيبه من ابنه المعاق.</a:t>
            </a:r>
            <a:endParaRPr lang="en-US" sz="1800" b="1" dirty="0">
              <a:latin typeface="Janna LT" pitchFamily="2" charset="-78"/>
              <a:cs typeface="Janna LT" pitchFamily="2" charset="-78"/>
            </a:endParaRPr>
          </a:p>
        </p:txBody>
      </p:sp>
      <p:pic>
        <p:nvPicPr>
          <p:cNvPr id="8" name="Picture 2" descr="D:\harak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525" y="1241903"/>
            <a:ext cx="6232574" cy="513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6692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xit" presetSubtype="0" fill="hold" grpId="1" nodeType="with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2000"/>
                                        <p:tgtEl>
                                          <p:spTgt spid="2"/>
                                        </p:tgtEl>
                                      </p:cBhvr>
                                    </p:animEffect>
                                  </p:childTnLst>
                                </p:cTn>
                              </p:par>
                            </p:childTnLst>
                          </p:cTn>
                        </p:par>
                        <p:par>
                          <p:cTn id="17" fill="hold">
                            <p:stCondLst>
                              <p:cond delay="3000"/>
                            </p:stCondLst>
                            <p:childTnLst>
                              <p:par>
                                <p:cTn id="18" presetID="2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2000"/>
                                        <p:tgtEl>
                                          <p:spTgt spid="8"/>
                                        </p:tgtEl>
                                      </p:cBhvr>
                                    </p:animEffect>
                                  </p:childTnLst>
                                </p:cTn>
                              </p:par>
                            </p:childTnLst>
                          </p:cTn>
                        </p:par>
                        <p:par>
                          <p:cTn id="21" fill="hold">
                            <p:stCondLst>
                              <p:cond delay="5000"/>
                            </p:stCondLst>
                            <p:childTnLst>
                              <p:par>
                                <p:cTn id="22" presetID="10" presetClass="exit" presetSubtype="0" fill="hold" grpId="1" nodeType="after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5500"/>
                            </p:stCondLst>
                            <p:childTnLst>
                              <p:par>
                                <p:cTn id="26" presetID="10" presetClass="exit" presetSubtype="0" fill="hold" nodeType="after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1143000"/>
          </a:xfrm>
        </p:spPr>
        <p:txBody>
          <a:bodyPr>
            <a:normAutofit/>
          </a:bodyPr>
          <a:lstStyle/>
          <a:p>
            <a:pPr lvl="0"/>
            <a:r>
              <a:rPr lang="ar-EG" sz="2800" b="1" dirty="0" smtClean="0">
                <a:latin typeface="Janna LT" pitchFamily="2" charset="-78"/>
                <a:cs typeface="Janna LT" pitchFamily="2" charset="-78"/>
              </a:rPr>
              <a:t>آلية التشغيل والإدارة</a:t>
            </a:r>
            <a:endParaRPr lang="ar-EG" sz="2800" b="1" dirty="0">
              <a:latin typeface="Janna LT" pitchFamily="2" charset="-78"/>
              <a:cs typeface="Janna LT" pitchFamily="2" charset="-78"/>
            </a:endParaRPr>
          </a:p>
        </p:txBody>
      </p:sp>
      <p:pic>
        <p:nvPicPr>
          <p:cNvPr id="4098" name="Picture 2" descr="C:\Users\Mit\Desktop\Powerpoint_E-dawam_Cover\Lin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952"/>
            <a:ext cx="9158419" cy="23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1700808"/>
            <a:ext cx="8753997" cy="4662815"/>
          </a:xfrm>
          <a:prstGeom prst="rect">
            <a:avLst/>
          </a:prstGeom>
          <a:noFill/>
        </p:spPr>
        <p:txBody>
          <a:bodyPr wrap="square" rtlCol="1">
            <a:spAutoFit/>
          </a:bodyPr>
          <a:lstStyle/>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التأكد </a:t>
            </a:r>
            <a:r>
              <a:rPr lang="ar-EG" dirty="0">
                <a:solidFill>
                  <a:schemeClr val="tx1">
                    <a:lumMod val="50000"/>
                  </a:schemeClr>
                </a:solidFill>
                <a:latin typeface="Janna LT" pitchFamily="2" charset="-78"/>
                <a:cs typeface="Janna LT" pitchFamily="2" charset="-78"/>
              </a:rPr>
              <a:t>من صحة البيانات للمشتركين بالبوابة قبل تفعيل الحسابات من خلال فريق عمل إدارة الموظفين </a:t>
            </a:r>
            <a:r>
              <a:rPr lang="ar-EG" dirty="0" smtClean="0">
                <a:solidFill>
                  <a:schemeClr val="tx1">
                    <a:lumMod val="50000"/>
                  </a:schemeClr>
                </a:solidFill>
                <a:latin typeface="Janna LT" pitchFamily="2" charset="-78"/>
                <a:cs typeface="Janna LT" pitchFamily="2" charset="-78"/>
              </a:rPr>
              <a:t>والشركات.</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متابعة </a:t>
            </a:r>
            <a:r>
              <a:rPr lang="ar-EG" dirty="0">
                <a:solidFill>
                  <a:schemeClr val="tx1">
                    <a:lumMod val="50000"/>
                  </a:schemeClr>
                </a:solidFill>
                <a:latin typeface="Janna LT" pitchFamily="2" charset="-78"/>
                <a:cs typeface="Janna LT" pitchFamily="2" charset="-78"/>
              </a:rPr>
              <a:t>المسجلين بالبوابة سواء موظفين أو شركات من خلال بريد إدارة الشركات وبريد إدارة الموظفين </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استخدام </a:t>
            </a:r>
            <a:r>
              <a:rPr lang="ar-EG" dirty="0">
                <a:solidFill>
                  <a:schemeClr val="tx1">
                    <a:lumMod val="50000"/>
                  </a:schemeClr>
                </a:solidFill>
                <a:latin typeface="Janna LT" pitchFamily="2" charset="-78"/>
                <a:cs typeface="Janna LT" pitchFamily="2" charset="-78"/>
              </a:rPr>
              <a:t>خطوات إدارية لاقتراح أفضل الوظائف الشاغرة لراغبي التوظيف مع أقرب الأشخاص الملائمين للوظائف المرجوة من الشركات من خلال فريق متخصص </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ارسال </a:t>
            </a:r>
            <a:r>
              <a:rPr lang="ar-EG" dirty="0">
                <a:solidFill>
                  <a:schemeClr val="tx1">
                    <a:lumMod val="50000"/>
                  </a:schemeClr>
                </a:solidFill>
                <a:latin typeface="Janna LT" pitchFamily="2" charset="-78"/>
                <a:cs typeface="Janna LT" pitchFamily="2" charset="-78"/>
              </a:rPr>
              <a:t>بريد دوري للمشتركين بالمقترحات الوظيفية.</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متابعة </a:t>
            </a:r>
            <a:r>
              <a:rPr lang="ar-EG" dirty="0">
                <a:solidFill>
                  <a:schemeClr val="tx1">
                    <a:lumMod val="50000"/>
                  </a:schemeClr>
                </a:solidFill>
                <a:latin typeface="Janna LT" pitchFamily="2" charset="-78"/>
                <a:cs typeface="Janna LT" pitchFamily="2" charset="-78"/>
              </a:rPr>
              <a:t>استفسارات العملاء من خلال إدارة اتصل بنا.</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تحديث </a:t>
            </a:r>
            <a:r>
              <a:rPr lang="ar-EG" dirty="0">
                <a:solidFill>
                  <a:schemeClr val="tx1">
                    <a:lumMod val="50000"/>
                  </a:schemeClr>
                </a:solidFill>
                <a:latin typeface="Janna LT" pitchFamily="2" charset="-78"/>
                <a:cs typeface="Janna LT" pitchFamily="2" charset="-78"/>
              </a:rPr>
              <a:t>الفيديوهات بالبوابة للزوار لتشمل شرح كافة خطوات الاستفادة من خصائص البوابة </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تحديث </a:t>
            </a:r>
            <a:r>
              <a:rPr lang="ar-EG" dirty="0">
                <a:solidFill>
                  <a:schemeClr val="tx1">
                    <a:lumMod val="50000"/>
                  </a:schemeClr>
                </a:solidFill>
                <a:latin typeface="Janna LT" pitchFamily="2" charset="-78"/>
                <a:cs typeface="Janna LT" pitchFamily="2" charset="-78"/>
              </a:rPr>
              <a:t>مقالات التنمية البشرية بالبوابة للاستفادة من نصائح عامة لتعلم أجواء العمل عن بعد وكيفية الاستفادة منه بطريقة صحيحة ومنتجة</a:t>
            </a:r>
            <a:r>
              <a:rPr lang="ar-EG" dirty="0" smtClean="0">
                <a:solidFill>
                  <a:schemeClr val="tx1">
                    <a:lumMod val="50000"/>
                  </a:schemeClr>
                </a:solidFill>
                <a:latin typeface="Janna LT" pitchFamily="2" charset="-78"/>
                <a:cs typeface="Janna LT" pitchFamily="2" charset="-78"/>
              </a:rPr>
              <a:t>.</a:t>
            </a:r>
            <a:endParaRPr lang="ar-EG" dirty="0">
              <a:solidFill>
                <a:schemeClr val="tx1">
                  <a:lumMod val="50000"/>
                </a:schemeClr>
              </a:solidFill>
              <a:latin typeface="Janna LT" pitchFamily="2" charset="-78"/>
              <a:cs typeface="Janna LT" pitchFamily="2" charset="-78"/>
            </a:endParaRPr>
          </a:p>
        </p:txBody>
      </p:sp>
      <p:sp>
        <p:nvSpPr>
          <p:cNvPr id="5" name="TextBox 4"/>
          <p:cNvSpPr txBox="1"/>
          <p:nvPr/>
        </p:nvSpPr>
        <p:spPr>
          <a:xfrm>
            <a:off x="323527" y="1052736"/>
            <a:ext cx="8568953" cy="553998"/>
          </a:xfrm>
          <a:prstGeom prst="rect">
            <a:avLst/>
          </a:prstGeom>
          <a:solidFill>
            <a:srgbClr val="1E967E"/>
          </a:solidFill>
        </p:spPr>
        <p:txBody>
          <a:bodyPr wrap="square" rtlCol="1">
            <a:spAutoFit/>
          </a:bodyPr>
          <a:lstStyle/>
          <a:p>
            <a:pPr algn="ctr">
              <a:lnSpc>
                <a:spcPct val="150000"/>
              </a:lnSpc>
            </a:pPr>
            <a:r>
              <a:rPr lang="ar-EG" sz="2000" b="1" dirty="0" smtClean="0">
                <a:solidFill>
                  <a:schemeClr val="bg1"/>
                </a:solidFill>
                <a:latin typeface="Janna LT" pitchFamily="2" charset="-78"/>
                <a:cs typeface="Janna LT" pitchFamily="2" charset="-78"/>
              </a:rPr>
              <a:t>المرحلة </a:t>
            </a:r>
            <a:r>
              <a:rPr lang="ar-EG" sz="2000" b="1" dirty="0">
                <a:solidFill>
                  <a:schemeClr val="bg1"/>
                </a:solidFill>
                <a:latin typeface="Janna LT" pitchFamily="2" charset="-78"/>
                <a:cs typeface="Janna LT" pitchFamily="2" charset="-78"/>
              </a:rPr>
              <a:t>الأولى: "مرحلة التوفيق والتجميع الإداري بين الشركات والموظفين" ،،،</a:t>
            </a:r>
          </a:p>
        </p:txBody>
      </p:sp>
    </p:spTree>
    <p:extLst>
      <p:ext uri="{BB962C8B-B14F-4D97-AF65-F5344CB8AC3E}">
        <p14:creationId xmlns:p14="http://schemas.microsoft.com/office/powerpoint/2010/main" val="3476506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1143000"/>
          </a:xfrm>
        </p:spPr>
        <p:txBody>
          <a:bodyPr>
            <a:normAutofit/>
          </a:bodyPr>
          <a:lstStyle/>
          <a:p>
            <a:pPr lvl="0"/>
            <a:r>
              <a:rPr lang="ar-EG" sz="2800" b="1" dirty="0" smtClean="0">
                <a:latin typeface="Janna LT" pitchFamily="2" charset="-78"/>
                <a:cs typeface="Janna LT" pitchFamily="2" charset="-78"/>
              </a:rPr>
              <a:t>آلية التشغيل والإدارة</a:t>
            </a:r>
            <a:endParaRPr lang="ar-EG" sz="2800" b="1" dirty="0">
              <a:latin typeface="Janna LT" pitchFamily="2" charset="-78"/>
              <a:cs typeface="Janna LT" pitchFamily="2" charset="-78"/>
            </a:endParaRPr>
          </a:p>
        </p:txBody>
      </p:sp>
      <p:pic>
        <p:nvPicPr>
          <p:cNvPr id="4098" name="Picture 2" descr="C:\Users\Mit\Desktop\Powerpoint_E-dawam_Cover\Lin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6952"/>
            <a:ext cx="9158419" cy="23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1700808"/>
            <a:ext cx="8753997" cy="4662815"/>
          </a:xfrm>
          <a:prstGeom prst="rect">
            <a:avLst/>
          </a:prstGeom>
          <a:noFill/>
        </p:spPr>
        <p:txBody>
          <a:bodyPr wrap="square" rtlCol="1">
            <a:spAutoFit/>
          </a:bodyPr>
          <a:lstStyle/>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تفعيل </a:t>
            </a:r>
            <a:r>
              <a:rPr lang="ar-EG" dirty="0">
                <a:solidFill>
                  <a:schemeClr val="tx1">
                    <a:lumMod val="50000"/>
                  </a:schemeClr>
                </a:solidFill>
                <a:latin typeface="Janna LT" pitchFamily="2" charset="-78"/>
                <a:cs typeface="Janna LT" pitchFamily="2" charset="-78"/>
              </a:rPr>
              <a:t>خاصية البحث بالبوابة للموظف / الشركة </a:t>
            </a:r>
            <a:endParaRPr lang="ar-EG" dirty="0" smtClean="0">
              <a:solidFill>
                <a:schemeClr val="tx1">
                  <a:lumMod val="50000"/>
                </a:schemeClr>
              </a:solidFill>
              <a:latin typeface="Janna LT" pitchFamily="2" charset="-78"/>
              <a:cs typeface="Janna LT" pitchFamily="2" charset="-78"/>
            </a:endParaRP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الشركة </a:t>
            </a:r>
            <a:r>
              <a:rPr lang="ar-EG" dirty="0">
                <a:solidFill>
                  <a:schemeClr val="tx1">
                    <a:lumMod val="50000"/>
                  </a:schemeClr>
                </a:solidFill>
                <a:latin typeface="Janna LT" pitchFamily="2" charset="-78"/>
                <a:cs typeface="Janna LT" pitchFamily="2" charset="-78"/>
              </a:rPr>
              <a:t>تضيف موظفين لقائمة المفضلة لاختيار المناسب لها </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تقنيات </a:t>
            </a:r>
            <a:r>
              <a:rPr lang="ar-EG" dirty="0">
                <a:solidFill>
                  <a:schemeClr val="tx1">
                    <a:lumMod val="50000"/>
                  </a:schemeClr>
                </a:solidFill>
                <a:latin typeface="Janna LT" pitchFamily="2" charset="-78"/>
                <a:cs typeface="Janna LT" pitchFamily="2" charset="-78"/>
              </a:rPr>
              <a:t>متعددة للبحث المتقدم للمشتركين للوصول إلى أقرب المواصفات المناسبة لهم</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الشركة </a:t>
            </a:r>
            <a:r>
              <a:rPr lang="ar-EG" dirty="0">
                <a:solidFill>
                  <a:schemeClr val="tx1">
                    <a:lumMod val="50000"/>
                  </a:schemeClr>
                </a:solidFill>
                <a:latin typeface="Janna LT" pitchFamily="2" charset="-78"/>
                <a:cs typeface="Janna LT" pitchFamily="2" charset="-78"/>
              </a:rPr>
              <a:t>تستطيع إضافة الموظفين المناسبين إلى قائمة المقابلات ومن خلالها يمكنها رؤية بيانات الاتصال الخاصة بالموظف الذي تم اختياره بعد موافقته</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الموظف </a:t>
            </a:r>
            <a:r>
              <a:rPr lang="ar-EG" dirty="0">
                <a:solidFill>
                  <a:schemeClr val="tx1">
                    <a:lumMod val="50000"/>
                  </a:schemeClr>
                </a:solidFill>
                <a:latin typeface="Janna LT" pitchFamily="2" charset="-78"/>
                <a:cs typeface="Janna LT" pitchFamily="2" charset="-78"/>
              </a:rPr>
              <a:t>يستطيع اضافة وظيفة للمفضلة / التقدم للوظيفة </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متابعة </a:t>
            </a:r>
            <a:r>
              <a:rPr lang="ar-EG" dirty="0">
                <a:solidFill>
                  <a:schemeClr val="tx1">
                    <a:lumMod val="50000"/>
                  </a:schemeClr>
                </a:solidFill>
                <a:latin typeface="Janna LT" pitchFamily="2" charset="-78"/>
                <a:cs typeface="Janna LT" pitchFamily="2" charset="-78"/>
              </a:rPr>
              <a:t>مهام الطرفين سواء شركة أو موظف من خلال نظام لإدارة العمل عن </a:t>
            </a:r>
            <a:r>
              <a:rPr lang="ar-EG" dirty="0" smtClean="0">
                <a:solidFill>
                  <a:schemeClr val="tx1">
                    <a:lumMod val="50000"/>
                  </a:schemeClr>
                </a:solidFill>
                <a:latin typeface="Janna LT" pitchFamily="2" charset="-78"/>
                <a:cs typeface="Janna LT" pitchFamily="2" charset="-78"/>
              </a:rPr>
              <a:t>بعد</a:t>
            </a:r>
            <a:endParaRPr lang="ar-EG" dirty="0">
              <a:solidFill>
                <a:schemeClr val="tx1">
                  <a:lumMod val="50000"/>
                </a:schemeClr>
              </a:solidFill>
              <a:latin typeface="Janna LT" pitchFamily="2" charset="-78"/>
              <a:cs typeface="Janna LT" pitchFamily="2" charset="-78"/>
            </a:endParaRP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متابعة </a:t>
            </a:r>
            <a:r>
              <a:rPr lang="ar-EG" dirty="0">
                <a:solidFill>
                  <a:schemeClr val="tx1">
                    <a:lumMod val="50000"/>
                  </a:schemeClr>
                </a:solidFill>
                <a:latin typeface="Janna LT" pitchFamily="2" charset="-78"/>
                <a:cs typeface="Janna LT" pitchFamily="2" charset="-78"/>
              </a:rPr>
              <a:t>الموظف الذي تم اضافته بقائمة المقابلات للتأكد من التوظيف بصورة صحيحة من قبل إدارة البوابة.</a:t>
            </a:r>
          </a:p>
          <a:p>
            <a:pPr marL="285750" indent="-285750">
              <a:lnSpc>
                <a:spcPct val="150000"/>
              </a:lnSpc>
              <a:buBlip>
                <a:blip r:embed="rId4"/>
              </a:buBlip>
            </a:pPr>
            <a:r>
              <a:rPr lang="ar-EG" dirty="0" smtClean="0">
                <a:solidFill>
                  <a:schemeClr val="tx1">
                    <a:lumMod val="50000"/>
                  </a:schemeClr>
                </a:solidFill>
                <a:latin typeface="Janna LT" pitchFamily="2" charset="-78"/>
                <a:cs typeface="Janna LT" pitchFamily="2" charset="-78"/>
              </a:rPr>
              <a:t>متابعة </a:t>
            </a:r>
            <a:r>
              <a:rPr lang="ar-EG" dirty="0">
                <a:solidFill>
                  <a:schemeClr val="tx1">
                    <a:lumMod val="50000"/>
                  </a:schemeClr>
                </a:solidFill>
                <a:latin typeface="Janna LT" pitchFamily="2" charset="-78"/>
                <a:cs typeface="Janna LT" pitchFamily="2" charset="-78"/>
              </a:rPr>
              <a:t>عملية التوظيف عن بعد من خلال نظام برمجي لإصدار التقارير والاحصاءات الدورية للمشتركين.</a:t>
            </a:r>
          </a:p>
        </p:txBody>
      </p:sp>
      <p:sp>
        <p:nvSpPr>
          <p:cNvPr id="5" name="TextBox 4"/>
          <p:cNvSpPr txBox="1"/>
          <p:nvPr/>
        </p:nvSpPr>
        <p:spPr>
          <a:xfrm>
            <a:off x="323527" y="1052736"/>
            <a:ext cx="8568953" cy="515526"/>
          </a:xfrm>
          <a:prstGeom prst="rect">
            <a:avLst/>
          </a:prstGeom>
          <a:solidFill>
            <a:srgbClr val="1E967E"/>
          </a:solidFill>
        </p:spPr>
        <p:txBody>
          <a:bodyPr wrap="square" rtlCol="1">
            <a:spAutoFit/>
          </a:bodyPr>
          <a:lstStyle/>
          <a:p>
            <a:pPr algn="ctr">
              <a:lnSpc>
                <a:spcPct val="150000"/>
              </a:lnSpc>
            </a:pPr>
            <a:r>
              <a:rPr lang="ar-EG" sz="2000" b="1" dirty="0" smtClean="0">
                <a:solidFill>
                  <a:schemeClr val="bg1"/>
                </a:solidFill>
                <a:latin typeface="Janna LT" pitchFamily="2" charset="-78"/>
                <a:cs typeface="Janna LT" pitchFamily="2" charset="-78"/>
              </a:rPr>
              <a:t>المرحلة </a:t>
            </a:r>
            <a:r>
              <a:rPr lang="ar-EG" sz="2000" b="1" dirty="0">
                <a:solidFill>
                  <a:schemeClr val="bg1"/>
                </a:solidFill>
                <a:latin typeface="Janna LT" pitchFamily="2" charset="-78"/>
                <a:cs typeface="Janna LT" pitchFamily="2" charset="-78"/>
              </a:rPr>
              <a:t>الثانية: "مرحلة التفاعل الإلكتروني بين الشركات والموظفين بالبوابة" ،،،</a:t>
            </a:r>
          </a:p>
        </p:txBody>
      </p:sp>
    </p:spTree>
    <p:extLst>
      <p:ext uri="{BB962C8B-B14F-4D97-AF65-F5344CB8AC3E}">
        <p14:creationId xmlns:p14="http://schemas.microsoft.com/office/powerpoint/2010/main" val="3339521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9776"/>
            <a:ext cx="8568952" cy="1143000"/>
          </a:xfrm>
        </p:spPr>
        <p:txBody>
          <a:bodyPr>
            <a:normAutofit/>
          </a:bodyPr>
          <a:lstStyle/>
          <a:p>
            <a:pPr lvl="0"/>
            <a:r>
              <a:rPr lang="ar-EG" sz="2800" b="1" dirty="0" smtClean="0">
                <a:latin typeface="Janna LT" pitchFamily="2" charset="-78"/>
                <a:cs typeface="Janna LT" pitchFamily="2" charset="-78"/>
              </a:rPr>
              <a:t>الموارد </a:t>
            </a:r>
            <a:r>
              <a:rPr lang="ar-EG" sz="2800" b="1" dirty="0">
                <a:latin typeface="Janna LT" pitchFamily="2" charset="-78"/>
                <a:cs typeface="Janna LT" pitchFamily="2" charset="-78"/>
              </a:rPr>
              <a:t>البشرية وفريق العمل</a:t>
            </a:r>
          </a:p>
        </p:txBody>
      </p:sp>
      <p:pic>
        <p:nvPicPr>
          <p:cNvPr id="4098" name="Picture 2" descr="C:\Users\Mit\Desktop\Powerpoint_E-dawam_Cover\Lin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21082"/>
            <a:ext cx="9158419" cy="230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681943437"/>
              </p:ext>
            </p:extLst>
          </p:nvPr>
        </p:nvGraphicFramePr>
        <p:xfrm>
          <a:off x="1043608" y="1196752"/>
          <a:ext cx="7128792" cy="3542196"/>
        </p:xfrm>
        <a:graphic>
          <a:graphicData uri="http://schemas.openxmlformats.org/drawingml/2006/table">
            <a:tbl>
              <a:tblPr rtl="1" firstRow="1" bandRow="1">
                <a:tableStyleId>{5C22544A-7EE6-4342-B048-85BDC9FD1C3A}</a:tableStyleId>
              </a:tblPr>
              <a:tblGrid>
                <a:gridCol w="4179878"/>
                <a:gridCol w="2948914"/>
              </a:tblGrid>
              <a:tr h="506028">
                <a:tc gridSpan="2">
                  <a:txBody>
                    <a:bodyPr/>
                    <a:lstStyle/>
                    <a:p>
                      <a:pPr algn="ctr" rtl="1"/>
                      <a:r>
                        <a:rPr lang="ar-EG" sz="2000" dirty="0" smtClean="0">
                          <a:latin typeface="Janna LT" pitchFamily="2" charset="-78"/>
                          <a:cs typeface="Janna LT" pitchFamily="2" charset="-78"/>
                        </a:rPr>
                        <a:t>فريق عمل المشروع </a:t>
                      </a:r>
                      <a:endParaRPr lang="ar-EG" sz="2000" dirty="0">
                        <a:latin typeface="Janna LT" pitchFamily="2" charset="-78"/>
                        <a:cs typeface="Janna LT" pitchFamily="2" charset="-78"/>
                      </a:endParaRPr>
                    </a:p>
                  </a:txBody>
                  <a:tcPr>
                    <a:solidFill>
                      <a:srgbClr val="1E967E"/>
                    </a:solidFill>
                  </a:tcPr>
                </a:tc>
                <a:tc hMerge="1">
                  <a:txBody>
                    <a:bodyPr/>
                    <a:lstStyle/>
                    <a:p>
                      <a:pPr rtl="1"/>
                      <a:endParaRPr lang="ar-EG" dirty="0"/>
                    </a:p>
                  </a:txBody>
                  <a:tcPr>
                    <a:solidFill>
                      <a:schemeClr val="bg1">
                        <a:lumMod val="75000"/>
                      </a:schemeClr>
                    </a:solidFill>
                  </a:tcPr>
                </a:tc>
              </a:tr>
              <a:tr h="506028">
                <a:tc>
                  <a:txBody>
                    <a:bodyPr/>
                    <a:lstStyle/>
                    <a:p>
                      <a:pPr rtl="1"/>
                      <a:r>
                        <a:rPr lang="ar-EG" dirty="0" smtClean="0">
                          <a:latin typeface="Janna LT" pitchFamily="2" charset="-78"/>
                          <a:cs typeface="Janna LT" pitchFamily="2" charset="-78"/>
                        </a:rPr>
                        <a:t>المبرمجين ومحليين</a:t>
                      </a:r>
                      <a:r>
                        <a:rPr lang="ar-EG" baseline="0" dirty="0" smtClean="0">
                          <a:latin typeface="Janna LT" pitchFamily="2" charset="-78"/>
                          <a:cs typeface="Janna LT" pitchFamily="2" charset="-78"/>
                        </a:rPr>
                        <a:t> </a:t>
                      </a:r>
                      <a:r>
                        <a:rPr lang="ar-EG" dirty="0" smtClean="0">
                          <a:latin typeface="Janna LT" pitchFamily="2" charset="-78"/>
                          <a:cs typeface="Janna LT" pitchFamily="2" charset="-78"/>
                        </a:rPr>
                        <a:t>نظم معلومات</a:t>
                      </a:r>
                      <a:endParaRPr lang="ar-EG" dirty="0">
                        <a:latin typeface="Janna LT" pitchFamily="2" charset="-78"/>
                        <a:cs typeface="Janna LT" pitchFamily="2" charset="-78"/>
                      </a:endParaRPr>
                    </a:p>
                  </a:txBody>
                  <a:tcPr>
                    <a:solidFill>
                      <a:srgbClr val="1E967E"/>
                    </a:solidFill>
                  </a:tcPr>
                </a:tc>
                <a:tc>
                  <a:txBody>
                    <a:bodyPr/>
                    <a:lstStyle/>
                    <a:p>
                      <a:pPr algn="ctr" rtl="1"/>
                      <a:r>
                        <a:rPr lang="ar-EG" dirty="0" smtClean="0">
                          <a:latin typeface="Janna LT" pitchFamily="2" charset="-78"/>
                          <a:cs typeface="Janna LT" pitchFamily="2" charset="-78"/>
                        </a:rPr>
                        <a:t>9</a:t>
                      </a:r>
                      <a:endParaRPr lang="ar-EG" dirty="0">
                        <a:latin typeface="Janna LT" pitchFamily="2" charset="-78"/>
                        <a:cs typeface="Janna LT" pitchFamily="2" charset="-78"/>
                      </a:endParaRPr>
                    </a:p>
                  </a:txBody>
                  <a:tcPr>
                    <a:solidFill>
                      <a:schemeClr val="bg1">
                        <a:lumMod val="75000"/>
                      </a:schemeClr>
                    </a:solidFill>
                  </a:tcPr>
                </a:tc>
              </a:tr>
              <a:tr h="506028">
                <a:tc>
                  <a:txBody>
                    <a:bodyPr/>
                    <a:lstStyle/>
                    <a:p>
                      <a:pPr rtl="1"/>
                      <a:r>
                        <a:rPr lang="ar-EG" dirty="0" smtClean="0">
                          <a:latin typeface="Janna LT" pitchFamily="2" charset="-78"/>
                          <a:cs typeface="Janna LT" pitchFamily="2" charset="-78"/>
                        </a:rPr>
                        <a:t>المصممين الجرافيك</a:t>
                      </a:r>
                      <a:r>
                        <a:rPr lang="ar-SA" dirty="0" smtClean="0">
                          <a:latin typeface="Janna LT" pitchFamily="2" charset="-78"/>
                          <a:cs typeface="Janna LT" pitchFamily="2" charset="-78"/>
                        </a:rPr>
                        <a:t> والملتيميديا</a:t>
                      </a:r>
                      <a:endParaRPr lang="ar-EG" dirty="0">
                        <a:latin typeface="Janna LT" pitchFamily="2" charset="-78"/>
                        <a:cs typeface="Janna LT" pitchFamily="2" charset="-78"/>
                      </a:endParaRPr>
                    </a:p>
                  </a:txBody>
                  <a:tcPr>
                    <a:solidFill>
                      <a:srgbClr val="1E967E"/>
                    </a:solidFill>
                  </a:tcPr>
                </a:tc>
                <a:tc>
                  <a:txBody>
                    <a:bodyPr/>
                    <a:lstStyle/>
                    <a:p>
                      <a:pPr algn="ctr" rtl="1"/>
                      <a:r>
                        <a:rPr lang="ar-SA" dirty="0" smtClean="0">
                          <a:latin typeface="Janna LT" pitchFamily="2" charset="-78"/>
                          <a:cs typeface="Janna LT" pitchFamily="2" charset="-78"/>
                        </a:rPr>
                        <a:t>3</a:t>
                      </a:r>
                      <a:endParaRPr lang="ar-EG" dirty="0">
                        <a:latin typeface="Janna LT" pitchFamily="2" charset="-78"/>
                        <a:cs typeface="Janna LT" pitchFamily="2" charset="-78"/>
                      </a:endParaRPr>
                    </a:p>
                  </a:txBody>
                  <a:tcPr>
                    <a:solidFill>
                      <a:schemeClr val="bg1">
                        <a:lumMod val="75000"/>
                      </a:schemeClr>
                    </a:solidFill>
                  </a:tcPr>
                </a:tc>
              </a:tr>
              <a:tr h="506028">
                <a:tc>
                  <a:txBody>
                    <a:bodyPr/>
                    <a:lstStyle/>
                    <a:p>
                      <a:pPr rtl="1"/>
                      <a:r>
                        <a:rPr lang="ar-EG" dirty="0" smtClean="0">
                          <a:latin typeface="Janna LT" pitchFamily="2" charset="-78"/>
                          <a:cs typeface="Janna LT" pitchFamily="2" charset="-78"/>
                        </a:rPr>
                        <a:t>إدارة الحملة التسويقية</a:t>
                      </a:r>
                      <a:endParaRPr lang="ar-EG" dirty="0">
                        <a:latin typeface="Janna LT" pitchFamily="2" charset="-78"/>
                        <a:cs typeface="Janna LT" pitchFamily="2" charset="-78"/>
                      </a:endParaRPr>
                    </a:p>
                  </a:txBody>
                  <a:tcPr>
                    <a:solidFill>
                      <a:srgbClr val="1E967E"/>
                    </a:solidFill>
                  </a:tcPr>
                </a:tc>
                <a:tc>
                  <a:txBody>
                    <a:bodyPr/>
                    <a:lstStyle/>
                    <a:p>
                      <a:pPr algn="ctr" rtl="1"/>
                      <a:r>
                        <a:rPr lang="ar-SA" dirty="0" smtClean="0">
                          <a:latin typeface="Janna LT" pitchFamily="2" charset="-78"/>
                          <a:cs typeface="Janna LT" pitchFamily="2" charset="-78"/>
                        </a:rPr>
                        <a:t>2</a:t>
                      </a:r>
                      <a:endParaRPr lang="ar-EG" dirty="0">
                        <a:latin typeface="Janna LT" pitchFamily="2" charset="-78"/>
                        <a:cs typeface="Janna LT" pitchFamily="2" charset="-78"/>
                      </a:endParaRPr>
                    </a:p>
                  </a:txBody>
                  <a:tcPr>
                    <a:solidFill>
                      <a:schemeClr val="bg1">
                        <a:lumMod val="75000"/>
                      </a:schemeClr>
                    </a:solidFill>
                  </a:tcPr>
                </a:tc>
              </a:tr>
              <a:tr h="506028">
                <a:tc>
                  <a:txBody>
                    <a:bodyPr/>
                    <a:lstStyle/>
                    <a:p>
                      <a:pPr rtl="1"/>
                      <a:r>
                        <a:rPr lang="ar-EG" dirty="0" smtClean="0">
                          <a:latin typeface="Janna LT" pitchFamily="2" charset="-78"/>
                          <a:cs typeface="Janna LT" pitchFamily="2" charset="-78"/>
                        </a:rPr>
                        <a:t>إدارة البوابة</a:t>
                      </a:r>
                      <a:endParaRPr lang="ar-EG" dirty="0">
                        <a:latin typeface="Janna LT" pitchFamily="2" charset="-78"/>
                        <a:cs typeface="Janna LT" pitchFamily="2" charset="-78"/>
                      </a:endParaRPr>
                    </a:p>
                  </a:txBody>
                  <a:tcPr>
                    <a:solidFill>
                      <a:srgbClr val="1E967E"/>
                    </a:solidFill>
                  </a:tcPr>
                </a:tc>
                <a:tc>
                  <a:txBody>
                    <a:bodyPr/>
                    <a:lstStyle/>
                    <a:p>
                      <a:pPr algn="ctr" rtl="1"/>
                      <a:r>
                        <a:rPr lang="ar-SA" dirty="0" smtClean="0">
                          <a:latin typeface="Janna LT" pitchFamily="2" charset="-78"/>
                          <a:cs typeface="Janna LT" pitchFamily="2" charset="-78"/>
                        </a:rPr>
                        <a:t>4</a:t>
                      </a:r>
                      <a:endParaRPr lang="ar-EG" dirty="0">
                        <a:latin typeface="Janna LT" pitchFamily="2" charset="-78"/>
                        <a:cs typeface="Janna LT" pitchFamily="2" charset="-78"/>
                      </a:endParaRPr>
                    </a:p>
                  </a:txBody>
                  <a:tcPr>
                    <a:solidFill>
                      <a:schemeClr val="bg1">
                        <a:lumMod val="75000"/>
                      </a:schemeClr>
                    </a:solidFill>
                  </a:tcPr>
                </a:tc>
              </a:tr>
              <a:tr h="50602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dirty="0" smtClean="0">
                          <a:latin typeface="Janna LT" pitchFamily="2" charset="-78"/>
                          <a:cs typeface="Janna LT" pitchFamily="2" charset="-78"/>
                        </a:rPr>
                        <a:t>اختبار الجودة </a:t>
                      </a:r>
                      <a:endParaRPr lang="ar-EG" dirty="0">
                        <a:latin typeface="Janna LT" pitchFamily="2" charset="-78"/>
                        <a:cs typeface="Janna LT" pitchFamily="2" charset="-78"/>
                      </a:endParaRPr>
                    </a:p>
                  </a:txBody>
                  <a:tcPr>
                    <a:solidFill>
                      <a:srgbClr val="1E967E"/>
                    </a:solidFill>
                  </a:tcPr>
                </a:tc>
                <a:tc>
                  <a:txBody>
                    <a:bodyPr/>
                    <a:lstStyle/>
                    <a:p>
                      <a:pPr algn="ctr" rtl="1"/>
                      <a:r>
                        <a:rPr lang="ar-EG" dirty="0" smtClean="0">
                          <a:latin typeface="Janna LT" pitchFamily="2" charset="-78"/>
                          <a:cs typeface="Janna LT" pitchFamily="2" charset="-78"/>
                        </a:rPr>
                        <a:t>2</a:t>
                      </a:r>
                      <a:endParaRPr lang="ar-EG" dirty="0">
                        <a:latin typeface="Janna LT" pitchFamily="2" charset="-78"/>
                        <a:cs typeface="Janna LT" pitchFamily="2" charset="-78"/>
                      </a:endParaRPr>
                    </a:p>
                  </a:txBody>
                  <a:tcPr>
                    <a:solidFill>
                      <a:schemeClr val="bg1">
                        <a:lumMod val="75000"/>
                      </a:schemeClr>
                    </a:solidFill>
                  </a:tcPr>
                </a:tc>
              </a:tr>
              <a:tr h="506028">
                <a:tc>
                  <a:txBody>
                    <a:bodyPr/>
                    <a:lstStyle/>
                    <a:p>
                      <a:pPr rtl="1"/>
                      <a:r>
                        <a:rPr lang="ar-SA" dirty="0" smtClean="0">
                          <a:latin typeface="Janna LT" pitchFamily="2" charset="-78"/>
                          <a:cs typeface="Janna LT" pitchFamily="2" charset="-78"/>
                        </a:rPr>
                        <a:t>منسقي</a:t>
                      </a:r>
                      <a:r>
                        <a:rPr lang="ar-SA" baseline="0" dirty="0" smtClean="0">
                          <a:latin typeface="Janna LT" pitchFamily="2" charset="-78"/>
                          <a:cs typeface="Janna LT" pitchFamily="2" charset="-78"/>
                        </a:rPr>
                        <a:t> التوظيف والشركات (</a:t>
                      </a:r>
                      <a:r>
                        <a:rPr lang="ar-EG" baseline="0" dirty="0" smtClean="0">
                          <a:latin typeface="Janna LT" pitchFamily="2" charset="-78"/>
                          <a:cs typeface="Janna LT" pitchFamily="2" charset="-78"/>
                        </a:rPr>
                        <a:t>بجمعية</a:t>
                      </a:r>
                      <a:r>
                        <a:rPr lang="ar-SA" baseline="0" dirty="0" smtClean="0">
                          <a:latin typeface="Janna LT" pitchFamily="2" charset="-78"/>
                          <a:cs typeface="Janna LT" pitchFamily="2" charset="-78"/>
                        </a:rPr>
                        <a:t> حركية)</a:t>
                      </a:r>
                      <a:endParaRPr lang="ar-EG" dirty="0">
                        <a:latin typeface="Janna LT" pitchFamily="2" charset="-78"/>
                        <a:cs typeface="Janna LT" pitchFamily="2" charset="-78"/>
                      </a:endParaRPr>
                    </a:p>
                  </a:txBody>
                  <a:tcPr>
                    <a:solidFill>
                      <a:srgbClr val="1E967E"/>
                    </a:solidFill>
                  </a:tcPr>
                </a:tc>
                <a:tc>
                  <a:txBody>
                    <a:bodyPr/>
                    <a:lstStyle/>
                    <a:p>
                      <a:pPr algn="ctr" rtl="1"/>
                      <a:r>
                        <a:rPr lang="ar-EG" dirty="0" smtClean="0">
                          <a:latin typeface="Janna LT" pitchFamily="2" charset="-78"/>
                          <a:cs typeface="Janna LT" pitchFamily="2" charset="-78"/>
                        </a:rPr>
                        <a:t>3</a:t>
                      </a:r>
                      <a:endParaRPr lang="ar-EG" dirty="0">
                        <a:latin typeface="Janna LT" pitchFamily="2" charset="-78"/>
                        <a:cs typeface="Janna LT" pitchFamily="2" charset="-78"/>
                      </a:endParaRPr>
                    </a:p>
                  </a:txBody>
                  <a:tcPr>
                    <a:solidFill>
                      <a:schemeClr val="bg1">
                        <a:lumMod val="75000"/>
                      </a:schemeClr>
                    </a:solidFill>
                  </a:tcPr>
                </a:tc>
              </a:tr>
            </a:tbl>
          </a:graphicData>
        </a:graphic>
      </p:graphicFrame>
    </p:spTree>
    <p:extLst>
      <p:ext uri="{BB962C8B-B14F-4D97-AF65-F5344CB8AC3E}">
        <p14:creationId xmlns:p14="http://schemas.microsoft.com/office/powerpoint/2010/main" val="2161049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188640"/>
            <a:ext cx="8568952" cy="1143000"/>
          </a:xfrm>
        </p:spPr>
        <p:txBody>
          <a:bodyPr>
            <a:normAutofit/>
          </a:bodyPr>
          <a:lstStyle/>
          <a:p>
            <a:pPr lvl="0"/>
            <a:r>
              <a:rPr lang="ar-EG" sz="2800" b="1" dirty="0">
                <a:latin typeface="Janna LT" pitchFamily="2" charset="-78"/>
                <a:cs typeface="Janna LT" pitchFamily="2" charset="-78"/>
              </a:rPr>
              <a:t>أرقــــام وإحصــــاءات</a:t>
            </a:r>
          </a:p>
        </p:txBody>
      </p:sp>
      <p:sp>
        <p:nvSpPr>
          <p:cNvPr id="5" name="Rectangle 4"/>
          <p:cNvSpPr/>
          <p:nvPr/>
        </p:nvSpPr>
        <p:spPr>
          <a:xfrm>
            <a:off x="5436096" y="1016058"/>
            <a:ext cx="3595856" cy="430887"/>
          </a:xfrm>
          <a:prstGeom prst="rect">
            <a:avLst/>
          </a:prstGeom>
        </p:spPr>
        <p:txBody>
          <a:bodyPr wrap="none">
            <a:spAutoFit/>
          </a:bodyPr>
          <a:lstStyle/>
          <a:p>
            <a:r>
              <a:rPr lang="en-US" sz="2200" b="1" dirty="0">
                <a:solidFill>
                  <a:srgbClr val="1E967E"/>
                </a:solidFill>
                <a:latin typeface="Janna LT" pitchFamily="2" charset="-78"/>
                <a:cs typeface="Janna LT" pitchFamily="2" charset="-78"/>
              </a:rPr>
              <a:t> </a:t>
            </a:r>
            <a:r>
              <a:rPr lang="ar-SA" sz="2200" b="1" dirty="0">
                <a:solidFill>
                  <a:srgbClr val="1E967E"/>
                </a:solidFill>
                <a:latin typeface="Janna LT" pitchFamily="2" charset="-78"/>
                <a:cs typeface="Janna LT" pitchFamily="2" charset="-78"/>
              </a:rPr>
              <a:t>نسب زيارة الموقع الالكتروني</a:t>
            </a:r>
            <a:endParaRPr lang="ar-EG" sz="2200" b="1" dirty="0">
              <a:solidFill>
                <a:srgbClr val="1E967E"/>
              </a:solidFill>
              <a:latin typeface="Janna LT" pitchFamily="2" charset="-78"/>
              <a:cs typeface="Janna LT" pitchFamily="2" charset="-78"/>
            </a:endParaRPr>
          </a:p>
        </p:txBody>
      </p:sp>
      <p:sp>
        <p:nvSpPr>
          <p:cNvPr id="7" name="Rectangle 6"/>
          <p:cNvSpPr/>
          <p:nvPr/>
        </p:nvSpPr>
        <p:spPr>
          <a:xfrm>
            <a:off x="611560" y="1453919"/>
            <a:ext cx="8015036" cy="646331"/>
          </a:xfrm>
          <a:prstGeom prst="rect">
            <a:avLst/>
          </a:prstGeom>
        </p:spPr>
        <p:txBody>
          <a:bodyPr wrap="square">
            <a:spAutoFit/>
          </a:bodyPr>
          <a:lstStyle/>
          <a:p>
            <a:r>
              <a:rPr lang="ar-EG" dirty="0">
                <a:latin typeface="Janna LT" pitchFamily="2" charset="-78"/>
                <a:cs typeface="Janna LT" pitchFamily="2" charset="-78"/>
              </a:rPr>
              <a:t>يشير الاحصاء أدناه إلى معدلات الزيارة للموقع منذ اطلاق المشروع 12رجب 1435هـ وحتى يوم 20 رجب </a:t>
            </a:r>
            <a:r>
              <a:rPr lang="ar-EG" dirty="0" smtClean="0">
                <a:latin typeface="Janna LT" pitchFamily="2" charset="-78"/>
                <a:cs typeface="Janna LT" pitchFamily="2" charset="-78"/>
              </a:rPr>
              <a:t>1435هـ</a:t>
            </a:r>
            <a:endParaRPr lang="ar-EG" dirty="0">
              <a:latin typeface="Janna LT" pitchFamily="2" charset="-78"/>
              <a:cs typeface="Janna LT" pitchFamily="2" charset="-78"/>
            </a:endParaRPr>
          </a:p>
        </p:txBody>
      </p:sp>
      <p:graphicFrame>
        <p:nvGraphicFramePr>
          <p:cNvPr id="9" name="Chart 8"/>
          <p:cNvGraphicFramePr>
            <a:graphicFrameLocks/>
          </p:cNvGraphicFramePr>
          <p:nvPr>
            <p:extLst>
              <p:ext uri="{D42A27DB-BD31-4B8C-83A1-F6EECF244321}">
                <p14:modId xmlns:p14="http://schemas.microsoft.com/office/powerpoint/2010/main" val="3915859946"/>
              </p:ext>
            </p:extLst>
          </p:nvPr>
        </p:nvGraphicFramePr>
        <p:xfrm>
          <a:off x="323528" y="3212976"/>
          <a:ext cx="2010945"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83568" y="2708920"/>
            <a:ext cx="1728192" cy="369332"/>
          </a:xfrm>
          <a:prstGeom prst="rect">
            <a:avLst/>
          </a:prstGeom>
          <a:noFill/>
        </p:spPr>
        <p:txBody>
          <a:bodyPr wrap="square" rtlCol="1">
            <a:spAutoFit/>
          </a:bodyPr>
          <a:lstStyle/>
          <a:p>
            <a:pPr algn="ctr"/>
            <a:r>
              <a:rPr lang="en-US" b="1" dirty="0" smtClean="0">
                <a:solidFill>
                  <a:srgbClr val="1E967E"/>
                </a:solidFill>
                <a:latin typeface="Janna LT" pitchFamily="2" charset="-78"/>
                <a:cs typeface="Janna LT" pitchFamily="2" charset="-78"/>
              </a:rPr>
              <a:t> 263 </a:t>
            </a:r>
            <a:r>
              <a:rPr lang="ar-EG" b="1" dirty="0" smtClean="0">
                <a:solidFill>
                  <a:srgbClr val="1E967E"/>
                </a:solidFill>
                <a:latin typeface="Janna LT" pitchFamily="2" charset="-78"/>
                <a:cs typeface="Janna LT" pitchFamily="2" charset="-78"/>
              </a:rPr>
              <a:t>زائر</a:t>
            </a:r>
            <a:endParaRPr lang="ar-EG" b="1" dirty="0">
              <a:solidFill>
                <a:srgbClr val="1E967E"/>
              </a:solidFill>
              <a:latin typeface="Janna LT" pitchFamily="2" charset="-78"/>
              <a:cs typeface="Janna LT" pitchFamily="2" charset="-78"/>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643220"/>
            <a:ext cx="504056" cy="5071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37351" y="2788258"/>
            <a:ext cx="2592288" cy="369332"/>
          </a:xfrm>
          <a:prstGeom prst="rect">
            <a:avLst/>
          </a:prstGeom>
          <a:noFill/>
        </p:spPr>
        <p:txBody>
          <a:bodyPr wrap="square" rtlCol="1">
            <a:spAutoFit/>
          </a:bodyPr>
          <a:lstStyle/>
          <a:p>
            <a:pPr algn="l" rtl="0"/>
            <a:r>
              <a:rPr lang="en-US" b="1" dirty="0" smtClean="0">
                <a:solidFill>
                  <a:srgbClr val="1E967E"/>
                </a:solidFill>
                <a:latin typeface="Janna LT" pitchFamily="2" charset="-78"/>
                <a:cs typeface="Janna LT" pitchFamily="2" charset="-78"/>
              </a:rPr>
              <a:t>6.11 </a:t>
            </a:r>
            <a:r>
              <a:rPr lang="ar-SA" b="1" dirty="0">
                <a:solidFill>
                  <a:srgbClr val="1E967E"/>
                </a:solidFill>
                <a:latin typeface="Janna LT" pitchFamily="2" charset="-78"/>
                <a:cs typeface="Janna LT" pitchFamily="2" charset="-78"/>
              </a:rPr>
              <a:t>صفحة/جلسة</a:t>
            </a:r>
            <a:endParaRPr lang="ar-EG" b="1" dirty="0">
              <a:solidFill>
                <a:srgbClr val="1E967E"/>
              </a:solidFill>
              <a:latin typeface="Janna LT" pitchFamily="2" charset="-78"/>
              <a:cs typeface="Janna LT" pitchFamily="2" charset="-78"/>
            </a:endParaRPr>
          </a:p>
        </p:txBody>
      </p:sp>
      <p:graphicFrame>
        <p:nvGraphicFramePr>
          <p:cNvPr id="14" name="Chart 13"/>
          <p:cNvGraphicFramePr>
            <a:graphicFrameLocks/>
          </p:cNvGraphicFramePr>
          <p:nvPr>
            <p:extLst>
              <p:ext uri="{D42A27DB-BD31-4B8C-83A1-F6EECF244321}">
                <p14:modId xmlns:p14="http://schemas.microsoft.com/office/powerpoint/2010/main" val="3015163591"/>
              </p:ext>
            </p:extLst>
          </p:nvPr>
        </p:nvGraphicFramePr>
        <p:xfrm>
          <a:off x="3491880" y="3419314"/>
          <a:ext cx="1443032" cy="2664296"/>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0983" y="2633855"/>
            <a:ext cx="655113" cy="7103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06316" y="2780928"/>
            <a:ext cx="2714156" cy="369332"/>
          </a:xfrm>
          <a:prstGeom prst="rect">
            <a:avLst/>
          </a:prstGeom>
          <a:noFill/>
        </p:spPr>
        <p:txBody>
          <a:bodyPr wrap="square" rtlCol="1">
            <a:spAutoFit/>
          </a:bodyPr>
          <a:lstStyle/>
          <a:p>
            <a:pPr algn="l" rtl="0"/>
            <a:r>
              <a:rPr lang="en-US" b="1" dirty="0">
                <a:solidFill>
                  <a:srgbClr val="1E967E"/>
                </a:solidFill>
                <a:latin typeface="Janna LT" pitchFamily="2" charset="-78"/>
                <a:cs typeface="Janna LT" pitchFamily="2" charset="-78"/>
              </a:rPr>
              <a:t>8.05 </a:t>
            </a:r>
            <a:r>
              <a:rPr lang="ar-EG" b="1" dirty="0" smtClean="0">
                <a:solidFill>
                  <a:srgbClr val="1E967E"/>
                </a:solidFill>
                <a:latin typeface="Janna LT" pitchFamily="2" charset="-78"/>
                <a:cs typeface="Janna LT" pitchFamily="2" charset="-78"/>
              </a:rPr>
              <a:t>متوسط مدة الزيارة</a:t>
            </a:r>
            <a:endParaRPr lang="ar-EG" b="1" dirty="0">
              <a:solidFill>
                <a:srgbClr val="1E967E"/>
              </a:solidFill>
              <a:latin typeface="Janna LT" pitchFamily="2" charset="-78"/>
              <a:cs typeface="Janna LT" pitchFamily="2" charset="-78"/>
            </a:endParaRPr>
          </a:p>
        </p:txBody>
      </p:sp>
      <p:pic>
        <p:nvPicPr>
          <p:cNvPr id="18" name="Picture 1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7309" y="2795819"/>
            <a:ext cx="423163" cy="339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Chart 18"/>
          <p:cNvGraphicFramePr>
            <a:graphicFrameLocks/>
          </p:cNvGraphicFramePr>
          <p:nvPr>
            <p:extLst>
              <p:ext uri="{D42A27DB-BD31-4B8C-83A1-F6EECF244321}">
                <p14:modId xmlns:p14="http://schemas.microsoft.com/office/powerpoint/2010/main" val="4218294226"/>
              </p:ext>
            </p:extLst>
          </p:nvPr>
        </p:nvGraphicFramePr>
        <p:xfrm>
          <a:off x="6660232" y="3284984"/>
          <a:ext cx="1512168" cy="28803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51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Graphic spid="9" grpId="0">
        <p:bldAsOne/>
      </p:bldGraphic>
      <p:bldP spid="3" grpId="0"/>
      <p:bldP spid="12" grpId="0"/>
      <p:bldGraphic spid="14" grpId="0">
        <p:bldAsOne/>
      </p:bldGraphic>
      <p:bldP spid="17" grpId="0"/>
      <p:bldGraphic spid="1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188640"/>
            <a:ext cx="8568952" cy="1143000"/>
          </a:xfrm>
        </p:spPr>
        <p:txBody>
          <a:bodyPr>
            <a:normAutofit/>
          </a:bodyPr>
          <a:lstStyle/>
          <a:p>
            <a:pPr lvl="0"/>
            <a:r>
              <a:rPr lang="ar-EG" sz="3200" b="1" dirty="0">
                <a:latin typeface="Janna LT" pitchFamily="2" charset="-78"/>
                <a:cs typeface="Janna LT" pitchFamily="2" charset="-78"/>
              </a:rPr>
              <a:t>أرقــــام وإحصــــاءات</a:t>
            </a:r>
            <a:endParaRPr lang="ar-EG" sz="3200" b="1" dirty="0">
              <a:latin typeface="+mn-lt"/>
              <a:cs typeface="Janna LT" pitchFamily="2" charset="-78"/>
            </a:endParaRPr>
          </a:p>
        </p:txBody>
      </p:sp>
      <p:sp>
        <p:nvSpPr>
          <p:cNvPr id="2" name="Rectangle 1"/>
          <p:cNvSpPr/>
          <p:nvPr/>
        </p:nvSpPr>
        <p:spPr>
          <a:xfrm>
            <a:off x="4572000" y="1124744"/>
            <a:ext cx="4416594" cy="523220"/>
          </a:xfrm>
          <a:prstGeom prst="rect">
            <a:avLst/>
          </a:prstGeom>
        </p:spPr>
        <p:txBody>
          <a:bodyPr wrap="none">
            <a:spAutoFit/>
          </a:bodyPr>
          <a:lstStyle/>
          <a:p>
            <a:r>
              <a:rPr lang="ar-SA" sz="2800" b="1" dirty="0">
                <a:solidFill>
                  <a:srgbClr val="1E967E"/>
                </a:solidFill>
                <a:latin typeface="Janna LT" pitchFamily="2" charset="-78"/>
                <a:cs typeface="Janna LT" pitchFamily="2" charset="-78"/>
              </a:rPr>
              <a:t>المهتمين بالموقع الالكتروني</a:t>
            </a:r>
            <a:endParaRPr lang="ar-EG" sz="2800" b="1" dirty="0">
              <a:solidFill>
                <a:srgbClr val="1E967E"/>
              </a:solidFill>
              <a:latin typeface="Janna LT" pitchFamily="2" charset="-78"/>
              <a:cs typeface="Janna LT" pitchFamily="2" charset="-78"/>
            </a:endParaRPr>
          </a:p>
        </p:txBody>
      </p:sp>
      <p:sp>
        <p:nvSpPr>
          <p:cNvPr id="3" name="Rectangle 2"/>
          <p:cNvSpPr/>
          <p:nvPr/>
        </p:nvSpPr>
        <p:spPr>
          <a:xfrm>
            <a:off x="611560" y="1591876"/>
            <a:ext cx="8136904" cy="977191"/>
          </a:xfrm>
          <a:prstGeom prst="rect">
            <a:avLst/>
          </a:prstGeom>
        </p:spPr>
        <p:txBody>
          <a:bodyPr wrap="square">
            <a:spAutoFit/>
          </a:bodyPr>
          <a:lstStyle/>
          <a:p>
            <a:pPr>
              <a:lnSpc>
                <a:spcPct val="150000"/>
              </a:lnSpc>
            </a:pPr>
            <a:r>
              <a:rPr lang="ar-SA" sz="2000" dirty="0">
                <a:latin typeface="Janna LT" pitchFamily="2" charset="-78"/>
                <a:cs typeface="Janna LT" pitchFamily="2" charset="-78"/>
              </a:rPr>
              <a:t>يشير التقرير إلى أن الزيارات من زائرين جدد تقدر ب 110 زيارة في مقابل 92 زيارات من مستخدمين سبق أن دخلوا على الموقع من قبل وهي نسبة مقبولة </a:t>
            </a:r>
            <a:endParaRPr lang="ar-EG" sz="2000" dirty="0">
              <a:latin typeface="Janna LT" pitchFamily="2" charset="-78"/>
              <a:cs typeface="Janna LT"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3146004967"/>
              </p:ext>
            </p:extLst>
          </p:nvPr>
        </p:nvGraphicFramePr>
        <p:xfrm>
          <a:off x="1475656" y="2708920"/>
          <a:ext cx="6048672"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5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23528" y="116632"/>
            <a:ext cx="8568952" cy="998984"/>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dirty="0">
                <a:solidFill>
                  <a:srgbClr val="1E967E"/>
                </a:solidFill>
                <a:latin typeface="Janna LT" pitchFamily="2" charset="-78"/>
                <a:cs typeface="Janna LT" pitchFamily="2" charset="-78"/>
              </a:rPr>
              <a:t>أرقــــام وإحصــــاءات</a:t>
            </a:r>
          </a:p>
        </p:txBody>
      </p:sp>
      <p:sp>
        <p:nvSpPr>
          <p:cNvPr id="26" name="Title 1"/>
          <p:cNvSpPr txBox="1">
            <a:spLocks/>
          </p:cNvSpPr>
          <p:nvPr/>
        </p:nvSpPr>
        <p:spPr>
          <a:xfrm>
            <a:off x="475928" y="557808"/>
            <a:ext cx="856895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ar-EG" sz="2600" b="1" dirty="0">
                <a:solidFill>
                  <a:srgbClr val="D4A436"/>
                </a:solidFill>
                <a:latin typeface="Janna LT" pitchFamily="2" charset="-78"/>
                <a:cs typeface="Janna LT" pitchFamily="2" charset="-78"/>
              </a:rPr>
              <a:t>مدة الحملة التسويقية: 3 شهور</a:t>
            </a:r>
          </a:p>
        </p:txBody>
      </p:sp>
      <p:sp>
        <p:nvSpPr>
          <p:cNvPr id="28" name="Rectangle 27"/>
          <p:cNvSpPr/>
          <p:nvPr/>
        </p:nvSpPr>
        <p:spPr>
          <a:xfrm>
            <a:off x="467544" y="1312892"/>
            <a:ext cx="8208912" cy="888705"/>
          </a:xfrm>
          <a:prstGeom prst="rect">
            <a:avLst/>
          </a:prstGeom>
        </p:spPr>
        <p:txBody>
          <a:bodyPr wrap="square">
            <a:spAutoFit/>
          </a:bodyPr>
          <a:lstStyle/>
          <a:p>
            <a:pPr>
              <a:lnSpc>
                <a:spcPct val="150000"/>
              </a:lnSpc>
            </a:pPr>
            <a:r>
              <a:rPr lang="ar-EG" b="1" dirty="0">
                <a:latin typeface="Janna LT" pitchFamily="2" charset="-78"/>
                <a:cs typeface="Janna LT" pitchFamily="2" charset="-78"/>
              </a:rPr>
              <a:t>الإحصاءات الموضحة أدناه تشير إلى مدى تفاعيل صفات التواصل الاجتماعي منذ إطلاق المشروع من 12 رجب 1435هـ حتى 26 رجب 1435 هـ </a:t>
            </a:r>
          </a:p>
        </p:txBody>
      </p:sp>
      <p:sp>
        <p:nvSpPr>
          <p:cNvPr id="30" name="Title 1"/>
          <p:cNvSpPr txBox="1">
            <a:spLocks/>
          </p:cNvSpPr>
          <p:nvPr/>
        </p:nvSpPr>
        <p:spPr>
          <a:xfrm>
            <a:off x="1747048" y="2348880"/>
            <a:ext cx="5493296" cy="648072"/>
          </a:xfrm>
          <a:prstGeom prst="rect">
            <a:avLst/>
          </a:prstGeom>
          <a:solidFill>
            <a:srgbClr val="88BEE1"/>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000" b="1" dirty="0">
                <a:solidFill>
                  <a:schemeClr val="bg1"/>
                </a:solidFill>
                <a:latin typeface="Janna LT" pitchFamily="2" charset="-78"/>
                <a:cs typeface="Janna LT" pitchFamily="2" charset="-78"/>
              </a:rPr>
              <a:t>حملات تسويقية </a:t>
            </a:r>
            <a:endParaRPr lang="en-US" sz="2000" b="1" dirty="0">
              <a:solidFill>
                <a:schemeClr val="bg1"/>
              </a:solidFill>
              <a:latin typeface="Janna LT" pitchFamily="2" charset="-78"/>
              <a:cs typeface="Janna LT" pitchFamily="2" charset="-78"/>
            </a:endParaRPr>
          </a:p>
        </p:txBody>
      </p:sp>
      <p:grpSp>
        <p:nvGrpSpPr>
          <p:cNvPr id="31" name="Group 30"/>
          <p:cNvGrpSpPr/>
          <p:nvPr/>
        </p:nvGrpSpPr>
        <p:grpSpPr>
          <a:xfrm>
            <a:off x="5076056" y="4869160"/>
            <a:ext cx="2188800" cy="1043550"/>
            <a:chOff x="4213336" y="3281970"/>
            <a:chExt cx="2188800" cy="1043550"/>
          </a:xfrm>
        </p:grpSpPr>
        <p:pic>
          <p:nvPicPr>
            <p:cNvPr id="32" name="Picture 4" descr="C:\Users\Mit\Desktop\Powerpoint_E-dawam_Cover\Facebo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260" y="3281970"/>
              <a:ext cx="594000" cy="579150"/>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p:cNvSpPr txBox="1">
              <a:spLocks/>
            </p:cNvSpPr>
            <p:nvPr/>
          </p:nvSpPr>
          <p:spPr>
            <a:xfrm>
              <a:off x="4213336" y="3861120"/>
              <a:ext cx="2188800" cy="464400"/>
            </a:xfrm>
            <a:prstGeom prst="rect">
              <a:avLst/>
            </a:prstGeom>
            <a:solidFill>
              <a:srgbClr val="6D85B4"/>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1800" b="1" dirty="0" smtClean="0">
                  <a:solidFill>
                    <a:schemeClr val="bg1"/>
                  </a:solidFill>
                  <a:latin typeface="Janna LT" pitchFamily="2" charset="-78"/>
                  <a:cs typeface="Janna LT" pitchFamily="2" charset="-78"/>
                </a:rPr>
                <a:t>فيس بوك</a:t>
              </a:r>
              <a:endParaRPr lang="en-US" sz="1800" b="1" dirty="0" smtClean="0">
                <a:solidFill>
                  <a:schemeClr val="bg1"/>
                </a:solidFill>
                <a:latin typeface="Janna LT" pitchFamily="2" charset="-78"/>
                <a:cs typeface="Janna LT" pitchFamily="2" charset="-78"/>
              </a:endParaRPr>
            </a:p>
          </p:txBody>
        </p:sp>
      </p:grpSp>
      <p:grpSp>
        <p:nvGrpSpPr>
          <p:cNvPr id="34" name="Group 33"/>
          <p:cNvGrpSpPr/>
          <p:nvPr/>
        </p:nvGrpSpPr>
        <p:grpSpPr>
          <a:xfrm>
            <a:off x="206320" y="3839736"/>
            <a:ext cx="2188800" cy="1029424"/>
            <a:chOff x="1815008" y="3296096"/>
            <a:chExt cx="2188800" cy="1029424"/>
          </a:xfrm>
        </p:grpSpPr>
        <p:pic>
          <p:nvPicPr>
            <p:cNvPr id="35" name="Picture 5" descr="C:\Users\Mit\Desktop\Powerpoint_E-dawam_Cover\Goo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112" y="3296096"/>
              <a:ext cx="594000" cy="565024"/>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
            <p:cNvSpPr txBox="1">
              <a:spLocks/>
            </p:cNvSpPr>
            <p:nvPr/>
          </p:nvSpPr>
          <p:spPr>
            <a:xfrm>
              <a:off x="1815008" y="3861120"/>
              <a:ext cx="2188800" cy="464400"/>
            </a:xfrm>
            <a:prstGeom prst="rect">
              <a:avLst/>
            </a:prstGeom>
            <a:solidFill>
              <a:srgbClr val="E7725D"/>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1800" b="1" dirty="0" smtClean="0">
                  <a:solidFill>
                    <a:schemeClr val="bg1"/>
                  </a:solidFill>
                  <a:latin typeface="Janna LT" pitchFamily="2" charset="-78"/>
                  <a:cs typeface="Janna LT" pitchFamily="2" charset="-78"/>
                </a:rPr>
                <a:t>جوجل بلس</a:t>
              </a:r>
              <a:endParaRPr lang="ar-EG" sz="1800" b="1" dirty="0">
                <a:solidFill>
                  <a:schemeClr val="bg1"/>
                </a:solidFill>
                <a:latin typeface="Janna LT" pitchFamily="2" charset="-78"/>
                <a:cs typeface="Janna LT" pitchFamily="2" charset="-78"/>
              </a:endParaRPr>
            </a:p>
          </p:txBody>
        </p:sp>
      </p:grpSp>
      <p:grpSp>
        <p:nvGrpSpPr>
          <p:cNvPr id="37" name="Group 36"/>
          <p:cNvGrpSpPr/>
          <p:nvPr/>
        </p:nvGrpSpPr>
        <p:grpSpPr>
          <a:xfrm>
            <a:off x="2959264" y="4365104"/>
            <a:ext cx="2188800" cy="1043912"/>
            <a:chOff x="1763688" y="4145704"/>
            <a:chExt cx="2188800" cy="1043912"/>
          </a:xfrm>
        </p:grpSpPr>
        <p:pic>
          <p:nvPicPr>
            <p:cNvPr id="38" name="Picture 3" descr="C:\Users\Mit\Desktop\Powerpoint_E-dawam_Cover\Youtu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088" y="4145704"/>
              <a:ext cx="594000" cy="579512"/>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p:cNvSpPr txBox="1">
              <a:spLocks/>
            </p:cNvSpPr>
            <p:nvPr/>
          </p:nvSpPr>
          <p:spPr>
            <a:xfrm>
              <a:off x="1763688" y="4725216"/>
              <a:ext cx="2188800" cy="464400"/>
            </a:xfrm>
            <a:prstGeom prst="rect">
              <a:avLst/>
            </a:prstGeom>
            <a:solidFill>
              <a:srgbClr val="DF5745"/>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1800" b="1" dirty="0" smtClean="0">
                  <a:solidFill>
                    <a:schemeClr val="bg1"/>
                  </a:solidFill>
                  <a:latin typeface="Janna LT" pitchFamily="2" charset="-78"/>
                  <a:cs typeface="Janna LT" pitchFamily="2" charset="-78"/>
                </a:rPr>
                <a:t>يوتيوب</a:t>
              </a:r>
              <a:endParaRPr lang="ar-EG" sz="1800" b="1" dirty="0">
                <a:solidFill>
                  <a:schemeClr val="bg1"/>
                </a:solidFill>
                <a:latin typeface="Janna LT" pitchFamily="2" charset="-78"/>
                <a:cs typeface="Janna LT" pitchFamily="2" charset="-78"/>
              </a:endParaRPr>
            </a:p>
          </p:txBody>
        </p:sp>
      </p:grpSp>
      <p:grpSp>
        <p:nvGrpSpPr>
          <p:cNvPr id="40" name="Group 39"/>
          <p:cNvGrpSpPr/>
          <p:nvPr/>
        </p:nvGrpSpPr>
        <p:grpSpPr>
          <a:xfrm>
            <a:off x="6702044" y="4055467"/>
            <a:ext cx="2187352" cy="1036140"/>
            <a:chOff x="5815400" y="3351333"/>
            <a:chExt cx="2187352" cy="1036140"/>
          </a:xfrm>
        </p:grpSpPr>
        <p:pic>
          <p:nvPicPr>
            <p:cNvPr id="41" name="Picture 7" descr="C:\Users\Mit\Desktop\1400695043_whatsap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6659" y="3351333"/>
              <a:ext cx="594000" cy="594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1"/>
            <p:cNvSpPr txBox="1">
              <a:spLocks/>
            </p:cNvSpPr>
            <p:nvPr/>
          </p:nvSpPr>
          <p:spPr>
            <a:xfrm>
              <a:off x="5815400" y="3923014"/>
              <a:ext cx="2187352" cy="464459"/>
            </a:xfrm>
            <a:prstGeom prst="rect">
              <a:avLst/>
            </a:prstGeom>
            <a:solidFill>
              <a:srgbClr val="57BB63"/>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1800" b="1" dirty="0" smtClean="0">
                  <a:solidFill>
                    <a:schemeClr val="bg1"/>
                  </a:solidFill>
                  <a:latin typeface="Janna LT" pitchFamily="2" charset="-78"/>
                  <a:cs typeface="Janna LT" pitchFamily="2" charset="-78"/>
                </a:rPr>
                <a:t>نسخة جوال </a:t>
              </a:r>
              <a:endParaRPr lang="en-US" sz="1800" b="1" dirty="0">
                <a:solidFill>
                  <a:schemeClr val="bg1"/>
                </a:solidFill>
                <a:latin typeface="Janna LT" pitchFamily="2" charset="-78"/>
                <a:cs typeface="Janna LT" pitchFamily="2" charset="-78"/>
              </a:endParaRPr>
            </a:p>
          </p:txBody>
        </p:sp>
      </p:grpSp>
      <p:grpSp>
        <p:nvGrpSpPr>
          <p:cNvPr id="44" name="Group 43"/>
          <p:cNvGrpSpPr/>
          <p:nvPr/>
        </p:nvGrpSpPr>
        <p:grpSpPr>
          <a:xfrm>
            <a:off x="1502464" y="5301208"/>
            <a:ext cx="2188800" cy="1063340"/>
            <a:chOff x="4518939" y="2527467"/>
            <a:chExt cx="2188800" cy="1063340"/>
          </a:xfrm>
        </p:grpSpPr>
        <p:pic>
          <p:nvPicPr>
            <p:cNvPr id="45" name="Picture 2" descr="C:\Users\Mit\Desktop\Powerpoint_E-dawam_Cover\Twit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6130" y="2527467"/>
              <a:ext cx="594417" cy="579557"/>
            </a:xfrm>
            <a:prstGeom prst="rect">
              <a:avLst/>
            </a:prstGeom>
            <a:noFill/>
            <a:extLst>
              <a:ext uri="{909E8E84-426E-40DD-AFC4-6F175D3DCCD1}">
                <a14:hiddenFill xmlns:a14="http://schemas.microsoft.com/office/drawing/2010/main">
                  <a:solidFill>
                    <a:srgbClr val="FFFFFF"/>
                  </a:solidFill>
                </a14:hiddenFill>
              </a:ext>
            </a:extLst>
          </p:spPr>
        </p:pic>
        <p:sp>
          <p:nvSpPr>
            <p:cNvPr id="46" name="Title 1"/>
            <p:cNvSpPr txBox="1">
              <a:spLocks/>
            </p:cNvSpPr>
            <p:nvPr/>
          </p:nvSpPr>
          <p:spPr>
            <a:xfrm>
              <a:off x="4518939" y="3126407"/>
              <a:ext cx="2188800" cy="464400"/>
            </a:xfrm>
            <a:prstGeom prst="rect">
              <a:avLst/>
            </a:prstGeom>
            <a:solidFill>
              <a:srgbClr val="88BEE1"/>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1800" b="1" dirty="0" smtClean="0">
                  <a:solidFill>
                    <a:schemeClr val="bg1"/>
                  </a:solidFill>
                  <a:latin typeface="Janna LT" pitchFamily="2" charset="-78"/>
                  <a:cs typeface="Janna LT" pitchFamily="2" charset="-78"/>
                </a:rPr>
                <a:t>تويتر</a:t>
              </a:r>
              <a:endParaRPr lang="en-US" sz="1800" b="1" dirty="0" smtClean="0">
                <a:solidFill>
                  <a:schemeClr val="bg1"/>
                </a:solidFill>
                <a:latin typeface="Janna LT" pitchFamily="2" charset="-78"/>
                <a:cs typeface="Janna LT" pitchFamily="2" charset="-78"/>
              </a:endParaRPr>
            </a:p>
          </p:txBody>
        </p:sp>
      </p:grpSp>
      <p:cxnSp>
        <p:nvCxnSpPr>
          <p:cNvPr id="47" name="Curved Connector 46"/>
          <p:cNvCxnSpPr/>
          <p:nvPr/>
        </p:nvCxnSpPr>
        <p:spPr>
          <a:xfrm rot="16200000" flipH="1">
            <a:off x="6876621" y="3085965"/>
            <a:ext cx="1008112" cy="83008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rot="16200000" flipH="1">
            <a:off x="4941696" y="3690736"/>
            <a:ext cx="1733328" cy="48977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5400000">
            <a:off x="3551188" y="3571436"/>
            <a:ext cx="1218619" cy="21366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5400000">
            <a:off x="2085101" y="3757275"/>
            <a:ext cx="1718414" cy="4858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5400000">
            <a:off x="1284342" y="3215073"/>
            <a:ext cx="895208" cy="60298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59" y="2800550"/>
            <a:ext cx="1115446" cy="954000"/>
          </a:xfrm>
          <a:prstGeom prst="rect">
            <a:avLst/>
          </a:prstGeom>
        </p:spPr>
      </p:pic>
      <p:pic>
        <p:nvPicPr>
          <p:cNvPr id="29" name="Picture 28"/>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808" y="2564904"/>
            <a:ext cx="1116000" cy="954000"/>
          </a:xfrm>
          <a:prstGeom prst="rect">
            <a:avLst/>
          </a:prstGeom>
          <a:extLst>
            <a:ext uri="{909E8E84-426E-40DD-AFC4-6F175D3DCCD1}">
              <a14:hiddenFill xmlns:a14="http://schemas.microsoft.com/office/drawing/2010/main">
                <a:solidFill>
                  <a:srgbClr val="FFFFFF"/>
                </a:solidFill>
              </a14:hiddenFill>
            </a:ext>
          </a:extLst>
        </p:spPr>
      </p:pic>
      <p:pic>
        <p:nvPicPr>
          <p:cNvPr id="43" name="Picture 4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0176" y="2636912"/>
            <a:ext cx="1116000" cy="100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4105511335"/>
              </p:ext>
            </p:extLst>
          </p:nvPr>
        </p:nvGraphicFramePr>
        <p:xfrm>
          <a:off x="251520" y="3789040"/>
          <a:ext cx="1951979" cy="1074209"/>
        </p:xfrm>
        <a:graphic>
          <a:graphicData uri="http://schemas.openxmlformats.org/drawingml/2006/table">
            <a:tbl>
              <a:tblPr>
                <a:tableStyleId>{5C22544A-7EE6-4342-B048-85BDC9FD1C3A}</a:tableStyleId>
              </a:tblPr>
              <a:tblGrid>
                <a:gridCol w="1089477"/>
                <a:gridCol w="862502"/>
              </a:tblGrid>
              <a:tr h="360040">
                <a:tc rowSpan="2">
                  <a:txBody>
                    <a:bodyPr/>
                    <a:lstStyle/>
                    <a:p>
                      <a:pPr algn="l" fontAlgn="b"/>
                      <a:r>
                        <a:rPr lang="ar-EG" sz="1100" u="none" strike="noStrike" dirty="0">
                          <a:effectLst/>
                        </a:rPr>
                        <a:t> </a:t>
                      </a:r>
                      <a:endParaRPr lang="ar-EG" sz="1100" b="0" i="0" u="none" strike="noStrike" dirty="0">
                        <a:solidFill>
                          <a:srgbClr val="000000"/>
                        </a:solidFill>
                        <a:effectLst/>
                        <a:latin typeface="Arial"/>
                      </a:endParaRPr>
                    </a:p>
                  </a:txBody>
                  <a:tcPr marL="0" marR="0" marT="0" marB="0"/>
                </a:tc>
                <a:tc>
                  <a:txBody>
                    <a:bodyPr/>
                    <a:lstStyle/>
                    <a:p>
                      <a:pPr algn="ctr" rtl="0" fontAlgn="t"/>
                      <a:r>
                        <a:rPr lang="ar-EG" sz="1400" b="1" i="0" u="none" strike="noStrike" dirty="0" smtClean="0">
                          <a:solidFill>
                            <a:schemeClr val="bg1"/>
                          </a:solidFill>
                          <a:effectLst/>
                          <a:latin typeface="Janna LT" pitchFamily="2" charset="-78"/>
                          <a:cs typeface="Janna LT" pitchFamily="2" charset="-78"/>
                        </a:rPr>
                        <a:t>إعجاب</a:t>
                      </a:r>
                      <a:endParaRPr lang="en-US" sz="1400" b="1" i="1" u="none" strike="noStrike" dirty="0">
                        <a:solidFill>
                          <a:schemeClr val="bg1"/>
                        </a:solidFill>
                        <a:effectLst/>
                        <a:latin typeface="Janna LT" pitchFamily="2" charset="-78"/>
                        <a:cs typeface="Janna LT" pitchFamily="2" charset="-78"/>
                      </a:endParaRPr>
                    </a:p>
                  </a:txBody>
                  <a:tcPr marL="0" marR="0" marT="0" marB="0">
                    <a:solidFill>
                      <a:srgbClr val="1E967E"/>
                    </a:solidFill>
                  </a:tcPr>
                </a:tc>
              </a:tr>
              <a:tr h="714169">
                <a:tc vMerge="1">
                  <a:txBody>
                    <a:bodyPr/>
                    <a:lstStyle/>
                    <a:p>
                      <a:pPr rtl="1"/>
                      <a:endParaRPr lang="ar-EG"/>
                    </a:p>
                  </a:txBody>
                  <a:tcPr/>
                </a:tc>
                <a:tc>
                  <a:txBody>
                    <a:bodyPr/>
                    <a:lstStyle/>
                    <a:p>
                      <a:pPr algn="ctr" fontAlgn="ctr"/>
                      <a:r>
                        <a:rPr lang="en-US" sz="4000" u="none" strike="noStrike" dirty="0" smtClean="0">
                          <a:effectLst/>
                        </a:rPr>
                        <a:t>155</a:t>
                      </a:r>
                      <a:endParaRPr lang="ar-EG" sz="4000" b="1" i="0" u="none" strike="noStrike" dirty="0">
                        <a:solidFill>
                          <a:srgbClr val="4F81BD"/>
                        </a:solidFill>
                        <a:effectLst/>
                        <a:latin typeface="Bernard MT Condensed"/>
                      </a:endParaRPr>
                    </a:p>
                  </a:txBody>
                  <a:tcPr marL="0" marR="0" marT="0" marB="0" anchor="ctr"/>
                </a:tc>
              </a:tr>
            </a:tbl>
          </a:graphicData>
        </a:graphic>
      </p:graphicFrame>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512" y="3952679"/>
            <a:ext cx="1034920" cy="69467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52418463"/>
              </p:ext>
            </p:extLst>
          </p:nvPr>
        </p:nvGraphicFramePr>
        <p:xfrm>
          <a:off x="2411760" y="3799857"/>
          <a:ext cx="2081936" cy="2849880"/>
        </p:xfrm>
        <a:graphic>
          <a:graphicData uri="http://schemas.openxmlformats.org/drawingml/2006/table">
            <a:tbl>
              <a:tblPr>
                <a:tableStyleId>{5C22544A-7EE6-4342-B048-85BDC9FD1C3A}</a:tableStyleId>
              </a:tblPr>
              <a:tblGrid>
                <a:gridCol w="939867"/>
                <a:gridCol w="1142069"/>
              </a:tblGrid>
              <a:tr h="237614">
                <a:tc rowSpan="2">
                  <a:txBody>
                    <a:bodyPr/>
                    <a:lstStyle/>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txBody>
                  <a:tcPr marL="0" marR="0" marT="0" marB="0"/>
                </a:tc>
                <a:tc>
                  <a:txBody>
                    <a:bodyPr/>
                    <a:lstStyle/>
                    <a:p>
                      <a:pPr algn="ctr" rtl="0" fontAlgn="t"/>
                      <a:r>
                        <a:rPr lang="ar-EG" sz="1200" b="1" i="0" u="none" strike="noStrike" dirty="0" smtClean="0">
                          <a:solidFill>
                            <a:schemeClr val="bg1"/>
                          </a:solidFill>
                          <a:effectLst/>
                          <a:latin typeface="Janna LT" pitchFamily="2" charset="-78"/>
                          <a:cs typeface="Janna LT" pitchFamily="2" charset="-78"/>
                        </a:rPr>
                        <a:t>تويت</a:t>
                      </a:r>
                      <a:endParaRPr lang="en-US" sz="1200" b="1" i="1" u="none" strike="noStrike" dirty="0">
                        <a:solidFill>
                          <a:schemeClr val="bg1"/>
                        </a:solidFill>
                        <a:effectLst/>
                        <a:latin typeface="Janna LT" pitchFamily="2" charset="-78"/>
                        <a:cs typeface="Janna LT" pitchFamily="2" charset="-78"/>
                      </a:endParaRPr>
                    </a:p>
                  </a:txBody>
                  <a:tcPr marL="0" marR="0" marT="0" marB="0">
                    <a:solidFill>
                      <a:srgbClr val="1E967E"/>
                    </a:solidFill>
                  </a:tcPr>
                </a:tc>
              </a:tr>
              <a:tr h="1069263">
                <a:tc vMerge="1">
                  <a:txBody>
                    <a:bodyPr/>
                    <a:lstStyle/>
                    <a:p>
                      <a:pPr algn="l" fontAlgn="b"/>
                      <a:endParaRPr lang="ar-EG" sz="1100" b="0" i="0" u="none" strike="noStrike">
                        <a:solidFill>
                          <a:srgbClr val="000000"/>
                        </a:solidFill>
                        <a:effectLst/>
                        <a:latin typeface="Arial"/>
                      </a:endParaRPr>
                    </a:p>
                  </a:txBody>
                  <a:tcPr marL="0" marR="0" marT="0" marB="0" anchor="b"/>
                </a:tc>
                <a:tc>
                  <a:txBody>
                    <a:bodyPr/>
                    <a:lstStyle/>
                    <a:p>
                      <a:pPr algn="ctr" fontAlgn="ctr"/>
                      <a:r>
                        <a:rPr lang="en-US" sz="4000" u="none" strike="noStrike" dirty="0" smtClean="0">
                          <a:effectLst/>
                        </a:rPr>
                        <a:t>71</a:t>
                      </a:r>
                      <a:endParaRPr lang="ar-EG" sz="4000" b="1" i="0" u="none" strike="noStrike" dirty="0">
                        <a:solidFill>
                          <a:srgbClr val="4BACC6"/>
                        </a:solidFill>
                        <a:effectLst/>
                        <a:latin typeface="Bernard MT Condensed"/>
                      </a:endParaRPr>
                    </a:p>
                  </a:txBody>
                  <a:tcPr marL="0" marR="0" marT="0" marB="0" anchor="ctr"/>
                </a:tc>
              </a:tr>
              <a:tr h="145209">
                <a:tc gridSpan="2">
                  <a:txBody>
                    <a:bodyPr/>
                    <a:lstStyle/>
                    <a:p>
                      <a:pPr algn="l" fontAlgn="b"/>
                      <a:endParaRPr lang="ar-EG" sz="1100" b="0" i="0" u="none" strike="noStrike" dirty="0">
                        <a:solidFill>
                          <a:srgbClr val="000000"/>
                        </a:solidFill>
                        <a:effectLst/>
                        <a:latin typeface="Arial"/>
                      </a:endParaRPr>
                    </a:p>
                  </a:txBody>
                  <a:tcPr marL="0" marR="0" marT="0" marB="0" anchor="b">
                    <a:solidFill>
                      <a:srgbClr val="1E967E"/>
                    </a:solidFill>
                  </a:tcPr>
                </a:tc>
                <a:tc hMerge="1">
                  <a:txBody>
                    <a:bodyPr/>
                    <a:lstStyle/>
                    <a:p>
                      <a:pPr rtl="1"/>
                      <a:endParaRPr lang="ar-EG"/>
                    </a:p>
                  </a:txBody>
                  <a:tcPr/>
                </a:tc>
              </a:tr>
              <a:tr h="381392">
                <a:tc rowSpan="2">
                  <a:txBody>
                    <a:bodyPr/>
                    <a:lstStyle/>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endParaRPr lang="ar-EG" sz="1100" b="0" i="0" u="none" strike="noStrike" dirty="0">
                        <a:solidFill>
                          <a:srgbClr val="000000"/>
                        </a:solidFill>
                        <a:effectLst/>
                        <a:latin typeface="Arial"/>
                      </a:endParaRPr>
                    </a:p>
                  </a:txBody>
                  <a:tcPr marL="0" marR="0" marT="0" marB="0"/>
                </a:tc>
                <a:tc>
                  <a:txBody>
                    <a:bodyPr/>
                    <a:lstStyle/>
                    <a:p>
                      <a:pPr algn="ctr" rtl="0" fontAlgn="t"/>
                      <a:r>
                        <a:rPr lang="ar-EG" sz="1400" b="1" i="0" u="none" strike="noStrike" dirty="0" smtClean="0">
                          <a:solidFill>
                            <a:schemeClr val="bg1"/>
                          </a:solidFill>
                          <a:effectLst/>
                          <a:latin typeface="Janna LT" pitchFamily="2" charset="-78"/>
                          <a:cs typeface="Janna LT" pitchFamily="2" charset="-78"/>
                        </a:rPr>
                        <a:t>متابعين</a:t>
                      </a:r>
                      <a:endParaRPr lang="en-US" sz="1400" b="1" i="1" u="none" strike="noStrike" dirty="0">
                        <a:solidFill>
                          <a:schemeClr val="bg1"/>
                        </a:solidFill>
                        <a:effectLst/>
                        <a:latin typeface="Janna LT" pitchFamily="2" charset="-78"/>
                        <a:cs typeface="Janna LT" pitchFamily="2" charset="-78"/>
                      </a:endParaRPr>
                    </a:p>
                  </a:txBody>
                  <a:tcPr marL="0" marR="0" marT="0" marB="0">
                    <a:solidFill>
                      <a:srgbClr val="D4A436"/>
                    </a:solidFill>
                  </a:tcPr>
                </a:tc>
              </a:tr>
              <a:tr h="778846">
                <a:tc vMerge="1">
                  <a:txBody>
                    <a:bodyPr/>
                    <a:lstStyle/>
                    <a:p>
                      <a:pPr algn="l" fontAlgn="b"/>
                      <a:endParaRPr lang="ar-EG" sz="1100" b="0" i="0" u="none" strike="noStrike">
                        <a:solidFill>
                          <a:srgbClr val="000000"/>
                        </a:solidFill>
                        <a:effectLst/>
                        <a:latin typeface="Arial"/>
                      </a:endParaRPr>
                    </a:p>
                  </a:txBody>
                  <a:tcPr marL="0" marR="0" marT="0" marB="0" anchor="b"/>
                </a:tc>
                <a:tc>
                  <a:txBody>
                    <a:bodyPr/>
                    <a:lstStyle/>
                    <a:p>
                      <a:pPr algn="ctr" fontAlgn="ctr"/>
                      <a:r>
                        <a:rPr lang="en-US" sz="4000" b="0" i="0" u="none" strike="noStrike" dirty="0" smtClean="0">
                          <a:solidFill>
                            <a:schemeClr val="dk1"/>
                          </a:solidFill>
                          <a:effectLst/>
                          <a:latin typeface="+mn-lt"/>
                        </a:rPr>
                        <a:t>142</a:t>
                      </a:r>
                      <a:endParaRPr lang="ar-EG" sz="4000" b="1" i="0" u="none" strike="noStrike" dirty="0">
                        <a:solidFill>
                          <a:srgbClr val="4BACC6"/>
                        </a:solidFill>
                        <a:effectLst/>
                        <a:latin typeface="Bernard MT Condensed"/>
                      </a:endParaRPr>
                    </a:p>
                  </a:txBody>
                  <a:tcPr marL="0" marR="0" marT="0" marB="0" anchor="ctr"/>
                </a:tc>
              </a:tr>
            </a:tbl>
          </a:graphicData>
        </a:graphic>
      </p:graphicFrame>
      <p:sp>
        <p:nvSpPr>
          <p:cNvPr id="56" name="AutoShape 4" descr="data:image/jpeg;base64,/9j/4AAQSkZJRgABAQAAAQABAAD/2wCEAAkGBw4NEA8QEBQVEBUQFRAXFBUWFBQWFBgWFRQWFxQVGRUYHCggGRwmHBQXIjUtJSorLzouFx8zODMsOygwLisBCgoKDg0OGxAQGywlHyY0LC8wNywsLCwsLC03LCwsLCwsLDQsLCwsNCwsLCwsLDQsLCw0LywsLCwsLCwsLCwsLP/AABEIAJwAnAMBEQACEQEDEQH/xAAcAAEAAQUBAQAAAAAAAAAAAAAABwEDBAUGAgj/xABDEAABAwIDBAcDCQYFBQAAAAABAAIDBBEFBjESIUGBBxMiUWFxkTJSoRQjQmKCkqKxwQgVM0Ny0XOTwtLhJDRTY4P/xAAaAQEAAgMBAAAAAAAAAAAAAAAABAUBAgMG/8QAMhEBAAIBAgMFBwMEAwAAAAAAAAECAwQREiExBSIyQVETYXGRobHRFSNCgeHw8RQzwf/aAAwDAQACEQMRAD8AnFAQEBAQEBAQEBAQEBAQEBAQEBAQEBAQEBAQEBAQEBAQEBAQEBAQEBAQEBAQEBAQEBAQEBAQEBAQEBAQEBAQEBAQEFEFUBBy2fMyuw6JgiAMs20Gk6NDbbTrcdR6qXpNPGW3PpCFrdTOGsRXrKJqjG62Rxc6eUk/+xwHoDYK5jDjiNorHyUs58lp3m0/NssJzviFKR84Zm+7L2vxahccmjxX8tvgk4tXlp57/FKGVs10+JNs35uVou6Mm582n6QVTn01sM8+i2waiuWOXV0CjpAgogqgICCiCqAgogICDV45mCmoADK7tH2WN3vPLgPNdsOC+We6j6jVY8Ed6efp5uQn6SnX+bpxb60hv6Bu71U6Ozo87fRWz2tO/dp9f7L1H0lMJtNAWD3mPD/wkD81rbs6f42dKdqRPjr8p3/DsMKxenrG7cDw8DUaOHm3UKDkxXxztaFjizUyRvSd3A9L8Dtukk+iRK3yN2keov6Kx7NtG1o+Cs7UrO9bfFHRVoq4eVh0qu0lTJA9ksbix7DdrhqCtbVi0bT0d6TNZ3hOuU8cbiNMyYWDh2ZG9zxryOvNef1GGcV+FeYcsZKbtZU9IeGRSuiL3HZJBe1hLLjXeNeS610OWa77Oc6vHE7buloqyKoY2SJ7ZGO0c03CjWrNZ2mEitotG8L61ZEBAQUQVQUQYtbiMFOLyyNj8yAfTVb0x2v4Y3c8mbHj8cxDTSZwhcHGnilqAwEuc1tmCwubvduUiNHaPHMQhz2hSYn2dZtt6Ry+aLMQrJKmV8shu55ufDuA8ArmlIpWKw89fJbJab26yxStmYeCjd6pauSB4kjcWubx/QjiEtWLRtLat5pPFXqlCDqMfw97QGxSDWw9iRou0/0n8iVTzxaXNv1j/wAXdeHV4JjpP2lE1ZSyQSPikaWPYbOB4FXNbRaN46KWazW3Dbqx1ltVRYdod90P1DhPVRX7L42u8i11r+j/AIBV3aMRw1lP0M960OArKV9PI+F4s6Jxa7zabKxraLRxR5ok1ms7T5Nvk7M8mFzh1yYXkCVnC3vge8P+FH1OCMtff5O+HLOOfcnyN4cA5puHAEEaEHQqgnkt1UBAQVQafHMxU9ELPO0/gxu93Pu5qRh018vToharX4tPytO8+kOTbjmJYo8x09oWj2i0+yDptPtf0sp04MGnjivz/wA9FVXWarWW4cXdj3eXxlvsJyZTQnbm/wCokO8uf7N/6ePO6i5dbe3KvKFhp+zMWPvX71ve39RTNfE+IWaHMc3cNwBFtOai1tMWiyfakTWaoLqIXROdG8Wcwlrh4jcV6SLRaN4ePms1nhnrCyUbw8FG605ZHZ9FE7m1czBo+K582u3H8R9VB7RrE44n3rHsy0xkmPc7bNWVIMSbd3zcrRZsgFz5OH0gq/T6m2GeXOFnqNLXNHPlPqiXMOWarDiOuALXGzXtIIPLX4K4w6imXwqfLp74vE0q7MQkXoofRwmVzpmiebZaIz2bNBJ3E7nEk8O4Kt18XttERyhY6LgjeZnnLYdImS31h+VUwvKBaRnvgaEH3h8eW/lo9XFO5fp9nXU6eb96vVENRG5hLXgtI3EOBBHgQdFbbxPOFd8X0Hkva/d9HtEEiJl7EHhuFx4WXn9Rt7S23qucPgjduVxdFUFEHLZyzIaUdTD/ABHC5d7g4cyp2k0vtO9bp91N2p2jOD9vH4p+iOQHSOA3uc9wFybkuceJ8yridoj3PM1ibW98pjwjDo6SJkTBuA3ni53FxXncuScluKXudPgrgxxSrMXN2VQcfnTKXyv5+CwlA7TdA8DTfwcp2l1fs+7bp9lZrtD7Xv06/dGNRC+JxY9pY5urXCxHJW8TExvCjms1naY2lZKy2WnrIlLo1y7JSsfUzDZfMAGNOrWa3PiTb0VRrtRF5ilekLvs/TTjib26z9nYVtUyCOSV5s2NrnHyAuoNazaYrCwtaK1m0oEx7GZq+Z00p19lt9zG8GheixYq4q8NXnsmW2W3Fb/TWrdmHh4ujLuskZ9kpnNgq3F8RsGyE3dH3XPFv5KBqdHF+9Tr907T6qa92/RzufaOohrZTO7b64l8bx7Loyezs+AFgu2mtW2OOHy+7nnraLzxMLLWZqnC5duE3aT24iew/wDsfFYz4a5I2lnFkmk7wn3BMVhroI6iE3bIOYPFp8QVS3pNLcMrStotG8M5aNhBDeMzOkqJ3u1Mj/gSAPQL0eGsVx1iPR4LU3m+a9p9ZYTHlpDhuLSCPMbwt5jflLWszE7wmPBcUjrIWysOvtN4tdxBXns2KcduGXt9NqK58cXr/pnrkkCAg4jPmP0sfzHVMqJeO0N0fmdb+A5qw0eC897faPuq9dqcde5wxafsjJytlMtOWRl4ZjtXRG8ErmgfRvdh82nctMmGmTxQ64s+TF4Z/CT+kCqcMKLjrL1AdbTtEFyqNHWPb/Ddday0/wDH39dkNq7UtVFh2h5cjK0Vls7TBT+96CWifvnox1lM7iWaOj+AHMdygZY9jljJHSeU/lMx/u45pPWOjgHG6k2cKu86IMwfJql1I89ipsWX0EoH+obvshQNZj4q8UeSZpr7Tt6pqVYnMCHF4JHStjO31LzG8t3gPDWuLb94DgtprMdWN4lH+dsJdTTukA7ExLgeAcd7m/qrnR5ovTh84eQ7V0k4c03jw25/184c2VMV8MrC8TmpH9ZC7ZPEfRcO4jiuWTFXJG1kvT574bcVJd7g+eKeazZx1Du/Vh8jw5qry6G9edecfV6HT9q48nLJ3Z+jqYpWvAcwhwOhBBHqFCmJjlKzi0WjeGqzXi/yGmfIPbPZZ/UePLeeS7abF7XJEeSNrM/scU28/JC73FxJJJJJJJ1JOpJV+8zC2UbrTlkWn8VswlnMo+V4I17d9ooH/cttfkVS4O5qtp9ZX+f9zS7x6RKIVcqaqiw7Q8uRlbKy2ZeBYs+gqYqhu/q3doe807nN5j9FyzY4yUmsuuO80tFobHpFwllNVdbFvhrG9dERpvsXgcyD9oKLp8k2ptPWOTvmpFbbx0nm5MPc0hzSWuaQWkagg3BHiCuktYdzjfSbX1zI6amZ1LpA1jnMO1I953EMsBsAnzPioVdNWs7ykzntblCUMjZeGGUUVO6xfvfIRptu3uHLcOSh5b8dt0nHThrs3dZSxzsdHI0Oa7UFa0vNJ3r1Yy4q5KzS8bxKOseybPBd8F5mdw9tvL6XJW+DW1vyvyn6PNarsnJi72PvR9Y/LlSpqth5KOkPdLWTU52onujP1SRfzGh5rW1K3ja0bumPJbHO9J2+C/i2O1NY2Nk7tsRkkbgDc2G+2unxK0x4KY5max1dsupyZoiLzvs1ZXVpDwUbrTlkWnLLCTujrGIJKKSlqHsZ1Zc2z3Bu1HIDpf7Q9FU63FaMsXrHX7rrQZq2xTS09PsjOupuolki2g/q3OaHAghwB3OBHeN6tK24qxZWzXhtNfRjrLpDy5GVsrLZaesS2hercVqJoYYHv2o4L9W2w7N9d9rqPwViZtHWXXimYiJ8lcEy/V4i/Ypoy+xs52jG/wBT9B5arlkyVp4nSlJt0TNkfIMGFfOvImqCPbtZrBxDB+uvkqzNnm/KOidjxRT4uyXB2EBBrMUwGlq98sY2veHZd6jVdseoyY/DKNn0eHN468/q5LEOj54uYJQ4e68WP3huPoFOp2hH84+SrydjzH/Xb5/n+zm6/LNdDfahc4d7O2PhvUumpxW6WQcmiz061+XNpZAWmzuyRwO4+hUiOfRG6TtLwVh0h4KN1pyyLTllh4IWWzysOlVFh2h4eQFlndk0WE1VT/Bhkl8WsOz97T4rS+SlPFMQ6Upa3hjd0mHdGWIzWMmxTj6x2nfdb/dRMmvxR05pVNJeevJmVGGZbwXfXVIqpR/LG/f/AITL2+0SoOTW3t05JVNLSvXmleibEI2dSGiMtBZsABuyRcEW4KJMzPVJiNl9YBAQEBAQEGozVXR0lJPUvhFQIGl5ZuuQNbXB4LMWmOktbVrbrCMIOkrK9T/GppID3mIEcurcV2jU5Y6WlwtpMNutYZcWM5Qn3ifq/Mys+BC6Rrs0ef0c57PwT5fWVzqMrSezXtH/ANm/q1bx2hl9znPZuH3q/uXLh0xEf50P+1bfqOT0j6/lr+mYvWfp+Hl2E5Zb7WID/Oi/RqfqOT0htHZmKPOf8/o3dJkvBXwfKmPfNDsuftiQlpa25JGzroVpOvze75OkaDDHr83NPzTk6DQGYj6kz/idy5zrM0/ydY0uKPJiTdMODU3/AGmHueRoXCKIfeG074LlbLe3WZdYx0jpDTYn07YjJup4IYO4kulPxsPgubZxOOZ4xbELieqkLTe7GnYZY8C1trjzugyej7ItTjk2yz5uCMjrprbm8dlvvPI4cNT4h9UYVh8dHBFTxXDIWNY25LjZosLk6oyy0BAQEBAQEGPX0raiKWF3sysew+TmkH80HxdVUz4ZJInizonOY4dzmktI9QjC0gWQLIFkE/fs7Y511LU0L9adwezxjlvtC3g4H74RlEGfMBOF4jVUtrMa8ui/w39pnoDbkjDQICCVsgdDlTW7E+IbVNDuIi0meO4/+MfHy1QT9huHw0kTIYGNijjFmtaLAIyykBAQEBAQEBAQfK3TFhfyTGKsDcJi2Zv2x2vxAnmjDikBAQSDkvomxHE9mSUfI4DY7cjT1jh9SPceZtzQT9lLJ9Dg8fV0sdi4Dbkdvkfb3nfoLBGUZftE5fc80VbG0uJJgeGgkku7UW4a79oc2ow5DK3Q/itfsvmAoozxlBMlvCIEH1IQTZk7o5w3CLPiZ1sw/nSWc+/1RozkjLr0BAQEBAQEFEBBVAQQX+0jhpElBVAbnNliefFpD2eoL/uowhiGJ0jmsY0vc42DWglxPcAN5QSJljobxWts6e1FGeMg2pLeEYI+JCCZMo9GmF4VZ7I+vlH82WznX72jRvJGXZoCAgICAgICAgICAgICAgINLmrLFJi8LIKtpcxj2vADi07QBGo3jc46ILuB5cocObs0sEcPeWtG0fN2pQbVAQEBAQEBAQEBAQEBAQEBAQEBAQEBAQEBAQEBAQEBAQEBAQEBAQEBAQEBAQEBAQEBAQEBAQEBAQEBAQEBAQEBAQEBAQEBAQEH/9k="/>
          <p:cNvSpPr>
            <a:spLocks noChangeAspect="1" noChangeArrowheads="1"/>
          </p:cNvSpPr>
          <p:nvPr/>
        </p:nvSpPr>
        <p:spPr bwMode="auto">
          <a:xfrm>
            <a:off x="6692900" y="5884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ar-EG"/>
          </a:p>
        </p:txBody>
      </p:sp>
      <p:pic>
        <p:nvPicPr>
          <p:cNvPr id="2056" name="Picture 8" descr="http://img1.wikia.nocookie.net/__cb20111228065136/simpsons/images/1/11/Twitter_bird_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83768" y="4020619"/>
            <a:ext cx="773388" cy="7733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tatic.wixstatic.com/media/5dbb66_c455b11f84d38412dd9744255531cf8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3768" y="5534012"/>
            <a:ext cx="725189" cy="7251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80071503"/>
              </p:ext>
            </p:extLst>
          </p:nvPr>
        </p:nvGraphicFramePr>
        <p:xfrm>
          <a:off x="4644008" y="3905168"/>
          <a:ext cx="2160240" cy="2545063"/>
        </p:xfrm>
        <a:graphic>
          <a:graphicData uri="http://schemas.openxmlformats.org/drawingml/2006/table">
            <a:tbl>
              <a:tblPr>
                <a:tableStyleId>{5C22544A-7EE6-4342-B048-85BDC9FD1C3A}</a:tableStyleId>
              </a:tblPr>
              <a:tblGrid>
                <a:gridCol w="953047"/>
                <a:gridCol w="1207193"/>
              </a:tblGrid>
              <a:tr h="267359">
                <a:tc rowSpan="3">
                  <a:txBody>
                    <a:bodyPr/>
                    <a:lstStyle/>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p>
                      <a:pPr algn="l" fontAlgn="b"/>
                      <a:r>
                        <a:rPr lang="ar-EG" sz="1100" u="none" strike="noStrike" dirty="0">
                          <a:effectLst/>
                        </a:rPr>
                        <a:t> </a:t>
                      </a:r>
                      <a:endParaRPr lang="ar-EG" sz="1100" b="0" i="0" u="none" strike="noStrike" dirty="0">
                        <a:solidFill>
                          <a:srgbClr val="000000"/>
                        </a:solidFill>
                        <a:effectLst/>
                        <a:latin typeface="Arial"/>
                      </a:endParaRPr>
                    </a:p>
                  </a:txBody>
                  <a:tcPr marL="0" marR="0" marT="0" marB="0"/>
                </a:tc>
                <a:tc>
                  <a:txBody>
                    <a:bodyPr/>
                    <a:lstStyle/>
                    <a:p>
                      <a:pPr algn="ctr" rtl="0" fontAlgn="t"/>
                      <a:r>
                        <a:rPr lang="ar-EG" sz="1400" b="1" i="0" u="none" strike="noStrike" dirty="0" smtClean="0">
                          <a:solidFill>
                            <a:schemeClr val="bg1"/>
                          </a:solidFill>
                          <a:effectLst/>
                          <a:latin typeface="Janna LT" pitchFamily="2" charset="-78"/>
                          <a:cs typeface="Janna LT" pitchFamily="2" charset="-78"/>
                        </a:rPr>
                        <a:t>متابعين</a:t>
                      </a:r>
                      <a:endParaRPr lang="en-US" sz="1400" b="1" i="1" u="none" strike="noStrike" dirty="0">
                        <a:solidFill>
                          <a:schemeClr val="bg1"/>
                        </a:solidFill>
                        <a:effectLst/>
                        <a:latin typeface="Janna LT" pitchFamily="2" charset="-78"/>
                        <a:cs typeface="Janna LT" pitchFamily="2" charset="-78"/>
                      </a:endParaRPr>
                    </a:p>
                  </a:txBody>
                  <a:tcPr marL="0" marR="0" marT="0" marB="0">
                    <a:solidFill>
                      <a:srgbClr val="D4A436"/>
                    </a:solidFill>
                  </a:tcPr>
                </a:tc>
              </a:tr>
              <a:tr h="178239">
                <a:tc vMerge="1">
                  <a:txBody>
                    <a:bodyPr/>
                    <a:lstStyle/>
                    <a:p>
                      <a:pPr algn="l" fontAlgn="b"/>
                      <a:endParaRPr lang="ar-EG" sz="1100" b="0" i="0" u="none" strike="noStrike">
                        <a:solidFill>
                          <a:srgbClr val="000000"/>
                        </a:solidFill>
                        <a:effectLst/>
                        <a:latin typeface="Arial"/>
                      </a:endParaRPr>
                    </a:p>
                  </a:txBody>
                  <a:tcPr marL="0" marR="0" marT="0" marB="0" anchor="b"/>
                </a:tc>
                <a:tc>
                  <a:txBody>
                    <a:bodyPr/>
                    <a:lstStyle/>
                    <a:p>
                      <a:pPr algn="ctr" fontAlgn="t"/>
                      <a:r>
                        <a:rPr lang="ar-EG" sz="1200" u="none" strike="noStrike" dirty="0">
                          <a:effectLst/>
                        </a:rPr>
                        <a:t> </a:t>
                      </a:r>
                      <a:endParaRPr lang="ar-EG" sz="1200" b="1" i="1" u="none" strike="noStrike" dirty="0">
                        <a:solidFill>
                          <a:srgbClr val="FFFFFF"/>
                        </a:solidFill>
                        <a:effectLst/>
                        <a:latin typeface="Helvetica"/>
                      </a:endParaRPr>
                    </a:p>
                  </a:txBody>
                  <a:tcPr marL="0" marR="0" marT="0" marB="0"/>
                </a:tc>
              </a:tr>
              <a:tr h="594132">
                <a:tc vMerge="1">
                  <a:txBody>
                    <a:bodyPr/>
                    <a:lstStyle/>
                    <a:p>
                      <a:pPr algn="l" fontAlgn="b"/>
                      <a:endParaRPr lang="ar-EG" sz="1100" b="0" i="0" u="none" strike="noStrike">
                        <a:solidFill>
                          <a:srgbClr val="000000"/>
                        </a:solidFill>
                        <a:effectLst/>
                        <a:latin typeface="Arial"/>
                      </a:endParaRPr>
                    </a:p>
                  </a:txBody>
                  <a:tcPr marL="0" marR="0" marT="0" marB="0" anchor="b"/>
                </a:tc>
                <a:tc>
                  <a:txBody>
                    <a:bodyPr/>
                    <a:lstStyle/>
                    <a:p>
                      <a:pPr algn="ctr" fontAlgn="ctr"/>
                      <a:r>
                        <a:rPr lang="en-US" sz="4000" u="none" strike="noStrike" dirty="0" smtClean="0">
                          <a:effectLst/>
                        </a:rPr>
                        <a:t>5</a:t>
                      </a:r>
                      <a:endParaRPr lang="ar-EG" sz="4000" b="1" i="0" u="none" strike="noStrike" dirty="0">
                        <a:solidFill>
                          <a:srgbClr val="C0504D"/>
                        </a:solidFill>
                        <a:effectLst/>
                        <a:latin typeface="Bernard MT Condensed"/>
                      </a:endParaRPr>
                    </a:p>
                  </a:txBody>
                  <a:tcPr marL="0" marR="0" marT="0" marB="0" anchor="ctr"/>
                </a:tc>
              </a:tr>
              <a:tr h="163386">
                <a:tc gridSpan="2">
                  <a:txBody>
                    <a:bodyPr/>
                    <a:lstStyle/>
                    <a:p>
                      <a:pPr algn="l" fontAlgn="b"/>
                      <a:endParaRPr lang="ar-EG" sz="1100" b="0" i="0" u="none" strike="noStrike" dirty="0">
                        <a:solidFill>
                          <a:srgbClr val="000000"/>
                        </a:solidFill>
                        <a:effectLst/>
                        <a:latin typeface="Arial"/>
                      </a:endParaRPr>
                    </a:p>
                  </a:txBody>
                  <a:tcPr marL="0" marR="0" marT="0" marB="0" anchor="b">
                    <a:solidFill>
                      <a:srgbClr val="D4A436"/>
                    </a:solidFill>
                  </a:tcPr>
                </a:tc>
                <a:tc hMerge="1">
                  <a:txBody>
                    <a:bodyPr/>
                    <a:lstStyle/>
                    <a:p>
                      <a:pPr rtl="1"/>
                      <a:endParaRPr lang="ar-EG"/>
                    </a:p>
                  </a:txBody>
                  <a:tcPr/>
                </a:tc>
              </a:tr>
              <a:tr h="267359">
                <a:tc rowSpan="2">
                  <a:txBody>
                    <a:bodyPr/>
                    <a:lstStyle/>
                    <a:p>
                      <a:pPr algn="l" fontAlgn="b"/>
                      <a:r>
                        <a:rPr lang="ar-EG" sz="1100" u="none" strike="noStrike" dirty="0">
                          <a:effectLst/>
                        </a:rPr>
                        <a:t> </a:t>
                      </a:r>
                      <a:endParaRPr lang="ar-EG" sz="1100" b="0" i="0" u="none" strike="noStrike" dirty="0">
                        <a:solidFill>
                          <a:srgbClr val="000000"/>
                        </a:solidFill>
                        <a:effectLst/>
                        <a:latin typeface="Arial"/>
                      </a:endParaRPr>
                    </a:p>
                  </a:txBody>
                  <a:tcPr marL="0" marR="0" marT="0" marB="0"/>
                </a:tc>
                <a:tc>
                  <a:txBody>
                    <a:bodyPr/>
                    <a:lstStyle/>
                    <a:p>
                      <a:pPr algn="ctr" fontAlgn="t"/>
                      <a:r>
                        <a:rPr lang="ar-EG" sz="1400" b="1" u="none" strike="noStrike" dirty="0" smtClean="0">
                          <a:solidFill>
                            <a:schemeClr val="bg1"/>
                          </a:solidFill>
                          <a:effectLst/>
                          <a:latin typeface="Janna LT" pitchFamily="2" charset="-78"/>
                          <a:cs typeface="Janna LT" pitchFamily="2" charset="-78"/>
                        </a:rPr>
                        <a:t>مشاهدين</a:t>
                      </a:r>
                      <a:endParaRPr lang="en-US" sz="1400" b="1" i="1" u="none" strike="noStrike" dirty="0">
                        <a:solidFill>
                          <a:schemeClr val="bg1"/>
                        </a:solidFill>
                        <a:effectLst/>
                        <a:latin typeface="Janna LT" pitchFamily="2" charset="-78"/>
                        <a:cs typeface="Janna LT" pitchFamily="2" charset="-78"/>
                      </a:endParaRPr>
                    </a:p>
                  </a:txBody>
                  <a:tcPr marL="0" marR="0" marT="0" marB="0">
                    <a:solidFill>
                      <a:srgbClr val="1E967E"/>
                    </a:solidFill>
                  </a:tcPr>
                </a:tc>
              </a:tr>
              <a:tr h="1050225">
                <a:tc vMerge="1">
                  <a:txBody>
                    <a:bodyPr/>
                    <a:lstStyle/>
                    <a:p>
                      <a:pPr rtl="1"/>
                      <a:endParaRPr lang="ar-EG"/>
                    </a:p>
                  </a:txBody>
                  <a:tcPr/>
                </a:tc>
                <a:tc>
                  <a:txBody>
                    <a:bodyPr/>
                    <a:lstStyle/>
                    <a:p>
                      <a:pPr algn="ctr" fontAlgn="ctr"/>
                      <a:r>
                        <a:rPr lang="en-US" sz="4000" u="none" strike="noStrike" dirty="0" smtClean="0">
                          <a:effectLst/>
                        </a:rPr>
                        <a:t>1445</a:t>
                      </a:r>
                      <a:endParaRPr lang="ar-EG" sz="4000" b="1" i="0" u="none" strike="noStrike" dirty="0">
                        <a:solidFill>
                          <a:srgbClr val="C0504D"/>
                        </a:solidFill>
                        <a:effectLst/>
                        <a:latin typeface="Bernard MT Condensed"/>
                      </a:endParaRPr>
                    </a:p>
                  </a:txBody>
                  <a:tcPr marL="0" marR="0" marT="0" marB="0" anchor="ctr"/>
                </a:tc>
              </a:tr>
            </a:tbl>
          </a:graphicData>
        </a:graphic>
      </p:graphicFrame>
      <p:pic>
        <p:nvPicPr>
          <p:cNvPr id="61" name="Picture 60"/>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09957" y="4026997"/>
            <a:ext cx="698147" cy="69814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1.gstatic.com/images?q=tbn:ANd9GcQCbGJ-N7-uBVYqUK1y4jgnsm0-nTWNEShLCsYSbA-9DDJIn9L5"/>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4716016" y="5229200"/>
            <a:ext cx="770278" cy="77027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lh4.googleusercontent.com/9Difi9bypu9-FoUsfFWpX6odYLLjXQk_q0aPxZBSFynecMOSLoKRKWRWIfZdXRGOdXMZCahrLBG6vWrwIeT-A26iDjTucgFVCP0Fuzr79BHW5kLJ3sw"/>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67203" y="2852936"/>
            <a:ext cx="1116000" cy="11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3" name="Table 62"/>
          <p:cNvGraphicFramePr>
            <a:graphicFrameLocks noGrp="1"/>
          </p:cNvGraphicFramePr>
          <p:nvPr>
            <p:extLst>
              <p:ext uri="{D42A27DB-BD31-4B8C-83A1-F6EECF244321}">
                <p14:modId xmlns:p14="http://schemas.microsoft.com/office/powerpoint/2010/main" val="2476252809"/>
              </p:ext>
            </p:extLst>
          </p:nvPr>
        </p:nvGraphicFramePr>
        <p:xfrm>
          <a:off x="6954407" y="4224283"/>
          <a:ext cx="1938073" cy="1051391"/>
        </p:xfrm>
        <a:graphic>
          <a:graphicData uri="http://schemas.openxmlformats.org/drawingml/2006/table">
            <a:tbl>
              <a:tblPr>
                <a:tableStyleId>{5C22544A-7EE6-4342-B048-85BDC9FD1C3A}</a:tableStyleId>
              </a:tblPr>
              <a:tblGrid>
                <a:gridCol w="1073977"/>
                <a:gridCol w="864096"/>
              </a:tblGrid>
              <a:tr h="337222">
                <a:tc rowSpan="2">
                  <a:txBody>
                    <a:bodyPr/>
                    <a:lstStyle/>
                    <a:p>
                      <a:pPr algn="l" fontAlgn="b"/>
                      <a:r>
                        <a:rPr lang="ar-EG" sz="1100" u="none" strike="noStrike" dirty="0">
                          <a:effectLst/>
                        </a:rPr>
                        <a:t> </a:t>
                      </a:r>
                      <a:endParaRPr lang="ar-EG" sz="1100" b="0" i="0" u="none" strike="noStrike" dirty="0">
                        <a:solidFill>
                          <a:srgbClr val="000000"/>
                        </a:solidFill>
                        <a:effectLst/>
                        <a:latin typeface="Arial"/>
                      </a:endParaRPr>
                    </a:p>
                  </a:txBody>
                  <a:tcPr marL="0" marR="0" marT="0" marB="0"/>
                </a:tc>
                <a:tc>
                  <a:txBody>
                    <a:bodyPr/>
                    <a:lstStyle/>
                    <a:p>
                      <a:pPr algn="ctr" rtl="0" fontAlgn="t"/>
                      <a:r>
                        <a:rPr lang="ar-EG" sz="1400" b="1" u="none" strike="noStrike" dirty="0" smtClean="0">
                          <a:solidFill>
                            <a:schemeClr val="bg1"/>
                          </a:solidFill>
                          <a:effectLst/>
                          <a:latin typeface="Janna LT" pitchFamily="2" charset="-78"/>
                          <a:cs typeface="Janna LT" pitchFamily="2" charset="-78"/>
                        </a:rPr>
                        <a:t>مشاهدين</a:t>
                      </a:r>
                      <a:endParaRPr lang="en-US" sz="1400" b="1" i="1" u="none" strike="noStrike" dirty="0">
                        <a:solidFill>
                          <a:schemeClr val="bg1"/>
                        </a:solidFill>
                        <a:effectLst/>
                        <a:latin typeface="Janna LT" pitchFamily="2" charset="-78"/>
                        <a:cs typeface="Janna LT" pitchFamily="2" charset="-78"/>
                      </a:endParaRPr>
                    </a:p>
                  </a:txBody>
                  <a:tcPr marL="0" marR="0" marT="0" marB="0">
                    <a:solidFill>
                      <a:srgbClr val="1E967E"/>
                    </a:solidFill>
                  </a:tcPr>
                </a:tc>
              </a:tr>
              <a:tr h="714169">
                <a:tc vMerge="1">
                  <a:txBody>
                    <a:bodyPr/>
                    <a:lstStyle/>
                    <a:p>
                      <a:pPr rtl="1"/>
                      <a:endParaRPr lang="ar-EG"/>
                    </a:p>
                  </a:txBody>
                  <a:tcPr/>
                </a:tc>
                <a:tc>
                  <a:txBody>
                    <a:bodyPr/>
                    <a:lstStyle/>
                    <a:p>
                      <a:pPr algn="ctr" fontAlgn="ctr"/>
                      <a:r>
                        <a:rPr lang="en-US" sz="4000" u="none" strike="noStrike" dirty="0" smtClean="0">
                          <a:effectLst/>
                        </a:rPr>
                        <a:t>197</a:t>
                      </a:r>
                      <a:endParaRPr lang="ar-EG" sz="4000" b="1" i="0" u="none" strike="noStrike" dirty="0">
                        <a:solidFill>
                          <a:srgbClr val="4F81BD"/>
                        </a:solidFill>
                        <a:effectLst/>
                        <a:latin typeface="Bernard MT Condensed"/>
                      </a:endParaRPr>
                    </a:p>
                  </a:txBody>
                  <a:tcPr marL="0" marR="0" marT="0" marB="0" anchor="ctr"/>
                </a:tc>
              </a:tr>
            </a:tbl>
          </a:graphicData>
        </a:graphic>
      </p:graphicFrame>
      <p:pic>
        <p:nvPicPr>
          <p:cNvPr id="64" name="Picture 14" descr="https://encrypted-tbn1.gstatic.com/images?q=tbn:ANd9GcQCbGJ-N7-uBVYqUK1y4jgnsm0-nTWNEShLCsYSbA-9DDJIn9L5"/>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7154925" y="4298988"/>
            <a:ext cx="770278" cy="77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8133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edg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edge">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par>
                                <p:cTn id="23" presetID="3" presetClass="entr" presetSubtype="1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linds(horizontal)">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linds(horizontal)">
                                      <p:cBhvr>
                                        <p:cTn id="30" dur="500"/>
                                        <p:tgtEl>
                                          <p:spTgt spid="48"/>
                                        </p:tgtEl>
                                      </p:cBhvr>
                                    </p:animEffect>
                                  </p:childTnLst>
                                </p:cTn>
                              </p:par>
                              <p:par>
                                <p:cTn id="31" presetID="3" presetClass="entr" presetSubtype="1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par>
                                <p:cTn id="39" presetID="3" presetClass="entr" presetSubtype="1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linds(horizontal)">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par>
                                <p:cTn id="47" presetID="3" presetClass="entr" presetSubtype="1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linds(horizontal)">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blinds(horizontal)">
                                      <p:cBhvr>
                                        <p:cTn id="54" dur="500"/>
                                        <p:tgtEl>
                                          <p:spTgt spid="51"/>
                                        </p:tgtEl>
                                      </p:cBhvr>
                                    </p:animEffect>
                                  </p:childTnLst>
                                </p:cTn>
                              </p:par>
                              <p:par>
                                <p:cTn id="55" presetID="3" presetClass="entr" presetSubtype="1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7"/>
                                        </p:tgtEl>
                                      </p:cBhvr>
                                    </p:animEffect>
                                    <p:set>
                                      <p:cBhvr>
                                        <p:cTn id="68" dur="1" fill="hold">
                                          <p:stCondLst>
                                            <p:cond delay="499"/>
                                          </p:stCondLst>
                                        </p:cTn>
                                        <p:tgtEl>
                                          <p:spTgt spid="4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40"/>
                                        </p:tgtEl>
                                      </p:cBhvr>
                                    </p:animEffect>
                                    <p:set>
                                      <p:cBhvr>
                                        <p:cTn id="71" dur="1" fill="hold">
                                          <p:stCondLst>
                                            <p:cond delay="499"/>
                                          </p:stCondLst>
                                        </p:cTn>
                                        <p:tgtEl>
                                          <p:spTgt spid="4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8"/>
                                        </p:tgtEl>
                                      </p:cBhvr>
                                    </p:animEffect>
                                    <p:set>
                                      <p:cBhvr>
                                        <p:cTn id="74" dur="1" fill="hold">
                                          <p:stCondLst>
                                            <p:cond delay="499"/>
                                          </p:stCondLst>
                                        </p:cTn>
                                        <p:tgtEl>
                                          <p:spTgt spid="4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9"/>
                                        </p:tgtEl>
                                      </p:cBhvr>
                                    </p:animEffect>
                                    <p:set>
                                      <p:cBhvr>
                                        <p:cTn id="80" dur="1" fill="hold">
                                          <p:stCondLst>
                                            <p:cond delay="499"/>
                                          </p:stCondLst>
                                        </p:cTn>
                                        <p:tgtEl>
                                          <p:spTgt spid="4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0"/>
                                        </p:tgtEl>
                                      </p:cBhvr>
                                    </p:animEffect>
                                    <p:set>
                                      <p:cBhvr>
                                        <p:cTn id="86" dur="1" fill="hold">
                                          <p:stCondLst>
                                            <p:cond delay="499"/>
                                          </p:stCondLst>
                                        </p:cTn>
                                        <p:tgtEl>
                                          <p:spTgt spid="50"/>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4"/>
                                        </p:tgtEl>
                                      </p:cBhvr>
                                    </p:animEffect>
                                    <p:set>
                                      <p:cBhvr>
                                        <p:cTn id="89" dur="1" fill="hold">
                                          <p:stCondLst>
                                            <p:cond delay="499"/>
                                          </p:stCondLst>
                                        </p:cTn>
                                        <p:tgtEl>
                                          <p:spTgt spid="4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1"/>
                                        </p:tgtEl>
                                      </p:cBhvr>
                                    </p:animEffect>
                                    <p:set>
                                      <p:cBhvr>
                                        <p:cTn id="92" dur="1" fill="hold">
                                          <p:stCondLst>
                                            <p:cond delay="499"/>
                                          </p:stCondLst>
                                        </p:cTn>
                                        <p:tgtEl>
                                          <p:spTgt spid="5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8" presetClass="entr" presetSubtype="12"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downLeft)">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500"/>
                                        <p:tgtEl>
                                          <p:spTgt spid="2"/>
                                        </p:tgtEl>
                                      </p:cBhvr>
                                    </p:animEffect>
                                  </p:childTnLst>
                                </p:cTn>
                              </p:par>
                              <p:par>
                                <p:cTn id="106" presetID="10" presetClass="entr" presetSubtype="0" fill="hold"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par>
                                <p:cTn id="109" presetID="10" presetClass="entr" presetSubtype="0" fill="hold"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
                                        </p:tgtEl>
                                        <p:attrNameLst>
                                          <p:attrName>style.visibility</p:attrName>
                                        </p:attrNameLst>
                                      </p:cBhvr>
                                      <p:to>
                                        <p:strVal val="visible"/>
                                      </p:to>
                                    </p:set>
                                    <p:animEffect transition="in" filter="fade">
                                      <p:cBhvr>
                                        <p:cTn id="116" dur="500"/>
                                        <p:tgtEl>
                                          <p:spTgt spid="3"/>
                                        </p:tgtEl>
                                      </p:cBhvr>
                                    </p:animEffect>
                                  </p:childTnLst>
                                </p:cTn>
                              </p:par>
                              <p:par>
                                <p:cTn id="117" presetID="10" presetClass="entr" presetSubtype="0" fill="hold" nodeType="withEffect">
                                  <p:stCondLst>
                                    <p:cond delay="0"/>
                                  </p:stCondLst>
                                  <p:childTnLst>
                                    <p:set>
                                      <p:cBhvr>
                                        <p:cTn id="118" dur="1" fill="hold">
                                          <p:stCondLst>
                                            <p:cond delay="0"/>
                                          </p:stCondLst>
                                        </p:cTn>
                                        <p:tgtEl>
                                          <p:spTgt spid="2056"/>
                                        </p:tgtEl>
                                        <p:attrNameLst>
                                          <p:attrName>style.visibility</p:attrName>
                                        </p:attrNameLst>
                                      </p:cBhvr>
                                      <p:to>
                                        <p:strVal val="visible"/>
                                      </p:to>
                                    </p:set>
                                    <p:animEffect transition="in" filter="fade">
                                      <p:cBhvr>
                                        <p:cTn id="119" dur="500"/>
                                        <p:tgtEl>
                                          <p:spTgt spid="2056"/>
                                        </p:tgtEl>
                                      </p:cBhvr>
                                    </p:animEffect>
                                  </p:childTnLst>
                                </p:cTn>
                              </p:par>
                              <p:par>
                                <p:cTn id="120" presetID="10" presetClass="entr" presetSubtype="0" fill="hold" nodeType="withEffect">
                                  <p:stCondLst>
                                    <p:cond delay="0"/>
                                  </p:stCondLst>
                                  <p:childTnLst>
                                    <p:set>
                                      <p:cBhvr>
                                        <p:cTn id="121" dur="1" fill="hold">
                                          <p:stCondLst>
                                            <p:cond delay="0"/>
                                          </p:stCondLst>
                                        </p:cTn>
                                        <p:tgtEl>
                                          <p:spTgt spid="2058"/>
                                        </p:tgtEl>
                                        <p:attrNameLst>
                                          <p:attrName>style.visibility</p:attrName>
                                        </p:attrNameLst>
                                      </p:cBhvr>
                                      <p:to>
                                        <p:strVal val="visible"/>
                                      </p:to>
                                    </p:set>
                                    <p:animEffect transition="in" filter="fade">
                                      <p:cBhvr>
                                        <p:cTn id="122" dur="500"/>
                                        <p:tgtEl>
                                          <p:spTgt spid="2058"/>
                                        </p:tgtEl>
                                      </p:cBhvr>
                                    </p:animEffect>
                                  </p:childTnLst>
                                </p:cTn>
                              </p:par>
                              <p:par>
                                <p:cTn id="123" presetID="10" presetClass="entr" presetSubtype="0" fill="hold"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
                                        </p:tgtEl>
                                        <p:attrNameLst>
                                          <p:attrName>style.visibility</p:attrName>
                                        </p:attrNameLst>
                                      </p:cBhvr>
                                      <p:to>
                                        <p:strVal val="visible"/>
                                      </p:to>
                                    </p:set>
                                    <p:animEffect transition="in" filter="fade">
                                      <p:cBhvr>
                                        <p:cTn id="130" dur="500"/>
                                        <p:tgtEl>
                                          <p:spTgt spid="4"/>
                                        </p:tgtEl>
                                      </p:cBhvr>
                                    </p:animEffect>
                                  </p:childTnLst>
                                </p:cTn>
                              </p:par>
                              <p:par>
                                <p:cTn id="131" presetID="10" presetClass="entr" presetSubtype="0" fill="hold" nodeType="withEffect">
                                  <p:stCondLst>
                                    <p:cond delay="0"/>
                                  </p:stCondLst>
                                  <p:childTnLst>
                                    <p:set>
                                      <p:cBhvr>
                                        <p:cTn id="132" dur="1" fill="hold">
                                          <p:stCondLst>
                                            <p:cond delay="0"/>
                                          </p:stCondLst>
                                        </p:cTn>
                                        <p:tgtEl>
                                          <p:spTgt spid="61"/>
                                        </p:tgtEl>
                                        <p:attrNameLst>
                                          <p:attrName>style.visibility</p:attrName>
                                        </p:attrNameLst>
                                      </p:cBhvr>
                                      <p:to>
                                        <p:strVal val="visible"/>
                                      </p:to>
                                    </p:set>
                                    <p:animEffect transition="in" filter="fade">
                                      <p:cBhvr>
                                        <p:cTn id="133" dur="500"/>
                                        <p:tgtEl>
                                          <p:spTgt spid="61"/>
                                        </p:tgtEl>
                                      </p:cBhvr>
                                    </p:animEffect>
                                  </p:childTnLst>
                                </p:cTn>
                              </p:par>
                              <p:par>
                                <p:cTn id="134" presetID="10" presetClass="entr" presetSubtype="0" fill="hold" nodeType="withEffect">
                                  <p:stCondLst>
                                    <p:cond delay="0"/>
                                  </p:stCondLst>
                                  <p:childTnLst>
                                    <p:set>
                                      <p:cBhvr>
                                        <p:cTn id="135" dur="1" fill="hold">
                                          <p:stCondLst>
                                            <p:cond delay="0"/>
                                          </p:stCondLst>
                                        </p:cTn>
                                        <p:tgtEl>
                                          <p:spTgt spid="2062"/>
                                        </p:tgtEl>
                                        <p:attrNameLst>
                                          <p:attrName>style.visibility</p:attrName>
                                        </p:attrNameLst>
                                      </p:cBhvr>
                                      <p:to>
                                        <p:strVal val="visible"/>
                                      </p:to>
                                    </p:set>
                                    <p:animEffect transition="in" filter="fade">
                                      <p:cBhvr>
                                        <p:cTn id="136" dur="500"/>
                                        <p:tgtEl>
                                          <p:spTgt spid="2062"/>
                                        </p:tgtEl>
                                      </p:cBhvr>
                                    </p:animEffect>
                                  </p:childTnLst>
                                </p:cTn>
                              </p:par>
                              <p:par>
                                <p:cTn id="137" presetID="10" presetClass="entr" presetSubtype="0" fill="hold" nodeType="with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fade">
                                      <p:cBhvr>
                                        <p:cTn id="144" dur="500"/>
                                        <p:tgtEl>
                                          <p:spTgt spid="63"/>
                                        </p:tgtEl>
                                      </p:cBhvr>
                                    </p:animEffect>
                                  </p:childTnLst>
                                </p:cTn>
                              </p:par>
                              <p:par>
                                <p:cTn id="145" presetID="10" presetClass="entr" presetSubtype="0" fill="hold" nodeType="withEffect">
                                  <p:stCondLst>
                                    <p:cond delay="0"/>
                                  </p:stCondLst>
                                  <p:childTnLst>
                                    <p:set>
                                      <p:cBhvr>
                                        <p:cTn id="146" dur="1" fill="hold">
                                          <p:stCondLst>
                                            <p:cond delay="0"/>
                                          </p:stCondLst>
                                        </p:cTn>
                                        <p:tgtEl>
                                          <p:spTgt spid="64"/>
                                        </p:tgtEl>
                                        <p:attrNameLst>
                                          <p:attrName>style.visibility</p:attrName>
                                        </p:attrNameLst>
                                      </p:cBhvr>
                                      <p:to>
                                        <p:strVal val="visible"/>
                                      </p:to>
                                    </p:set>
                                    <p:animEffect transition="in" filter="fade">
                                      <p:cBhvr>
                                        <p:cTn id="147" dur="500"/>
                                        <p:tgtEl>
                                          <p:spTgt spid="64"/>
                                        </p:tgtEl>
                                      </p:cBhvr>
                                    </p:animEffect>
                                  </p:childTnLst>
                                </p:cTn>
                              </p:par>
                              <p:par>
                                <p:cTn id="148" presetID="10" presetClass="entr" presetSubtype="0" fill="hold" nodeType="withEffect">
                                  <p:stCondLst>
                                    <p:cond delay="0"/>
                                  </p:stCondLst>
                                  <p:childTnLst>
                                    <p:set>
                                      <p:cBhvr>
                                        <p:cTn id="149" dur="1" fill="hold">
                                          <p:stCondLst>
                                            <p:cond delay="0"/>
                                          </p:stCondLst>
                                        </p:cTn>
                                        <p:tgtEl>
                                          <p:spTgt spid="2064"/>
                                        </p:tgtEl>
                                        <p:attrNameLst>
                                          <p:attrName>style.visibility</p:attrName>
                                        </p:attrNameLst>
                                      </p:cBhvr>
                                      <p:to>
                                        <p:strVal val="visible"/>
                                      </p:to>
                                    </p:set>
                                    <p:animEffect transition="in" filter="fade">
                                      <p:cBhvr>
                                        <p:cTn id="150" dur="5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6" grpId="1"/>
      <p:bldP spid="28" grpId="0"/>
      <p:bldP spid="30" grpId="0" animBg="1"/>
      <p:bldP spid="3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4" y="404664"/>
            <a:ext cx="9072498" cy="936104"/>
          </a:xfrm>
        </p:spPr>
        <p:txBody>
          <a:bodyPr>
            <a:noAutofit/>
          </a:bodyPr>
          <a:lstStyle/>
          <a:p>
            <a:pPr lvl="0"/>
            <a:r>
              <a:rPr lang="ar-EG" sz="2800" b="1" dirty="0">
                <a:cs typeface="Janna LT" pitchFamily="2" charset="-78"/>
              </a:rPr>
              <a:t>شاهد آخر الفيديوهات على قناة اليوتيوب</a:t>
            </a:r>
            <a:endParaRPr lang="ar-EG" sz="2800" b="1" dirty="0">
              <a:latin typeface="+mn-lt"/>
              <a:cs typeface="Janna LT" pitchFamily="2" charset="-78"/>
            </a:endParaRPr>
          </a:p>
        </p:txBody>
      </p:sp>
      <p:pic>
        <p:nvPicPr>
          <p:cNvPr id="4098" name="Picture 2" descr="C:\Users\Mit\Desktop\Powerpoint_E-dawam_Cover\Lin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3" y="6288198"/>
            <a:ext cx="9158419" cy="23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7504" y="1722294"/>
            <a:ext cx="4535151" cy="338554"/>
          </a:xfrm>
          <a:prstGeom prst="rect">
            <a:avLst/>
          </a:prstGeom>
        </p:spPr>
        <p:txBody>
          <a:bodyPr wrap="none">
            <a:spAutoFit/>
          </a:bodyPr>
          <a:lstStyle/>
          <a:p>
            <a:r>
              <a:rPr lang="en-US" sz="1600" dirty="0">
                <a:latin typeface="Janna LT" pitchFamily="2" charset="-78"/>
                <a:cs typeface="Janna LT" pitchFamily="2" charset="-78"/>
                <a:hlinkClick r:id="rId4"/>
              </a:rPr>
              <a:t>http://</a:t>
            </a:r>
            <a:r>
              <a:rPr lang="en-US" sz="1600" dirty="0" smtClean="0">
                <a:latin typeface="Janna LT" pitchFamily="2" charset="-78"/>
                <a:cs typeface="Janna LT" pitchFamily="2" charset="-78"/>
                <a:hlinkClick r:id="rId4"/>
              </a:rPr>
              <a:t>www.youtube.com/watch?v=IPETSisjJDE</a:t>
            </a:r>
            <a:endParaRPr lang="ar-EG" sz="1600" dirty="0" smtClean="0">
              <a:latin typeface="Janna LT" pitchFamily="2" charset="-78"/>
              <a:cs typeface="Janna LT" pitchFamily="2" charset="-78"/>
            </a:endParaRPr>
          </a:p>
        </p:txBody>
      </p:sp>
      <p:sp>
        <p:nvSpPr>
          <p:cNvPr id="16" name="Rectangle 15"/>
          <p:cNvSpPr/>
          <p:nvPr/>
        </p:nvSpPr>
        <p:spPr>
          <a:xfrm>
            <a:off x="6721693" y="1766070"/>
            <a:ext cx="2170787" cy="369332"/>
          </a:xfrm>
          <a:prstGeom prst="rect">
            <a:avLst/>
          </a:prstGeom>
        </p:spPr>
        <p:txBody>
          <a:bodyPr wrap="none">
            <a:spAutoFit/>
          </a:bodyPr>
          <a:lstStyle/>
          <a:p>
            <a:pPr marL="285750" indent="-285750" algn="r">
              <a:buBlip>
                <a:blip r:embed="rId5"/>
              </a:buBlip>
            </a:pPr>
            <a:r>
              <a:rPr lang="ar-EG" dirty="0" smtClean="0">
                <a:latin typeface="Janna LT" pitchFamily="2" charset="-78"/>
                <a:cs typeface="Janna LT" pitchFamily="2" charset="-78"/>
              </a:rPr>
              <a:t>الفيديو التسويقي</a:t>
            </a:r>
            <a:endParaRPr lang="ar-EG" dirty="0">
              <a:latin typeface="Janna LT" pitchFamily="2" charset="-78"/>
              <a:cs typeface="Janna LT" pitchFamily="2" charset="-78"/>
            </a:endParaRPr>
          </a:p>
        </p:txBody>
      </p:sp>
      <p:sp>
        <p:nvSpPr>
          <p:cNvPr id="7" name="Rectangle 6"/>
          <p:cNvSpPr/>
          <p:nvPr/>
        </p:nvSpPr>
        <p:spPr>
          <a:xfrm>
            <a:off x="179512" y="2514382"/>
            <a:ext cx="4636764" cy="338554"/>
          </a:xfrm>
          <a:prstGeom prst="rect">
            <a:avLst/>
          </a:prstGeom>
        </p:spPr>
        <p:txBody>
          <a:bodyPr wrap="square">
            <a:spAutoFit/>
          </a:bodyPr>
          <a:lstStyle/>
          <a:p>
            <a:pPr algn="l"/>
            <a:r>
              <a:rPr lang="en-US" sz="1600" dirty="0">
                <a:latin typeface="Janna LT" pitchFamily="2" charset="-78"/>
                <a:cs typeface="Janna LT" pitchFamily="2" charset="-78"/>
                <a:hlinkClick r:id="rId6"/>
              </a:rPr>
              <a:t>http://</a:t>
            </a:r>
            <a:r>
              <a:rPr lang="en-US" sz="1600" dirty="0" smtClean="0">
                <a:latin typeface="Janna LT" pitchFamily="2" charset="-78"/>
                <a:cs typeface="Janna LT" pitchFamily="2" charset="-78"/>
                <a:hlinkClick r:id="rId6"/>
              </a:rPr>
              <a:t>www.youtube.com/watch?v=TyEfFc2STis</a:t>
            </a:r>
            <a:endParaRPr lang="ar-EG" sz="1600" dirty="0">
              <a:latin typeface="Janna LT" pitchFamily="2" charset="-78"/>
              <a:cs typeface="Janna LT" pitchFamily="2" charset="-78"/>
            </a:endParaRPr>
          </a:p>
        </p:txBody>
      </p:sp>
      <p:sp>
        <p:nvSpPr>
          <p:cNvPr id="18" name="Rectangle 17"/>
          <p:cNvSpPr/>
          <p:nvPr/>
        </p:nvSpPr>
        <p:spPr>
          <a:xfrm>
            <a:off x="6296770" y="2548866"/>
            <a:ext cx="2667718" cy="369332"/>
          </a:xfrm>
          <a:prstGeom prst="rect">
            <a:avLst/>
          </a:prstGeom>
        </p:spPr>
        <p:txBody>
          <a:bodyPr wrap="none">
            <a:spAutoFit/>
          </a:bodyPr>
          <a:lstStyle/>
          <a:p>
            <a:pPr marL="285750" indent="-285750" algn="r">
              <a:buBlip>
                <a:blip r:embed="rId5"/>
              </a:buBlip>
            </a:pPr>
            <a:r>
              <a:rPr lang="ar-EG" dirty="0" smtClean="0">
                <a:latin typeface="Janna LT" pitchFamily="2" charset="-78"/>
                <a:cs typeface="Janna LT" pitchFamily="2" charset="-78"/>
              </a:rPr>
              <a:t>التسجيل السريع بالبوابة </a:t>
            </a:r>
            <a:endParaRPr lang="ar-EG" dirty="0">
              <a:latin typeface="Janna LT" pitchFamily="2" charset="-78"/>
              <a:cs typeface="Janna LT" pitchFamily="2" charset="-78"/>
            </a:endParaRPr>
          </a:p>
        </p:txBody>
      </p:sp>
      <p:sp>
        <p:nvSpPr>
          <p:cNvPr id="19" name="Rectangle 18"/>
          <p:cNvSpPr/>
          <p:nvPr/>
        </p:nvSpPr>
        <p:spPr>
          <a:xfrm>
            <a:off x="5670385" y="3422254"/>
            <a:ext cx="3312125" cy="369332"/>
          </a:xfrm>
          <a:prstGeom prst="rect">
            <a:avLst/>
          </a:prstGeom>
        </p:spPr>
        <p:txBody>
          <a:bodyPr wrap="none">
            <a:spAutoFit/>
          </a:bodyPr>
          <a:lstStyle/>
          <a:p>
            <a:pPr marL="285750" indent="-285750" algn="r">
              <a:buBlip>
                <a:blip r:embed="rId5"/>
              </a:buBlip>
            </a:pPr>
            <a:r>
              <a:rPr lang="ar-EG" dirty="0" smtClean="0">
                <a:latin typeface="Janna LT" pitchFamily="2" charset="-78"/>
                <a:cs typeface="Janna LT" pitchFamily="2" charset="-78"/>
              </a:rPr>
              <a:t>خطوات تسجيل موظف بالبوابة </a:t>
            </a:r>
            <a:endParaRPr lang="ar-EG" dirty="0">
              <a:latin typeface="Janna LT" pitchFamily="2" charset="-78"/>
              <a:cs typeface="Janna LT" pitchFamily="2" charset="-78"/>
            </a:endParaRPr>
          </a:p>
        </p:txBody>
      </p:sp>
      <p:sp>
        <p:nvSpPr>
          <p:cNvPr id="20" name="Rectangle 19"/>
          <p:cNvSpPr/>
          <p:nvPr/>
        </p:nvSpPr>
        <p:spPr>
          <a:xfrm>
            <a:off x="6524396" y="4214342"/>
            <a:ext cx="2440092" cy="369332"/>
          </a:xfrm>
          <a:prstGeom prst="rect">
            <a:avLst/>
          </a:prstGeom>
        </p:spPr>
        <p:txBody>
          <a:bodyPr wrap="none">
            <a:spAutoFit/>
          </a:bodyPr>
          <a:lstStyle/>
          <a:p>
            <a:pPr marL="285750" indent="-285750" algn="r">
              <a:buBlip>
                <a:blip r:embed="rId5"/>
              </a:buBlip>
            </a:pPr>
            <a:r>
              <a:rPr lang="ar-EG" dirty="0" smtClean="0">
                <a:latin typeface="Janna LT" pitchFamily="2" charset="-78"/>
                <a:cs typeface="Janna LT" pitchFamily="2" charset="-78"/>
              </a:rPr>
              <a:t>تسجيل شركة بالبوابة </a:t>
            </a:r>
            <a:endParaRPr lang="ar-EG" dirty="0">
              <a:latin typeface="Janna LT" pitchFamily="2" charset="-78"/>
              <a:cs typeface="Janna LT" pitchFamily="2" charset="-78"/>
            </a:endParaRPr>
          </a:p>
        </p:txBody>
      </p:sp>
      <p:sp>
        <p:nvSpPr>
          <p:cNvPr id="21" name="Rectangle 20"/>
          <p:cNvSpPr/>
          <p:nvPr/>
        </p:nvSpPr>
        <p:spPr>
          <a:xfrm>
            <a:off x="5292080" y="5141154"/>
            <a:ext cx="3634710" cy="646331"/>
          </a:xfrm>
          <a:prstGeom prst="rect">
            <a:avLst/>
          </a:prstGeom>
        </p:spPr>
        <p:txBody>
          <a:bodyPr wrap="square">
            <a:spAutoFit/>
          </a:bodyPr>
          <a:lstStyle/>
          <a:p>
            <a:pPr marL="285750" indent="-285750" algn="r">
              <a:buBlip>
                <a:blip r:embed="rId5"/>
              </a:buBlip>
            </a:pPr>
            <a:r>
              <a:rPr lang="ar-EG" dirty="0" smtClean="0">
                <a:latin typeface="Janna LT" pitchFamily="2" charset="-78"/>
                <a:cs typeface="Janna LT" pitchFamily="2" charset="-78"/>
              </a:rPr>
              <a:t>خطوات إضافة وإسناد مهمة ببرنامج إي تاسك</a:t>
            </a:r>
            <a:endParaRPr lang="ar-EG" dirty="0">
              <a:latin typeface="Janna LT" pitchFamily="2" charset="-78"/>
              <a:cs typeface="Janna LT" pitchFamily="2" charset="-78"/>
            </a:endParaRPr>
          </a:p>
        </p:txBody>
      </p:sp>
      <p:sp>
        <p:nvSpPr>
          <p:cNvPr id="17" name="Rectangle 16"/>
          <p:cNvSpPr/>
          <p:nvPr/>
        </p:nvSpPr>
        <p:spPr>
          <a:xfrm>
            <a:off x="-108520" y="3429000"/>
            <a:ext cx="4941961" cy="338554"/>
          </a:xfrm>
          <a:prstGeom prst="rect">
            <a:avLst/>
          </a:prstGeom>
        </p:spPr>
        <p:txBody>
          <a:bodyPr wrap="square">
            <a:spAutoFit/>
          </a:bodyPr>
          <a:lstStyle/>
          <a:p>
            <a:r>
              <a:rPr lang="en-US" sz="1600" dirty="0">
                <a:latin typeface="Janna LT" pitchFamily="2" charset="-78"/>
                <a:cs typeface="Janna LT" pitchFamily="2" charset="-78"/>
                <a:hlinkClick r:id="rId7"/>
              </a:rPr>
              <a:t>http://</a:t>
            </a:r>
            <a:r>
              <a:rPr lang="en-US" sz="1600" dirty="0" smtClean="0">
                <a:latin typeface="Janna LT" pitchFamily="2" charset="-78"/>
                <a:cs typeface="Janna LT" pitchFamily="2" charset="-78"/>
                <a:hlinkClick r:id="rId7"/>
              </a:rPr>
              <a:t>www.youtube.com/watch?v=aoTtwMlB0gE</a:t>
            </a:r>
            <a:endParaRPr lang="ar-EG" sz="1600" dirty="0">
              <a:latin typeface="Janna LT" pitchFamily="2" charset="-78"/>
              <a:cs typeface="Janna LT" pitchFamily="2" charset="-78"/>
            </a:endParaRPr>
          </a:p>
        </p:txBody>
      </p:sp>
      <p:sp>
        <p:nvSpPr>
          <p:cNvPr id="22" name="Rectangle 21"/>
          <p:cNvSpPr/>
          <p:nvPr/>
        </p:nvSpPr>
        <p:spPr>
          <a:xfrm>
            <a:off x="-108520" y="5157192"/>
            <a:ext cx="5013969" cy="338554"/>
          </a:xfrm>
          <a:prstGeom prst="rect">
            <a:avLst/>
          </a:prstGeom>
        </p:spPr>
        <p:txBody>
          <a:bodyPr wrap="square">
            <a:spAutoFit/>
          </a:bodyPr>
          <a:lstStyle/>
          <a:p>
            <a:r>
              <a:rPr lang="en-US" sz="1600" dirty="0">
                <a:latin typeface="Janna LT" pitchFamily="2" charset="-78"/>
                <a:cs typeface="Janna LT" pitchFamily="2" charset="-78"/>
                <a:hlinkClick r:id="rId8"/>
              </a:rPr>
              <a:t>http://</a:t>
            </a:r>
            <a:r>
              <a:rPr lang="en-US" sz="1600" dirty="0" smtClean="0">
                <a:latin typeface="Janna LT" pitchFamily="2" charset="-78"/>
                <a:cs typeface="Janna LT" pitchFamily="2" charset="-78"/>
                <a:hlinkClick r:id="rId8"/>
              </a:rPr>
              <a:t>www.youtube.com/watch?v=F9vXDnd5A2A</a:t>
            </a:r>
            <a:endParaRPr lang="en-US" sz="1600" dirty="0" smtClean="0">
              <a:latin typeface="Janna LT" pitchFamily="2" charset="-78"/>
              <a:cs typeface="Janna LT" pitchFamily="2" charset="-78"/>
            </a:endParaRPr>
          </a:p>
        </p:txBody>
      </p:sp>
      <p:sp>
        <p:nvSpPr>
          <p:cNvPr id="23" name="Rectangle 22"/>
          <p:cNvSpPr/>
          <p:nvPr/>
        </p:nvSpPr>
        <p:spPr>
          <a:xfrm>
            <a:off x="107504" y="4221088"/>
            <a:ext cx="4851237" cy="338554"/>
          </a:xfrm>
          <a:prstGeom prst="rect">
            <a:avLst/>
          </a:prstGeom>
        </p:spPr>
        <p:txBody>
          <a:bodyPr wrap="square">
            <a:spAutoFit/>
          </a:bodyPr>
          <a:lstStyle/>
          <a:p>
            <a:r>
              <a:rPr lang="en-US" sz="1600" dirty="0">
                <a:latin typeface="Janna LT" pitchFamily="2" charset="-78"/>
                <a:cs typeface="Janna LT" pitchFamily="2" charset="-78"/>
                <a:hlinkClick r:id="rId9"/>
              </a:rPr>
              <a:t>http://</a:t>
            </a:r>
            <a:r>
              <a:rPr lang="en-US" sz="1600" dirty="0" smtClean="0">
                <a:latin typeface="Janna LT" pitchFamily="2" charset="-78"/>
                <a:cs typeface="Janna LT" pitchFamily="2" charset="-78"/>
                <a:hlinkClick r:id="rId9"/>
              </a:rPr>
              <a:t>www.youtube.com/watch?v=kPoRQpB46Wc</a:t>
            </a:r>
            <a:endParaRPr lang="ar-EG" sz="1600" dirty="0">
              <a:latin typeface="Janna LT" pitchFamily="2" charset="-78"/>
              <a:cs typeface="Janna LT" pitchFamily="2" charset="-78"/>
            </a:endParaRPr>
          </a:p>
        </p:txBody>
      </p:sp>
    </p:spTree>
    <p:extLst>
      <p:ext uri="{BB962C8B-B14F-4D97-AF65-F5344CB8AC3E}">
        <p14:creationId xmlns:p14="http://schemas.microsoft.com/office/powerpoint/2010/main" val="3260727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0.70"/>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strVal val="#ppt_w*0.70"/>
                                          </p:val>
                                        </p:tav>
                                        <p:tav tm="100000">
                                          <p:val>
                                            <p:strVal val="#ppt_w"/>
                                          </p:val>
                                        </p:tav>
                                      </p:tavLst>
                                    </p:anim>
                                    <p:anim calcmode="lin" valueType="num">
                                      <p:cBhvr>
                                        <p:cTn id="37" dur="1000" fill="hold"/>
                                        <p:tgtEl>
                                          <p:spTgt spid="17"/>
                                        </p:tgtEl>
                                        <p:attrNameLst>
                                          <p:attrName>ppt_h</p:attrName>
                                        </p:attrNameLst>
                                      </p:cBhvr>
                                      <p:tavLst>
                                        <p:tav tm="0">
                                          <p:val>
                                            <p:strVal val="#ppt_h"/>
                                          </p:val>
                                        </p:tav>
                                        <p:tav tm="100000">
                                          <p:val>
                                            <p:strVal val="#ppt_h"/>
                                          </p:val>
                                        </p:tav>
                                      </p:tavLst>
                                    </p:anim>
                                    <p:animEffect transition="in" filter="fade">
                                      <p:cBhvr>
                                        <p:cTn id="38" dur="1000"/>
                                        <p:tgtEl>
                                          <p:spTgt spid="17"/>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strVal val="#ppt_w*0.70"/>
                                          </p:val>
                                        </p:tav>
                                        <p:tav tm="100000">
                                          <p:val>
                                            <p:strVal val="#ppt_w"/>
                                          </p:val>
                                        </p:tav>
                                      </p:tavLst>
                                    </p:anim>
                                    <p:anim calcmode="lin" valueType="num">
                                      <p:cBhvr>
                                        <p:cTn id="42" dur="1000" fill="hold"/>
                                        <p:tgtEl>
                                          <p:spTgt spid="19"/>
                                        </p:tgtEl>
                                        <p:attrNameLst>
                                          <p:attrName>ppt_h</p:attrName>
                                        </p:attrNameLst>
                                      </p:cBhvr>
                                      <p:tavLst>
                                        <p:tav tm="0">
                                          <p:val>
                                            <p:strVal val="#ppt_h"/>
                                          </p:val>
                                        </p:tav>
                                        <p:tav tm="100000">
                                          <p:val>
                                            <p:strVal val="#ppt_h"/>
                                          </p:val>
                                        </p:tav>
                                      </p:tavLst>
                                    </p:anim>
                                    <p:animEffect transition="in" filter="fade">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ppt_w</p:attrName>
                                        </p:attrNameLst>
                                      </p:cBhvr>
                                      <p:tavLst>
                                        <p:tav tm="0">
                                          <p:val>
                                            <p:strVal val="#ppt_w*0.70"/>
                                          </p:val>
                                        </p:tav>
                                        <p:tav tm="100000">
                                          <p:val>
                                            <p:strVal val="#ppt_w"/>
                                          </p:val>
                                        </p:tav>
                                      </p:tavLst>
                                    </p:anim>
                                    <p:anim calcmode="lin" valueType="num">
                                      <p:cBhvr>
                                        <p:cTn id="49" dur="1000" fill="hold"/>
                                        <p:tgtEl>
                                          <p:spTgt spid="23"/>
                                        </p:tgtEl>
                                        <p:attrNameLst>
                                          <p:attrName>ppt_h</p:attrName>
                                        </p:attrNameLst>
                                      </p:cBhvr>
                                      <p:tavLst>
                                        <p:tav tm="0">
                                          <p:val>
                                            <p:strVal val="#ppt_h"/>
                                          </p:val>
                                        </p:tav>
                                        <p:tav tm="100000">
                                          <p:val>
                                            <p:strVal val="#ppt_h"/>
                                          </p:val>
                                        </p:tav>
                                      </p:tavLst>
                                    </p:anim>
                                    <p:animEffect transition="in" filter="fade">
                                      <p:cBhvr>
                                        <p:cTn id="50" dur="1000"/>
                                        <p:tgtEl>
                                          <p:spTgt spid="23"/>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strVal val="#ppt_w*0.70"/>
                                          </p:val>
                                        </p:tav>
                                        <p:tav tm="100000">
                                          <p:val>
                                            <p:strVal val="#ppt_w"/>
                                          </p:val>
                                        </p:tav>
                                      </p:tavLst>
                                    </p:anim>
                                    <p:anim calcmode="lin" valueType="num">
                                      <p:cBhvr>
                                        <p:cTn id="54" dur="1000" fill="hold"/>
                                        <p:tgtEl>
                                          <p:spTgt spid="20"/>
                                        </p:tgtEl>
                                        <p:attrNameLst>
                                          <p:attrName>ppt_h</p:attrName>
                                        </p:attrNameLst>
                                      </p:cBhvr>
                                      <p:tavLst>
                                        <p:tav tm="0">
                                          <p:val>
                                            <p:strVal val="#ppt_h"/>
                                          </p:val>
                                        </p:tav>
                                        <p:tav tm="100000">
                                          <p:val>
                                            <p:strVal val="#ppt_h"/>
                                          </p:val>
                                        </p:tav>
                                      </p:tavLst>
                                    </p:anim>
                                    <p:animEffect transition="in" filter="fade">
                                      <p:cBhvr>
                                        <p:cTn id="55" dur="10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1000" fill="hold"/>
                                        <p:tgtEl>
                                          <p:spTgt spid="22"/>
                                        </p:tgtEl>
                                        <p:attrNameLst>
                                          <p:attrName>ppt_w</p:attrName>
                                        </p:attrNameLst>
                                      </p:cBhvr>
                                      <p:tavLst>
                                        <p:tav tm="0">
                                          <p:val>
                                            <p:strVal val="#ppt_w*0.70"/>
                                          </p:val>
                                        </p:tav>
                                        <p:tav tm="100000">
                                          <p:val>
                                            <p:strVal val="#ppt_w"/>
                                          </p:val>
                                        </p:tav>
                                      </p:tavLst>
                                    </p:anim>
                                    <p:anim calcmode="lin" valueType="num">
                                      <p:cBhvr>
                                        <p:cTn id="61" dur="1000" fill="hold"/>
                                        <p:tgtEl>
                                          <p:spTgt spid="22"/>
                                        </p:tgtEl>
                                        <p:attrNameLst>
                                          <p:attrName>ppt_h</p:attrName>
                                        </p:attrNameLst>
                                      </p:cBhvr>
                                      <p:tavLst>
                                        <p:tav tm="0">
                                          <p:val>
                                            <p:strVal val="#ppt_h"/>
                                          </p:val>
                                        </p:tav>
                                        <p:tav tm="100000">
                                          <p:val>
                                            <p:strVal val="#ppt_h"/>
                                          </p:val>
                                        </p:tav>
                                      </p:tavLst>
                                    </p:anim>
                                    <p:animEffect transition="in" filter="fade">
                                      <p:cBhvr>
                                        <p:cTn id="62" dur="1000"/>
                                        <p:tgtEl>
                                          <p:spTgt spid="22"/>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1000" fill="hold"/>
                                        <p:tgtEl>
                                          <p:spTgt spid="21"/>
                                        </p:tgtEl>
                                        <p:attrNameLst>
                                          <p:attrName>ppt_w</p:attrName>
                                        </p:attrNameLst>
                                      </p:cBhvr>
                                      <p:tavLst>
                                        <p:tav tm="0">
                                          <p:val>
                                            <p:strVal val="#ppt_w*0.70"/>
                                          </p:val>
                                        </p:tav>
                                        <p:tav tm="100000">
                                          <p:val>
                                            <p:strVal val="#ppt_w"/>
                                          </p:val>
                                        </p:tav>
                                      </p:tavLst>
                                    </p:anim>
                                    <p:anim calcmode="lin" valueType="num">
                                      <p:cBhvr>
                                        <p:cTn id="66" dur="1000" fill="hold"/>
                                        <p:tgtEl>
                                          <p:spTgt spid="21"/>
                                        </p:tgtEl>
                                        <p:attrNameLst>
                                          <p:attrName>ppt_h</p:attrName>
                                        </p:attrNameLst>
                                      </p:cBhvr>
                                      <p:tavLst>
                                        <p:tav tm="0">
                                          <p:val>
                                            <p:strVal val="#ppt_h"/>
                                          </p:val>
                                        </p:tav>
                                        <p:tav tm="100000">
                                          <p:val>
                                            <p:strVal val="#ppt_h"/>
                                          </p:val>
                                        </p:tav>
                                      </p:tavLst>
                                    </p:anim>
                                    <p:animEffect transition="in" filter="fade">
                                      <p:cBhvr>
                                        <p:cTn id="6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6" grpId="0"/>
      <p:bldP spid="7" grpId="0"/>
      <p:bldP spid="18" grpId="0"/>
      <p:bldP spid="19" grpId="0"/>
      <p:bldP spid="20" grpId="0"/>
      <p:bldP spid="21" grpId="0"/>
      <p:bldP spid="17"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 y="381000"/>
            <a:ext cx="9144000" cy="5456039"/>
          </a:xfrm>
          <a:prstGeom prst="rect">
            <a:avLst/>
          </a:prstGeom>
        </p:spPr>
      </p:pic>
      <p:pic>
        <p:nvPicPr>
          <p:cNvPr id="1026" name="Picture 2" descr="C:\Users\dinaar\Desktop\Powerpoint_E-dawam_Cover\Cover_Powerpoint.png"/>
          <p:cNvPicPr>
            <a:picLocks noChangeAspect="1" noChangeArrowheads="1"/>
          </p:cNvPicPr>
          <p:nvPr/>
        </p:nvPicPr>
        <p:blipFill rotWithShape="1">
          <a:blip r:embed="rId3">
            <a:extLst>
              <a:ext uri="{28A0092B-C50C-407E-A947-70E740481C1C}">
                <a14:useLocalDpi xmlns:a14="http://schemas.microsoft.com/office/drawing/2010/main" val="0"/>
              </a:ext>
            </a:extLst>
          </a:blip>
          <a:srcRect l="3385" t="78856" r="-3385" b="-11151"/>
          <a:stretch/>
        </p:blipFill>
        <p:spPr bwMode="auto">
          <a:xfrm>
            <a:off x="-19049" y="5410199"/>
            <a:ext cx="9467850" cy="22932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inaar\Desktop\Powerpoint_E-dawam_Cover\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l="25781" t="12507" r="25586" b="15414"/>
          <a:stretch/>
        </p:blipFill>
        <p:spPr bwMode="auto">
          <a:xfrm>
            <a:off x="2162176" y="381000"/>
            <a:ext cx="4743450" cy="527271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inaar\Desktop\Powerpoint_E-dawam_Cover\Cover_Powerpoint.png"/>
          <p:cNvPicPr>
            <a:picLocks noChangeAspect="1" noChangeArrowheads="1"/>
          </p:cNvPicPr>
          <p:nvPr/>
        </p:nvPicPr>
        <p:blipFill rotWithShape="1">
          <a:blip r:embed="rId3">
            <a:extLst>
              <a:ext uri="{28A0092B-C50C-407E-A947-70E740481C1C}">
                <a14:useLocalDpi xmlns:a14="http://schemas.microsoft.com/office/drawing/2010/main" val="0"/>
              </a:ext>
            </a:extLst>
          </a:blip>
          <a:srcRect t="3776" b="92448"/>
          <a:stretch/>
        </p:blipFill>
        <p:spPr bwMode="auto">
          <a:xfrm>
            <a:off x="0" y="274439"/>
            <a:ext cx="9144000" cy="25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500"/>
                                        <p:tgtEl>
                                          <p:spTgt spid="103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heel(1)">
                                      <p:cBhvr>
                                        <p:cTn id="2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1080120"/>
          </a:xfrm>
        </p:spPr>
        <p:txBody>
          <a:bodyPr>
            <a:noAutofit/>
          </a:bodyPr>
          <a:lstStyle/>
          <a:p>
            <a:pPr>
              <a:lnSpc>
                <a:spcPct val="150000"/>
              </a:lnSpc>
            </a:pPr>
            <a:r>
              <a:rPr lang="ar-EG" sz="2800" b="1" dirty="0" smtClean="0">
                <a:solidFill>
                  <a:srgbClr val="11609E"/>
                </a:solidFill>
                <a:latin typeface="Janna LT" pitchFamily="2" charset="-78"/>
                <a:cs typeface="Janna LT" pitchFamily="2" charset="-78"/>
              </a:rPr>
              <a:t>الشركة المشغلة للمشروع (ملتقى)</a:t>
            </a:r>
            <a:endParaRPr lang="ar-EG" sz="2800" b="1" dirty="0">
              <a:solidFill>
                <a:srgbClr val="11609E"/>
              </a:solidFill>
              <a:latin typeface="Janna LT" pitchFamily="2" charset="-78"/>
              <a:cs typeface="Janna LT" pitchFamily="2" charset="-78"/>
            </a:endParaRPr>
          </a:p>
        </p:txBody>
      </p:sp>
      <p:sp>
        <p:nvSpPr>
          <p:cNvPr id="4" name="Title 1"/>
          <p:cNvSpPr txBox="1">
            <a:spLocks/>
          </p:cNvSpPr>
          <p:nvPr/>
        </p:nvSpPr>
        <p:spPr>
          <a:xfrm>
            <a:off x="451536" y="2636912"/>
            <a:ext cx="8208913" cy="162962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50000"/>
              </a:lnSpc>
            </a:pPr>
            <a:r>
              <a:rPr lang="ar-SA" sz="2000" dirty="0"/>
              <a:t> </a:t>
            </a:r>
            <a:endParaRPr lang="en-US" sz="2000" dirty="0"/>
          </a:p>
          <a:p>
            <a:pPr algn="just">
              <a:lnSpc>
                <a:spcPct val="200000"/>
              </a:lnSpc>
            </a:pPr>
            <a:r>
              <a:rPr lang="ar-SA" sz="2000" dirty="0">
                <a:latin typeface="Janna LT" pitchFamily="2" charset="-78"/>
                <a:cs typeface="Janna LT" pitchFamily="2" charset="-78"/>
              </a:rPr>
              <a:t>شركة سعودية تأسست عام 2006 لتثري سوق البرمجيات </a:t>
            </a:r>
            <a:r>
              <a:rPr lang="ar-SA" sz="2000" dirty="0" smtClean="0">
                <a:latin typeface="Janna LT" pitchFamily="2" charset="-78"/>
                <a:cs typeface="Janna LT" pitchFamily="2" charset="-78"/>
              </a:rPr>
              <a:t>بأفكار </a:t>
            </a:r>
            <a:r>
              <a:rPr lang="ar-SA" sz="2000" dirty="0">
                <a:latin typeface="Janna LT" pitchFamily="2" charset="-78"/>
                <a:cs typeface="Janna LT" pitchFamily="2" charset="-78"/>
              </a:rPr>
              <a:t>مبدعة وعملية .</a:t>
            </a:r>
            <a:endParaRPr lang="en-US" sz="2000" dirty="0">
              <a:latin typeface="Janna LT" pitchFamily="2" charset="-78"/>
              <a:cs typeface="Janna LT" pitchFamily="2" charset="-78"/>
            </a:endParaRPr>
          </a:p>
          <a:p>
            <a:pPr algn="just">
              <a:lnSpc>
                <a:spcPct val="200000"/>
              </a:lnSpc>
            </a:pPr>
            <a:r>
              <a:rPr lang="ar-SA" sz="2000" dirty="0">
                <a:latin typeface="Janna LT" pitchFamily="2" charset="-78"/>
                <a:cs typeface="Janna LT" pitchFamily="2" charset="-78"/>
              </a:rPr>
              <a:t>تسعى الشركة لعقد تطوير العمل الخيري :</a:t>
            </a:r>
            <a:endParaRPr lang="en-US" sz="2000" dirty="0">
              <a:latin typeface="Janna LT" pitchFamily="2" charset="-78"/>
              <a:cs typeface="Janna LT" pitchFamily="2" charset="-78"/>
            </a:endParaRPr>
          </a:p>
          <a:p>
            <a:pPr lvl="0" algn="just">
              <a:lnSpc>
                <a:spcPct val="200000"/>
              </a:lnSpc>
            </a:pPr>
            <a:r>
              <a:rPr lang="ar-SA" sz="2000" dirty="0">
                <a:latin typeface="Janna LT" pitchFamily="2" charset="-78"/>
                <a:cs typeface="Janna LT" pitchFamily="2" charset="-78"/>
              </a:rPr>
              <a:t>إداريا: بأنظمة ومسارات الكترونية ترتقي بالعمل وتساهم في تطوير الكوادر .</a:t>
            </a:r>
            <a:endParaRPr lang="en-US" sz="2000" dirty="0">
              <a:latin typeface="Janna LT" pitchFamily="2" charset="-78"/>
              <a:cs typeface="Janna LT" pitchFamily="2" charset="-78"/>
            </a:endParaRPr>
          </a:p>
          <a:p>
            <a:pPr lvl="0" algn="just">
              <a:lnSpc>
                <a:spcPct val="200000"/>
              </a:lnSpc>
            </a:pPr>
            <a:r>
              <a:rPr lang="ar-SA" sz="2000" dirty="0">
                <a:latin typeface="Janna LT" pitchFamily="2" charset="-78"/>
                <a:cs typeface="Janna LT" pitchFamily="2" charset="-78"/>
              </a:rPr>
              <a:t>ماليا  : ابتكار مشاريع للجهات الخيرية  تحقق أهدافها وتوفر موارد مالية لها .</a:t>
            </a:r>
            <a:endParaRPr lang="en-US" sz="2000" dirty="0">
              <a:latin typeface="Janna LT" pitchFamily="2" charset="-78"/>
              <a:cs typeface="Janna LT" pitchFamily="2" charset="-78"/>
            </a:endParaRPr>
          </a:p>
          <a:p>
            <a:pPr algn="just">
              <a:lnSpc>
                <a:spcPct val="200000"/>
              </a:lnSpc>
            </a:pPr>
            <a:r>
              <a:rPr lang="ar-SA" sz="2000" dirty="0">
                <a:latin typeface="Janna LT" pitchFamily="2" charset="-78"/>
                <a:cs typeface="Janna LT" pitchFamily="2" charset="-78"/>
              </a:rPr>
              <a:t>مركز الشركة الرئيسي في جدة و تمتلك فرعاً في الإسكندرية ( جمهورية مصر العربية )</a:t>
            </a:r>
            <a:endParaRPr lang="en-US" sz="2000" dirty="0">
              <a:latin typeface="Janna LT" pitchFamily="2" charset="-78"/>
              <a:cs typeface="Janna LT" pitchFamily="2" charset="-78"/>
            </a:endParaRPr>
          </a:p>
          <a:p>
            <a:pPr algn="just">
              <a:lnSpc>
                <a:spcPct val="200000"/>
              </a:lnSpc>
            </a:pPr>
            <a:r>
              <a:rPr lang="ar-SA" sz="2000" dirty="0">
                <a:latin typeface="Janna LT" pitchFamily="2" charset="-78"/>
                <a:cs typeface="Janna LT" pitchFamily="2" charset="-78"/>
              </a:rPr>
              <a:t>شركائها التنفيذيين  فريق عمل من المحترفين مستعد لإنجاح المهام التي يستلمها في جميع مراحلها سعيا لرضى العميل .</a:t>
            </a:r>
            <a:endParaRPr lang="en-US" sz="2000" dirty="0">
              <a:latin typeface="Janna LT" pitchFamily="2" charset="-78"/>
              <a:cs typeface="Janna LT" pitchFamily="2" charset="-78"/>
            </a:endParaRPr>
          </a:p>
          <a:p>
            <a:r>
              <a:rPr lang="ar-SA" sz="2000" dirty="0">
                <a:solidFill>
                  <a:schemeClr val="accent1">
                    <a:lumMod val="75000"/>
                  </a:schemeClr>
                </a:solidFill>
                <a:latin typeface="Janna LT" pitchFamily="2" charset="-78"/>
                <a:cs typeface="Janna LT" pitchFamily="2" charset="-78"/>
              </a:rPr>
              <a:t> </a:t>
            </a:r>
            <a:endParaRPr lang="en-US" sz="2000" dirty="0">
              <a:solidFill>
                <a:schemeClr val="accent1">
                  <a:lumMod val="75000"/>
                </a:schemeClr>
              </a:solidFill>
              <a:latin typeface="Janna LT" pitchFamily="2" charset="-78"/>
              <a:cs typeface="Janna LT" pitchFamily="2" charset="-78"/>
            </a:endParaRPr>
          </a:p>
          <a:p>
            <a:r>
              <a:rPr lang="ar-SA" sz="2000" dirty="0"/>
              <a:t> </a:t>
            </a:r>
            <a:endParaRPr lang="en-US" sz="2000" dirty="0"/>
          </a:p>
        </p:txBody>
      </p:sp>
      <p:pic>
        <p:nvPicPr>
          <p:cNvPr id="3" name="Picture 2" descr="C:\Users\Mit\Desktop\ملتقي لوجو.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938" y="1772816"/>
            <a:ext cx="5643132" cy="4806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04" y="2594785"/>
            <a:ext cx="9144000" cy="1661993"/>
          </a:xfrm>
          <a:prstGeom prst="rect">
            <a:avLst/>
          </a:prstGeom>
          <a:noFill/>
        </p:spPr>
        <p:txBody>
          <a:bodyPr wrap="square" rtlCol="1">
            <a:spAutoFit/>
          </a:bodyPr>
          <a:lstStyle/>
          <a:p>
            <a:pPr algn="ctr">
              <a:lnSpc>
                <a:spcPct val="150000"/>
              </a:lnSpc>
            </a:pPr>
            <a:r>
              <a:rPr lang="ar-EG" sz="2800" b="1" dirty="0">
                <a:solidFill>
                  <a:srgbClr val="1E967E"/>
                </a:solidFill>
                <a:latin typeface="Janna LT" pitchFamily="2" charset="-78"/>
                <a:cs typeface="Janna LT" pitchFamily="2" charset="-78"/>
              </a:rPr>
              <a:t>لمزيد من المعلومات عن اعمالنا زوروا موقعنا على</a:t>
            </a:r>
          </a:p>
          <a:p>
            <a:pPr algn="ctr">
              <a:lnSpc>
                <a:spcPct val="150000"/>
              </a:lnSpc>
            </a:pPr>
            <a:r>
              <a:rPr lang="ar-EG" sz="2800" b="1" dirty="0">
                <a:solidFill>
                  <a:schemeClr val="accent1">
                    <a:lumMod val="75000"/>
                  </a:schemeClr>
                </a:solidFill>
                <a:latin typeface="Janna LT" pitchFamily="2" charset="-78"/>
                <a:cs typeface="Janna LT" pitchFamily="2" charset="-78"/>
              </a:rPr>
              <a:t> </a:t>
            </a:r>
            <a:r>
              <a:rPr lang="en-US" sz="2800" u="sng" dirty="0">
                <a:solidFill>
                  <a:schemeClr val="accent1">
                    <a:lumMod val="75000"/>
                  </a:schemeClr>
                </a:solidFill>
                <a:hlinkClick r:id="rId3"/>
              </a:rPr>
              <a:t>http://qvsite.com</a:t>
            </a:r>
            <a:r>
              <a:rPr lang="ar-EG" sz="2800" u="sng" dirty="0">
                <a:solidFill>
                  <a:schemeClr val="accent1">
                    <a:lumMod val="75000"/>
                  </a:schemeClr>
                </a:solidFill>
                <a:hlinkClick r:id="rId3"/>
              </a:rPr>
              <a:t>/</a:t>
            </a:r>
            <a:endParaRPr lang="ar-EG" sz="2800" b="1" dirty="0">
              <a:solidFill>
                <a:schemeClr val="accent1">
                  <a:lumMod val="75000"/>
                </a:schemeClr>
              </a:solidFill>
              <a:latin typeface="Janna LT" pitchFamily="2" charset="-78"/>
              <a:cs typeface="Janna LT" pitchFamily="2" charset="-78"/>
            </a:endParaRPr>
          </a:p>
          <a:p>
            <a:endParaRPr lang="ar-EG" dirty="0"/>
          </a:p>
        </p:txBody>
      </p:sp>
    </p:spTree>
    <p:extLst>
      <p:ext uri="{BB962C8B-B14F-4D97-AF65-F5344CB8AC3E}">
        <p14:creationId xmlns:p14="http://schemas.microsoft.com/office/powerpoint/2010/main" val="2572708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a:bodyPr>
          <a:lstStyle/>
          <a:p>
            <a:r>
              <a:rPr lang="ar-SA" sz="2800" b="1" dirty="0" smtClean="0">
                <a:latin typeface="Janna LT" pitchFamily="2" charset="-78"/>
                <a:cs typeface="Janna LT" pitchFamily="2" charset="-78"/>
              </a:rPr>
              <a:t>م</a:t>
            </a:r>
            <a:r>
              <a:rPr lang="ar-EG" sz="2800" b="1" dirty="0" smtClean="0">
                <a:latin typeface="Janna LT" pitchFamily="2" charset="-78"/>
                <a:cs typeface="Janna LT" pitchFamily="2" charset="-78"/>
              </a:rPr>
              <a:t>ــ</a:t>
            </a:r>
            <a:r>
              <a:rPr lang="ar-SA" sz="2800" b="1" dirty="0" smtClean="0">
                <a:latin typeface="Janna LT" pitchFamily="2" charset="-78"/>
                <a:cs typeface="Janna LT" pitchFamily="2" charset="-78"/>
              </a:rPr>
              <a:t>ا ه</a:t>
            </a:r>
            <a:r>
              <a:rPr lang="ar-EG" sz="2800" b="1" dirty="0" smtClean="0">
                <a:latin typeface="Janna LT" pitchFamily="2" charset="-78"/>
                <a:cs typeface="Janna LT" pitchFamily="2" charset="-78"/>
              </a:rPr>
              <a:t>ــ</a:t>
            </a:r>
            <a:r>
              <a:rPr lang="ar-SA" sz="2800" b="1" dirty="0" smtClean="0">
                <a:latin typeface="Janna LT" pitchFamily="2" charset="-78"/>
                <a:cs typeface="Janna LT" pitchFamily="2" charset="-78"/>
              </a:rPr>
              <a:t>و مش</a:t>
            </a:r>
            <a:r>
              <a:rPr lang="ar-EG" sz="2800" b="1" dirty="0" smtClean="0">
                <a:latin typeface="Janna LT" pitchFamily="2" charset="-78"/>
                <a:cs typeface="Janna LT" pitchFamily="2" charset="-78"/>
              </a:rPr>
              <a:t>ــ</a:t>
            </a:r>
            <a:r>
              <a:rPr lang="ar-SA" sz="2800" b="1" dirty="0" smtClean="0">
                <a:latin typeface="Janna LT" pitchFamily="2" charset="-78"/>
                <a:cs typeface="Janna LT" pitchFamily="2" charset="-78"/>
              </a:rPr>
              <a:t>روع </a:t>
            </a:r>
            <a:r>
              <a:rPr lang="ar-EG" sz="2800" b="1" dirty="0" smtClean="0">
                <a:latin typeface="Janna LT" pitchFamily="2" charset="-78"/>
                <a:cs typeface="Janna LT" pitchFamily="2" charset="-78"/>
              </a:rPr>
              <a:t>«</a:t>
            </a:r>
            <a:r>
              <a:rPr lang="ar-SA" sz="2800" b="1" dirty="0" smtClean="0">
                <a:latin typeface="Janna LT" pitchFamily="2" charset="-78"/>
                <a:cs typeface="Janna LT" pitchFamily="2" charset="-78"/>
              </a:rPr>
              <a:t>إي</a:t>
            </a:r>
            <a:r>
              <a:rPr lang="ar-EG" sz="2800" b="1" dirty="0" smtClean="0">
                <a:latin typeface="Janna LT" pitchFamily="2" charset="-78"/>
                <a:cs typeface="Janna LT" pitchFamily="2" charset="-78"/>
              </a:rPr>
              <a:t> –</a:t>
            </a:r>
            <a:r>
              <a:rPr lang="ar-SA" sz="2800" b="1" dirty="0" smtClean="0">
                <a:latin typeface="Janna LT" pitchFamily="2" charset="-78"/>
                <a:cs typeface="Janna LT" pitchFamily="2" charset="-78"/>
              </a:rPr>
              <a:t> دوام</a:t>
            </a:r>
            <a:r>
              <a:rPr lang="ar-EG" sz="2800" b="1" dirty="0" smtClean="0">
                <a:latin typeface="Janna LT" pitchFamily="2" charset="-78"/>
                <a:cs typeface="Janna LT" pitchFamily="2" charset="-78"/>
              </a:rPr>
              <a:t>»</a:t>
            </a:r>
            <a:r>
              <a:rPr lang="ar-SA" sz="2800" b="1" dirty="0" smtClean="0">
                <a:latin typeface="Janna LT" pitchFamily="2" charset="-78"/>
                <a:cs typeface="Janna LT" pitchFamily="2" charset="-78"/>
              </a:rPr>
              <a:t>؟</a:t>
            </a:r>
            <a:endParaRPr lang="ar-EG" sz="2800" b="1" dirty="0">
              <a:latin typeface="Janna LT" pitchFamily="2" charset="-78"/>
              <a:cs typeface="Janna LT" pitchFamily="2" charset="-78"/>
            </a:endParaRPr>
          </a:p>
        </p:txBody>
      </p:sp>
      <p:pic>
        <p:nvPicPr>
          <p:cNvPr id="2051" name="Picture 3" descr="C:\Users\Mit\Desktop\E_dawam_logo_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749" t="26667" r="18595" b="31324"/>
          <a:stretch/>
        </p:blipFill>
        <p:spPr bwMode="auto">
          <a:xfrm>
            <a:off x="971600" y="1412776"/>
            <a:ext cx="7356087" cy="479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4940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edge">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348880"/>
            <a:ext cx="7817893" cy="2169825"/>
          </a:xfrm>
          <a:prstGeom prst="rect">
            <a:avLst/>
          </a:prstGeom>
          <a:noFill/>
        </p:spPr>
        <p:txBody>
          <a:bodyPr wrap="square" rtlCol="1">
            <a:spAutoFit/>
          </a:bodyPr>
          <a:lstStyle/>
          <a:p>
            <a:pPr>
              <a:lnSpc>
                <a:spcPct val="150000"/>
              </a:lnSpc>
            </a:pPr>
            <a:r>
              <a:rPr lang="ar-EG" dirty="0">
                <a:solidFill>
                  <a:schemeClr val="tx1">
                    <a:lumMod val="50000"/>
                  </a:schemeClr>
                </a:solidFill>
                <a:latin typeface="Janna LT" pitchFamily="2" charset="-78"/>
                <a:cs typeface="Janna LT" pitchFamily="2" charset="-78"/>
              </a:rPr>
              <a:t>إي-دوام مكتب توظيف حاصل على رخصة وزارة العمل رقم 388 لعام  1434 هـــ.، متخصص في،،،</a:t>
            </a:r>
          </a:p>
          <a:p>
            <a:pPr marL="742950" lvl="1" indent="-285750">
              <a:lnSpc>
                <a:spcPct val="150000"/>
              </a:lnSpc>
              <a:buBlip>
                <a:blip r:embed="rId3"/>
              </a:buBlip>
            </a:pPr>
            <a:r>
              <a:rPr lang="ar-EG" dirty="0">
                <a:solidFill>
                  <a:schemeClr val="tx1">
                    <a:lumMod val="50000"/>
                  </a:schemeClr>
                </a:solidFill>
                <a:latin typeface="Janna LT" pitchFamily="2" charset="-78"/>
                <a:cs typeface="Janna LT" pitchFamily="2" charset="-78"/>
              </a:rPr>
              <a:t>ا</a:t>
            </a:r>
            <a:r>
              <a:rPr lang="ar-EG" dirty="0" smtClean="0">
                <a:solidFill>
                  <a:schemeClr val="tx1">
                    <a:lumMod val="50000"/>
                  </a:schemeClr>
                </a:solidFill>
                <a:latin typeface="Janna LT" pitchFamily="2" charset="-78"/>
                <a:cs typeface="Janna LT" pitchFamily="2" charset="-78"/>
              </a:rPr>
              <a:t>لتوظيف </a:t>
            </a:r>
            <a:r>
              <a:rPr lang="ar-EG" dirty="0">
                <a:solidFill>
                  <a:schemeClr val="tx1">
                    <a:lumMod val="50000"/>
                  </a:schemeClr>
                </a:solidFill>
                <a:latin typeface="Janna LT" pitchFamily="2" charset="-78"/>
                <a:cs typeface="Janna LT" pitchFamily="2" charset="-78"/>
              </a:rPr>
              <a:t>المباشر </a:t>
            </a:r>
          </a:p>
          <a:p>
            <a:pPr marL="742950" lvl="1" indent="-285750">
              <a:lnSpc>
                <a:spcPct val="150000"/>
              </a:lnSpc>
              <a:buBlip>
                <a:blip r:embed="rId3"/>
              </a:buBlip>
            </a:pPr>
            <a:r>
              <a:rPr lang="ar-EG" dirty="0" smtClean="0">
                <a:solidFill>
                  <a:schemeClr val="tx1">
                    <a:lumMod val="50000"/>
                  </a:schemeClr>
                </a:solidFill>
                <a:latin typeface="Janna LT" pitchFamily="2" charset="-78"/>
                <a:cs typeface="Janna LT" pitchFamily="2" charset="-78"/>
              </a:rPr>
              <a:t>التوظيف </a:t>
            </a:r>
            <a:r>
              <a:rPr lang="ar-EG" dirty="0">
                <a:solidFill>
                  <a:schemeClr val="tx1">
                    <a:lumMod val="50000"/>
                  </a:schemeClr>
                </a:solidFill>
                <a:latin typeface="Janna LT" pitchFamily="2" charset="-78"/>
                <a:cs typeface="Janna LT" pitchFamily="2" charset="-78"/>
              </a:rPr>
              <a:t>عن بعد</a:t>
            </a:r>
          </a:p>
          <a:p>
            <a:pPr marL="742950" lvl="1" indent="-285750">
              <a:lnSpc>
                <a:spcPct val="150000"/>
              </a:lnSpc>
              <a:buBlip>
                <a:blip r:embed="rId3"/>
              </a:buBlip>
            </a:pPr>
            <a:r>
              <a:rPr lang="ar-EG" dirty="0" smtClean="0">
                <a:solidFill>
                  <a:schemeClr val="tx1">
                    <a:lumMod val="50000"/>
                  </a:schemeClr>
                </a:solidFill>
                <a:latin typeface="Janna LT" pitchFamily="2" charset="-78"/>
                <a:cs typeface="Janna LT" pitchFamily="2" charset="-78"/>
              </a:rPr>
              <a:t>نظام </a:t>
            </a:r>
            <a:r>
              <a:rPr lang="ar-EG" dirty="0">
                <a:solidFill>
                  <a:schemeClr val="tx1">
                    <a:lumMod val="50000"/>
                  </a:schemeClr>
                </a:solidFill>
                <a:latin typeface="Janna LT" pitchFamily="2" charset="-78"/>
                <a:cs typeface="Janna LT" pitchFamily="2" charset="-78"/>
              </a:rPr>
              <a:t>لإدارة العمل عن بعد </a:t>
            </a:r>
            <a:r>
              <a:rPr lang="ar-EG" dirty="0" smtClean="0">
                <a:solidFill>
                  <a:schemeClr val="tx1">
                    <a:lumMod val="50000"/>
                  </a:schemeClr>
                </a:solidFill>
                <a:latin typeface="Janna LT" pitchFamily="2" charset="-78"/>
                <a:cs typeface="Janna LT" pitchFamily="2" charset="-78"/>
              </a:rPr>
              <a:t>إلكترونياً</a:t>
            </a:r>
            <a:endParaRPr lang="ar-EG" dirty="0">
              <a:solidFill>
                <a:schemeClr val="tx1">
                  <a:lumMod val="50000"/>
                </a:schemeClr>
              </a:solidFill>
              <a:latin typeface="Janna LT" pitchFamily="2" charset="-78"/>
              <a:cs typeface="Janna LT" pitchFamily="2" charset="-78"/>
            </a:endParaRPr>
          </a:p>
        </p:txBody>
      </p:sp>
      <p:sp>
        <p:nvSpPr>
          <p:cNvPr id="9" name="TextBox 8"/>
          <p:cNvSpPr txBox="1"/>
          <p:nvPr/>
        </p:nvSpPr>
        <p:spPr>
          <a:xfrm rot="16200000">
            <a:off x="7423356" y="3171638"/>
            <a:ext cx="2074800" cy="600164"/>
          </a:xfrm>
          <a:prstGeom prst="rect">
            <a:avLst/>
          </a:prstGeom>
          <a:solidFill>
            <a:srgbClr val="1E967E"/>
          </a:solidFill>
        </p:spPr>
        <p:txBody>
          <a:bodyPr wrap="square" rtlCol="1" anchor="ctr">
            <a:spAutoFit/>
          </a:bodyPr>
          <a:lstStyle/>
          <a:p>
            <a:pPr algn="ctr">
              <a:lnSpc>
                <a:spcPct val="150000"/>
              </a:lnSpc>
            </a:pPr>
            <a:r>
              <a:rPr lang="ar-EG" sz="2200" b="1" dirty="0" smtClean="0">
                <a:solidFill>
                  <a:schemeClr val="bg1"/>
                </a:solidFill>
                <a:latin typeface="Janna LT" pitchFamily="2" charset="-78"/>
                <a:cs typeface="Janna LT" pitchFamily="2" charset="-78"/>
              </a:rPr>
              <a:t>حول إي دوام</a:t>
            </a:r>
            <a:endParaRPr lang="ar-EG" sz="2200" b="1" dirty="0">
              <a:solidFill>
                <a:schemeClr val="bg1"/>
              </a:solidFill>
              <a:latin typeface="Janna LT" pitchFamily="2" charset="-78"/>
              <a:cs typeface="Janna LT" pitchFamily="2" charset="-78"/>
            </a:endParaRPr>
          </a:p>
        </p:txBody>
      </p:sp>
      <p:pic>
        <p:nvPicPr>
          <p:cNvPr id="3074" name="Picture 2" descr="C:\Users\Mit\Desktop\Powerpoint_E-dawam_Cover\Line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6403"/>
            <a:ext cx="9224763" cy="229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78845" y="1075276"/>
            <a:ext cx="2016000" cy="557845"/>
          </a:xfrm>
          <a:prstGeom prst="rect">
            <a:avLst/>
          </a:prstGeom>
          <a:solidFill>
            <a:srgbClr val="D4A436"/>
          </a:solidFill>
        </p:spPr>
        <p:txBody>
          <a:bodyPr wrap="square" rtlCol="1">
            <a:spAutoFit/>
          </a:bodyPr>
          <a:lstStyle/>
          <a:p>
            <a:pPr algn="ctr" rtl="1">
              <a:lnSpc>
                <a:spcPct val="150000"/>
              </a:lnSpc>
            </a:pPr>
            <a:r>
              <a:rPr lang="ar-EG" sz="2200" b="1" dirty="0" smtClean="0">
                <a:solidFill>
                  <a:schemeClr val="bg1"/>
                </a:solidFill>
                <a:latin typeface="Janna LT" pitchFamily="2" charset="-78"/>
                <a:cs typeface="Janna LT" pitchFamily="2" charset="-78"/>
              </a:rPr>
              <a:t>حول إي-دوام</a:t>
            </a:r>
            <a:endParaRPr lang="ar-EG" sz="2200" b="1" dirty="0">
              <a:solidFill>
                <a:schemeClr val="bg1"/>
              </a:solidFill>
              <a:latin typeface="Janna LT" pitchFamily="2" charset="-78"/>
              <a:cs typeface="Janna LT" pitchFamily="2" charset="-78"/>
            </a:endParaRPr>
          </a:p>
        </p:txBody>
      </p:sp>
    </p:spTree>
    <p:extLst>
      <p:ext uri="{BB962C8B-B14F-4D97-AF65-F5344CB8AC3E}">
        <p14:creationId xmlns:p14="http://schemas.microsoft.com/office/powerpoint/2010/main" val="371252063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t\Desktop\Powerpoint_E-dawam_Cover\Lin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6403"/>
            <a:ext cx="9224763" cy="2299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76365" y="1142963"/>
            <a:ext cx="2016115" cy="557845"/>
          </a:xfrm>
          <a:prstGeom prst="rect">
            <a:avLst/>
          </a:prstGeom>
          <a:solidFill>
            <a:srgbClr val="D4A436"/>
          </a:solidFill>
        </p:spPr>
        <p:txBody>
          <a:bodyPr wrap="square" rtlCol="1">
            <a:spAutoFit/>
          </a:bodyPr>
          <a:lstStyle/>
          <a:p>
            <a:pPr algn="ctr" rtl="1">
              <a:lnSpc>
                <a:spcPct val="150000"/>
              </a:lnSpc>
            </a:pPr>
            <a:r>
              <a:rPr lang="ar-EG" sz="2200" b="1" dirty="0" smtClean="0">
                <a:solidFill>
                  <a:schemeClr val="bg1"/>
                </a:solidFill>
                <a:latin typeface="Janna LT" pitchFamily="2" charset="-78"/>
                <a:cs typeface="Janna LT" pitchFamily="2" charset="-78"/>
              </a:rPr>
              <a:t>الرسالة</a:t>
            </a:r>
            <a:endParaRPr lang="ar-EG" sz="2200" b="1" dirty="0">
              <a:solidFill>
                <a:schemeClr val="bg1"/>
              </a:solidFill>
              <a:latin typeface="Janna LT" pitchFamily="2" charset="-78"/>
              <a:cs typeface="Janna LT" pitchFamily="2" charset="-78"/>
            </a:endParaRPr>
          </a:p>
        </p:txBody>
      </p:sp>
      <p:sp>
        <p:nvSpPr>
          <p:cNvPr id="12" name="TextBox 11"/>
          <p:cNvSpPr txBox="1"/>
          <p:nvPr/>
        </p:nvSpPr>
        <p:spPr>
          <a:xfrm>
            <a:off x="3302425" y="2267287"/>
            <a:ext cx="4577534" cy="2169825"/>
          </a:xfrm>
          <a:prstGeom prst="rect">
            <a:avLst/>
          </a:prstGeom>
          <a:noFill/>
        </p:spPr>
        <p:txBody>
          <a:bodyPr wrap="square" rtlCol="1">
            <a:spAutoFit/>
          </a:bodyPr>
          <a:lstStyle/>
          <a:p>
            <a:pPr>
              <a:lnSpc>
                <a:spcPct val="150000"/>
              </a:lnSpc>
            </a:pPr>
            <a:r>
              <a:rPr lang="ar-EG" dirty="0" smtClean="0">
                <a:solidFill>
                  <a:schemeClr val="tx1">
                    <a:lumMod val="50000"/>
                  </a:schemeClr>
                </a:solidFill>
                <a:latin typeface="Janna LT" pitchFamily="2" charset="-78"/>
                <a:cs typeface="Janna LT" pitchFamily="2" charset="-78"/>
              </a:rPr>
              <a:t>«إي – دوام»</a:t>
            </a:r>
          </a:p>
          <a:p>
            <a:pPr>
              <a:lnSpc>
                <a:spcPct val="150000"/>
              </a:lnSpc>
            </a:pPr>
            <a:r>
              <a:rPr lang="ar-EG" dirty="0" smtClean="0">
                <a:solidFill>
                  <a:schemeClr val="tx1">
                    <a:lumMod val="50000"/>
                  </a:schemeClr>
                </a:solidFill>
                <a:latin typeface="Janna LT" pitchFamily="2" charset="-78"/>
                <a:cs typeface="Janna LT" pitchFamily="2" charset="-78"/>
              </a:rPr>
              <a:t>أكبر نظام تقني للتوظيف وإدارة الأعمال </a:t>
            </a:r>
          </a:p>
          <a:p>
            <a:pPr>
              <a:lnSpc>
                <a:spcPct val="150000"/>
              </a:lnSpc>
            </a:pPr>
            <a:r>
              <a:rPr lang="ar-EG" dirty="0" smtClean="0">
                <a:solidFill>
                  <a:schemeClr val="tx1">
                    <a:lumMod val="50000"/>
                  </a:schemeClr>
                </a:solidFill>
                <a:latin typeface="Janna LT" pitchFamily="2" charset="-78"/>
                <a:cs typeface="Janna LT" pitchFamily="2" charset="-78"/>
              </a:rPr>
              <a:t>لذوي الاحتياجات الخاصة وأسرهم </a:t>
            </a:r>
          </a:p>
          <a:p>
            <a:pPr>
              <a:lnSpc>
                <a:spcPct val="150000"/>
              </a:lnSpc>
            </a:pPr>
            <a:r>
              <a:rPr lang="ar-EG" dirty="0" smtClean="0">
                <a:solidFill>
                  <a:schemeClr val="tx1">
                    <a:lumMod val="50000"/>
                  </a:schemeClr>
                </a:solidFill>
                <a:latin typeface="Janna LT" pitchFamily="2" charset="-78"/>
                <a:cs typeface="Janna LT" pitchFamily="2" charset="-78"/>
              </a:rPr>
              <a:t>بالمملكة العربية السعودية </a:t>
            </a:r>
          </a:p>
          <a:p>
            <a:pPr>
              <a:lnSpc>
                <a:spcPct val="150000"/>
              </a:lnSpc>
            </a:pPr>
            <a:r>
              <a:rPr lang="ar-EG" dirty="0" smtClean="0">
                <a:solidFill>
                  <a:schemeClr val="tx1">
                    <a:lumMod val="50000"/>
                  </a:schemeClr>
                </a:solidFill>
                <a:latin typeface="Janna LT" pitchFamily="2" charset="-78"/>
                <a:cs typeface="Janna LT" pitchFamily="2" charset="-78"/>
              </a:rPr>
              <a:t>بحلول عملية إبداعية</a:t>
            </a:r>
            <a:endParaRPr lang="ar-EG" dirty="0">
              <a:solidFill>
                <a:schemeClr val="tx1">
                  <a:lumMod val="50000"/>
                </a:schemeClr>
              </a:solidFill>
              <a:latin typeface="Janna LT" pitchFamily="2" charset="-78"/>
              <a:cs typeface="Janna LT" pitchFamily="2" charset="-78"/>
            </a:endParaRPr>
          </a:p>
        </p:txBody>
      </p:sp>
      <p:sp>
        <p:nvSpPr>
          <p:cNvPr id="13" name="TextBox 12"/>
          <p:cNvSpPr txBox="1"/>
          <p:nvPr/>
        </p:nvSpPr>
        <p:spPr>
          <a:xfrm rot="16200000">
            <a:off x="7360133" y="3035350"/>
            <a:ext cx="2074800" cy="557845"/>
          </a:xfrm>
          <a:prstGeom prst="rect">
            <a:avLst/>
          </a:prstGeom>
          <a:solidFill>
            <a:srgbClr val="1E967E"/>
          </a:solidFill>
        </p:spPr>
        <p:txBody>
          <a:bodyPr wrap="square" rtlCol="1" anchor="ctr">
            <a:spAutoFit/>
          </a:bodyPr>
          <a:lstStyle/>
          <a:p>
            <a:pPr algn="ctr">
              <a:lnSpc>
                <a:spcPct val="150000"/>
              </a:lnSpc>
            </a:pPr>
            <a:r>
              <a:rPr lang="ar-EG" sz="2200" b="1" dirty="0" smtClean="0">
                <a:solidFill>
                  <a:schemeClr val="bg1"/>
                </a:solidFill>
                <a:latin typeface="Janna LT" pitchFamily="2" charset="-78"/>
                <a:cs typeface="Janna LT" pitchFamily="2" charset="-78"/>
              </a:rPr>
              <a:t>الرسالة</a:t>
            </a:r>
            <a:endParaRPr lang="ar-EG" sz="2200" b="1" dirty="0">
              <a:solidFill>
                <a:schemeClr val="bg1"/>
              </a:solidFill>
              <a:latin typeface="Janna LT" pitchFamily="2" charset="-78"/>
              <a:cs typeface="Janna LT" pitchFamily="2" charset="-78"/>
            </a:endParaRPr>
          </a:p>
        </p:txBody>
      </p:sp>
    </p:spTree>
    <p:extLst>
      <p:ext uri="{BB962C8B-B14F-4D97-AF65-F5344CB8AC3E}">
        <p14:creationId xmlns:p14="http://schemas.microsoft.com/office/powerpoint/2010/main" val="49212406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2499" y="2695489"/>
            <a:ext cx="7817893" cy="923330"/>
          </a:xfrm>
          <a:prstGeom prst="rect">
            <a:avLst/>
          </a:prstGeom>
          <a:noFill/>
        </p:spPr>
        <p:txBody>
          <a:bodyPr wrap="square" rtlCol="1">
            <a:spAutoFit/>
          </a:bodyPr>
          <a:lstStyle/>
          <a:p>
            <a:pPr>
              <a:lnSpc>
                <a:spcPct val="150000"/>
              </a:lnSpc>
            </a:pPr>
            <a:r>
              <a:rPr lang="ar-EG" dirty="0">
                <a:solidFill>
                  <a:schemeClr val="tx1">
                    <a:lumMod val="50000"/>
                  </a:schemeClr>
                </a:solidFill>
                <a:latin typeface="Janna LT" pitchFamily="2" charset="-78"/>
                <a:cs typeface="Janna LT" pitchFamily="2" charset="-78"/>
              </a:rPr>
              <a:t>نسعى </a:t>
            </a:r>
            <a:r>
              <a:rPr lang="ar-EG" dirty="0" smtClean="0">
                <a:solidFill>
                  <a:schemeClr val="tx1">
                    <a:lumMod val="50000"/>
                  </a:schemeClr>
                </a:solidFill>
                <a:latin typeface="Janna LT" pitchFamily="2" charset="-78"/>
                <a:cs typeface="Janna LT" pitchFamily="2" charset="-78"/>
              </a:rPr>
              <a:t>لتوطين حقيقي ومستمر لـ </a:t>
            </a:r>
            <a:r>
              <a:rPr lang="ar-EG" dirty="0">
                <a:solidFill>
                  <a:schemeClr val="tx1">
                    <a:lumMod val="50000"/>
                  </a:schemeClr>
                </a:solidFill>
                <a:latin typeface="Janna LT" pitchFamily="2" charset="-78"/>
                <a:cs typeface="Janna LT" pitchFamily="2" charset="-78"/>
              </a:rPr>
              <a:t>10,000  </a:t>
            </a:r>
            <a:r>
              <a:rPr lang="ar-EG" dirty="0" smtClean="0">
                <a:solidFill>
                  <a:schemeClr val="tx1">
                    <a:lumMod val="50000"/>
                  </a:schemeClr>
                </a:solidFill>
                <a:latin typeface="Janna LT" pitchFamily="2" charset="-78"/>
                <a:cs typeface="Janna LT" pitchFamily="2" charset="-78"/>
              </a:rPr>
              <a:t>وظيفة بأنحاء المملكة سنوياً </a:t>
            </a:r>
            <a:r>
              <a:rPr lang="ar-EG" dirty="0">
                <a:solidFill>
                  <a:schemeClr val="tx1">
                    <a:lumMod val="50000"/>
                  </a:schemeClr>
                </a:solidFill>
                <a:latin typeface="Janna LT" pitchFamily="2" charset="-78"/>
                <a:cs typeface="Janna LT" pitchFamily="2" charset="-78"/>
              </a:rPr>
              <a:t>خلال </a:t>
            </a:r>
            <a:r>
              <a:rPr lang="ar-EG" dirty="0" smtClean="0">
                <a:solidFill>
                  <a:schemeClr val="tx1">
                    <a:lumMod val="50000"/>
                  </a:schemeClr>
                </a:solidFill>
                <a:latin typeface="Janna LT" pitchFamily="2" charset="-78"/>
                <a:cs typeface="Janna LT" pitchFamily="2" charset="-78"/>
              </a:rPr>
              <a:t>أول </a:t>
            </a:r>
            <a:r>
              <a:rPr lang="ar-EG" dirty="0">
                <a:solidFill>
                  <a:schemeClr val="tx1">
                    <a:lumMod val="50000"/>
                  </a:schemeClr>
                </a:solidFill>
                <a:latin typeface="Janna LT" pitchFamily="2" charset="-78"/>
                <a:cs typeface="Janna LT" pitchFamily="2" charset="-78"/>
              </a:rPr>
              <a:t>خمس سنوات من </a:t>
            </a:r>
            <a:r>
              <a:rPr lang="ar-EG" dirty="0" smtClean="0">
                <a:solidFill>
                  <a:schemeClr val="tx1">
                    <a:lumMod val="50000"/>
                  </a:schemeClr>
                </a:solidFill>
                <a:latin typeface="Janna LT" pitchFamily="2" charset="-78"/>
                <a:cs typeface="Janna LT" pitchFamily="2" charset="-78"/>
              </a:rPr>
              <a:t>إطلاق المشروع.</a:t>
            </a:r>
            <a:endParaRPr lang="ar-EG" dirty="0">
              <a:solidFill>
                <a:schemeClr val="tx1">
                  <a:lumMod val="50000"/>
                </a:schemeClr>
              </a:solidFill>
              <a:latin typeface="Janna LT" pitchFamily="2" charset="-78"/>
              <a:cs typeface="Janna LT" pitchFamily="2" charset="-78"/>
            </a:endParaRPr>
          </a:p>
        </p:txBody>
      </p:sp>
      <p:sp>
        <p:nvSpPr>
          <p:cNvPr id="9" name="TextBox 8"/>
          <p:cNvSpPr txBox="1"/>
          <p:nvPr/>
        </p:nvSpPr>
        <p:spPr>
          <a:xfrm rot="16200000">
            <a:off x="7207331" y="2963342"/>
            <a:ext cx="2506849" cy="557845"/>
          </a:xfrm>
          <a:prstGeom prst="rect">
            <a:avLst/>
          </a:prstGeom>
          <a:solidFill>
            <a:srgbClr val="1E967E"/>
          </a:solidFill>
        </p:spPr>
        <p:txBody>
          <a:bodyPr wrap="square" rtlCol="1">
            <a:spAutoFit/>
          </a:bodyPr>
          <a:lstStyle/>
          <a:p>
            <a:pPr algn="ctr">
              <a:lnSpc>
                <a:spcPct val="150000"/>
              </a:lnSpc>
            </a:pPr>
            <a:r>
              <a:rPr lang="ar-EG" sz="2200" b="1" dirty="0">
                <a:solidFill>
                  <a:schemeClr val="bg1"/>
                </a:solidFill>
                <a:latin typeface="Janna LT" pitchFamily="2" charset="-78"/>
                <a:cs typeface="Janna LT" pitchFamily="2" charset="-78"/>
              </a:rPr>
              <a:t>رؤيتنا</a:t>
            </a:r>
          </a:p>
        </p:txBody>
      </p:sp>
      <p:sp>
        <p:nvSpPr>
          <p:cNvPr id="10" name="TextBox 9"/>
          <p:cNvSpPr txBox="1"/>
          <p:nvPr/>
        </p:nvSpPr>
        <p:spPr>
          <a:xfrm>
            <a:off x="1" y="4665910"/>
            <a:ext cx="9144000" cy="923330"/>
          </a:xfrm>
          <a:prstGeom prst="rect">
            <a:avLst/>
          </a:prstGeom>
          <a:noFill/>
        </p:spPr>
        <p:txBody>
          <a:bodyPr wrap="square" rtlCol="1">
            <a:spAutoFit/>
          </a:bodyPr>
          <a:lstStyle/>
          <a:p>
            <a:pPr algn="ctr">
              <a:lnSpc>
                <a:spcPct val="150000"/>
              </a:lnSpc>
            </a:pPr>
            <a:r>
              <a:rPr lang="ar-EG" dirty="0" smtClean="0">
                <a:solidFill>
                  <a:schemeClr val="tx1">
                    <a:lumMod val="50000"/>
                  </a:schemeClr>
                </a:solidFill>
                <a:latin typeface="Janna LT" pitchFamily="2" charset="-78"/>
                <a:cs typeface="Janna LT" pitchFamily="2" charset="-78"/>
              </a:rPr>
              <a:t>لمزيد من المعلومات عن البوابة زورونا على الموقع الرسمي </a:t>
            </a:r>
            <a:endParaRPr lang="ar-EG" dirty="0">
              <a:solidFill>
                <a:schemeClr val="tx1">
                  <a:lumMod val="50000"/>
                </a:schemeClr>
              </a:solidFill>
              <a:latin typeface="Janna LT" pitchFamily="2" charset="-78"/>
              <a:cs typeface="Janna LT" pitchFamily="2" charset="-78"/>
            </a:endParaRPr>
          </a:p>
          <a:p>
            <a:pPr algn="ctr">
              <a:lnSpc>
                <a:spcPct val="150000"/>
              </a:lnSpc>
            </a:pPr>
            <a:r>
              <a:rPr lang="en-US" dirty="0" smtClean="0">
                <a:solidFill>
                  <a:schemeClr val="tx1">
                    <a:lumMod val="50000"/>
                  </a:schemeClr>
                </a:solidFill>
                <a:latin typeface="Janna LT" pitchFamily="2" charset="-78"/>
                <a:cs typeface="Janna LT" pitchFamily="2" charset="-78"/>
                <a:hlinkClick r:id="rId3"/>
              </a:rPr>
              <a:t>www.edawam.com</a:t>
            </a:r>
            <a:endParaRPr lang="ar-EG" dirty="0">
              <a:solidFill>
                <a:schemeClr val="tx1">
                  <a:lumMod val="50000"/>
                </a:schemeClr>
              </a:solidFill>
              <a:latin typeface="Janna LT" pitchFamily="2" charset="-78"/>
              <a:cs typeface="Janna LT" pitchFamily="2" charset="-78"/>
            </a:endParaRPr>
          </a:p>
        </p:txBody>
      </p:sp>
      <p:pic>
        <p:nvPicPr>
          <p:cNvPr id="3074" name="Picture 2" descr="C:\Users\Mit\Desktop\Powerpoint_E-dawam_Cover\Line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6403"/>
            <a:ext cx="9224763" cy="229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8805" y="1016178"/>
            <a:ext cx="1950873" cy="557845"/>
          </a:xfrm>
          <a:prstGeom prst="rect">
            <a:avLst/>
          </a:prstGeom>
          <a:solidFill>
            <a:srgbClr val="D4A436"/>
          </a:solidFill>
        </p:spPr>
        <p:txBody>
          <a:bodyPr wrap="square" rtlCol="1">
            <a:spAutoFit/>
          </a:bodyPr>
          <a:lstStyle/>
          <a:p>
            <a:pPr algn="ctr" rtl="1">
              <a:lnSpc>
                <a:spcPct val="150000"/>
              </a:lnSpc>
            </a:pPr>
            <a:r>
              <a:rPr lang="ar-EG" sz="2200" b="1" dirty="0" smtClean="0">
                <a:solidFill>
                  <a:schemeClr val="bg1"/>
                </a:solidFill>
                <a:latin typeface="Janna LT" pitchFamily="2" charset="-78"/>
                <a:cs typeface="Janna LT" pitchFamily="2" charset="-78"/>
              </a:rPr>
              <a:t>رؤيتنا</a:t>
            </a:r>
            <a:endParaRPr lang="ar-EG" sz="2200" b="1" dirty="0">
              <a:solidFill>
                <a:schemeClr val="bg1"/>
              </a:solidFill>
              <a:latin typeface="Janna LT" pitchFamily="2" charset="-78"/>
              <a:cs typeface="Janna LT" pitchFamily="2" charset="-78"/>
            </a:endParaRPr>
          </a:p>
        </p:txBody>
      </p:sp>
    </p:spTree>
    <p:extLst>
      <p:ext uri="{BB962C8B-B14F-4D97-AF65-F5344CB8AC3E}">
        <p14:creationId xmlns:p14="http://schemas.microsoft.com/office/powerpoint/2010/main" val="349135541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28184" y="2132856"/>
            <a:ext cx="2520280" cy="3220112"/>
          </a:xfrm>
          <a:prstGeom prst="rect">
            <a:avLst/>
          </a:prstGeom>
          <a:solidFill>
            <a:srgbClr val="1E967E"/>
          </a:solidFill>
        </p:spPr>
        <p:txBody>
          <a:bodyPr wrap="square" rtlCol="1">
            <a:spAutoFit/>
          </a:bodyPr>
          <a:lstStyle/>
          <a:p>
            <a:pPr marL="174625" lvl="0" algn="justLow">
              <a:lnSpc>
                <a:spcPct val="150000"/>
              </a:lnSpc>
            </a:pPr>
            <a:r>
              <a:rPr lang="ar-EG" sz="1700" b="1" dirty="0">
                <a:solidFill>
                  <a:schemeClr val="bg1"/>
                </a:solidFill>
                <a:latin typeface="Janna LT" pitchFamily="2" charset="-78"/>
                <a:cs typeface="Janna LT" pitchFamily="2" charset="-78"/>
              </a:rPr>
              <a:t>الباحثين الجادين عن العمل من ذوي الاحتياجات الخاصة </a:t>
            </a:r>
            <a:r>
              <a:rPr lang="ar-EG" sz="1700" b="1" dirty="0" smtClean="0">
                <a:solidFill>
                  <a:schemeClr val="bg1"/>
                </a:solidFill>
                <a:latin typeface="Janna LT" pitchFamily="2" charset="-78"/>
                <a:cs typeface="Janna LT" pitchFamily="2" charset="-78"/>
              </a:rPr>
              <a:t>بكافة </a:t>
            </a:r>
            <a:r>
              <a:rPr lang="ar-EG" sz="1700" b="1" dirty="0">
                <a:solidFill>
                  <a:schemeClr val="bg1"/>
                </a:solidFill>
                <a:latin typeface="Janna LT" pitchFamily="2" charset="-78"/>
                <a:cs typeface="Janna LT" pitchFamily="2" charset="-78"/>
              </a:rPr>
              <a:t>تصنيفاتهم </a:t>
            </a:r>
            <a:r>
              <a:rPr lang="ar-EG" sz="1700" b="1" dirty="0" smtClean="0">
                <a:solidFill>
                  <a:schemeClr val="bg1"/>
                </a:solidFill>
                <a:latin typeface="Janna LT" pitchFamily="2" charset="-78"/>
                <a:cs typeface="Janna LT" pitchFamily="2" charset="-78"/>
              </a:rPr>
              <a:t>سواء: </a:t>
            </a:r>
          </a:p>
          <a:p>
            <a:pPr marL="460375" lvl="0" indent="-285750" algn="justLow">
              <a:lnSpc>
                <a:spcPct val="150000"/>
              </a:lnSpc>
              <a:buFont typeface="Wingdings" pitchFamily="2" charset="2"/>
              <a:buChar char="ü"/>
            </a:pPr>
            <a:r>
              <a:rPr lang="ar-EG" sz="1700" b="1" dirty="0" smtClean="0">
                <a:solidFill>
                  <a:schemeClr val="bg1"/>
                </a:solidFill>
                <a:latin typeface="Janna LT" pitchFamily="2" charset="-78"/>
                <a:cs typeface="Janna LT" pitchFamily="2" charset="-78"/>
              </a:rPr>
              <a:t>حركياً </a:t>
            </a:r>
          </a:p>
          <a:p>
            <a:pPr marL="460375" lvl="0" indent="-285750" algn="justLow">
              <a:lnSpc>
                <a:spcPct val="150000"/>
              </a:lnSpc>
              <a:buFont typeface="Wingdings" pitchFamily="2" charset="2"/>
              <a:buChar char="ü"/>
            </a:pPr>
            <a:r>
              <a:rPr lang="ar-EG" sz="1700" b="1" dirty="0" smtClean="0">
                <a:solidFill>
                  <a:schemeClr val="bg1"/>
                </a:solidFill>
                <a:latin typeface="Janna LT" pitchFamily="2" charset="-78"/>
                <a:cs typeface="Janna LT" pitchFamily="2" charset="-78"/>
              </a:rPr>
              <a:t>سمعياً </a:t>
            </a:r>
          </a:p>
          <a:p>
            <a:pPr marL="460375" lvl="0" indent="-285750" algn="justLow">
              <a:lnSpc>
                <a:spcPct val="150000"/>
              </a:lnSpc>
              <a:buFont typeface="Wingdings" pitchFamily="2" charset="2"/>
              <a:buChar char="ü"/>
            </a:pPr>
            <a:r>
              <a:rPr lang="ar-EG" sz="1700" b="1" dirty="0" smtClean="0">
                <a:solidFill>
                  <a:schemeClr val="bg1"/>
                </a:solidFill>
                <a:latin typeface="Janna LT" pitchFamily="2" charset="-78"/>
                <a:cs typeface="Janna LT" pitchFamily="2" charset="-78"/>
              </a:rPr>
              <a:t>بصرياً </a:t>
            </a:r>
          </a:p>
          <a:p>
            <a:pPr marL="174625" lvl="0" algn="ctr">
              <a:lnSpc>
                <a:spcPct val="150000"/>
              </a:lnSpc>
            </a:pPr>
            <a:r>
              <a:rPr lang="ar-EG" sz="1700" b="1" dirty="0" smtClean="0">
                <a:solidFill>
                  <a:schemeClr val="bg1"/>
                </a:solidFill>
                <a:latin typeface="Janna LT" pitchFamily="2" charset="-78"/>
                <a:cs typeface="Janna LT" pitchFamily="2" charset="-78"/>
              </a:rPr>
              <a:t>بالإضافة إلى أسرهم</a:t>
            </a:r>
            <a:r>
              <a:rPr lang="ar-EG" b="1" dirty="0" smtClean="0">
                <a:solidFill>
                  <a:schemeClr val="bg1"/>
                </a:solidFill>
                <a:latin typeface="Janna LT" pitchFamily="2" charset="-78"/>
                <a:cs typeface="Janna LT" pitchFamily="2" charset="-78"/>
              </a:rPr>
              <a:t>.</a:t>
            </a:r>
          </a:p>
        </p:txBody>
      </p:sp>
      <p:pic>
        <p:nvPicPr>
          <p:cNvPr id="3074" name="Picture 2" descr="C:\Users\Mit\Desktop\Powerpoint_E-dawam_Cover\Lin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6403"/>
            <a:ext cx="9224763" cy="229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27784" y="1100644"/>
            <a:ext cx="4159699" cy="600164"/>
          </a:xfrm>
          <a:prstGeom prst="rect">
            <a:avLst/>
          </a:prstGeom>
          <a:solidFill>
            <a:srgbClr val="D4A436"/>
          </a:solidFill>
        </p:spPr>
        <p:txBody>
          <a:bodyPr wrap="square" rtlCol="1">
            <a:spAutoFit/>
          </a:bodyPr>
          <a:lstStyle/>
          <a:p>
            <a:pPr algn="ctr" rtl="1">
              <a:lnSpc>
                <a:spcPct val="150000"/>
              </a:lnSpc>
            </a:pPr>
            <a:r>
              <a:rPr lang="ar-EG" sz="2200" b="1" dirty="0" smtClean="0">
                <a:solidFill>
                  <a:schemeClr val="bg1"/>
                </a:solidFill>
                <a:latin typeface="Janna LT" pitchFamily="2" charset="-78"/>
                <a:cs typeface="Janna LT" pitchFamily="2" charset="-78"/>
              </a:rPr>
              <a:t>المستفيدين  من المشروع </a:t>
            </a:r>
            <a:endParaRPr lang="ar-EG" sz="2200" b="1" dirty="0">
              <a:solidFill>
                <a:schemeClr val="bg1"/>
              </a:solidFill>
              <a:latin typeface="Janna LT" pitchFamily="2" charset="-78"/>
              <a:cs typeface="Janna LT" pitchFamily="2" charset="-78"/>
            </a:endParaRPr>
          </a:p>
        </p:txBody>
      </p:sp>
      <p:sp>
        <p:nvSpPr>
          <p:cNvPr id="11" name="TextBox 10"/>
          <p:cNvSpPr txBox="1"/>
          <p:nvPr/>
        </p:nvSpPr>
        <p:spPr>
          <a:xfrm>
            <a:off x="3419872" y="2161886"/>
            <a:ext cx="2520280" cy="3139321"/>
          </a:xfrm>
          <a:prstGeom prst="rect">
            <a:avLst/>
          </a:prstGeom>
          <a:solidFill>
            <a:schemeClr val="bg1">
              <a:lumMod val="50000"/>
            </a:schemeClr>
          </a:solidFill>
        </p:spPr>
        <p:txBody>
          <a:bodyPr wrap="square" rtlCol="1">
            <a:spAutoFit/>
          </a:bodyPr>
          <a:lstStyle/>
          <a:p>
            <a:pPr lvl="0" algn="ctr">
              <a:lnSpc>
                <a:spcPct val="200000"/>
              </a:lnSpc>
            </a:pPr>
            <a:r>
              <a:rPr lang="ar-EG" b="1" dirty="0">
                <a:solidFill>
                  <a:schemeClr val="bg1"/>
                </a:solidFill>
                <a:latin typeface="Janna LT" pitchFamily="2" charset="-78"/>
                <a:cs typeface="Janna LT" pitchFamily="2" charset="-78"/>
              </a:rPr>
              <a:t>الشركات والمؤسسات التي تبحث عن كوادر وطنية متميزة</a:t>
            </a:r>
            <a:endParaRPr lang="en-US" b="1" dirty="0">
              <a:solidFill>
                <a:schemeClr val="bg1"/>
              </a:solidFill>
              <a:latin typeface="Janna LT" pitchFamily="2" charset="-78"/>
              <a:cs typeface="Janna LT" pitchFamily="2" charset="-78"/>
            </a:endParaRPr>
          </a:p>
          <a:p>
            <a:pPr algn="ctr">
              <a:lnSpc>
                <a:spcPct val="150000"/>
              </a:lnSpc>
            </a:pPr>
            <a:endParaRPr lang="ar-EG" sz="2200" b="1" dirty="0" smtClean="0">
              <a:solidFill>
                <a:schemeClr val="bg1"/>
              </a:solidFill>
              <a:latin typeface="Janna LT" pitchFamily="2" charset="-78"/>
              <a:cs typeface="Janna LT" pitchFamily="2" charset="-78"/>
            </a:endParaRPr>
          </a:p>
          <a:p>
            <a:pPr algn="ctr">
              <a:lnSpc>
                <a:spcPct val="150000"/>
              </a:lnSpc>
            </a:pPr>
            <a:endParaRPr lang="ar-EG" sz="2200" b="1" dirty="0">
              <a:solidFill>
                <a:schemeClr val="bg1"/>
              </a:solidFill>
              <a:latin typeface="Janna LT" pitchFamily="2" charset="-78"/>
              <a:cs typeface="Janna LT" pitchFamily="2" charset="-78"/>
            </a:endParaRPr>
          </a:p>
          <a:p>
            <a:pPr algn="ctr">
              <a:lnSpc>
                <a:spcPct val="150000"/>
              </a:lnSpc>
            </a:pPr>
            <a:endParaRPr lang="ar-EG" sz="400" b="1" dirty="0" smtClean="0">
              <a:solidFill>
                <a:schemeClr val="bg1"/>
              </a:solidFill>
              <a:latin typeface="Janna LT" pitchFamily="2" charset="-78"/>
              <a:cs typeface="Janna LT" pitchFamily="2" charset="-78"/>
            </a:endParaRPr>
          </a:p>
          <a:p>
            <a:pPr algn="ctr">
              <a:lnSpc>
                <a:spcPct val="150000"/>
              </a:lnSpc>
            </a:pPr>
            <a:endParaRPr lang="ar-EG" sz="1200" b="1" dirty="0">
              <a:solidFill>
                <a:schemeClr val="bg1"/>
              </a:solidFill>
              <a:latin typeface="Janna LT" pitchFamily="2" charset="-78"/>
              <a:cs typeface="Janna LT" pitchFamily="2" charset="-78"/>
            </a:endParaRPr>
          </a:p>
        </p:txBody>
      </p:sp>
      <p:sp>
        <p:nvSpPr>
          <p:cNvPr id="12" name="TextBox 11"/>
          <p:cNvSpPr txBox="1"/>
          <p:nvPr/>
        </p:nvSpPr>
        <p:spPr>
          <a:xfrm>
            <a:off x="539552" y="2152590"/>
            <a:ext cx="2520280" cy="3166251"/>
          </a:xfrm>
          <a:prstGeom prst="rect">
            <a:avLst/>
          </a:prstGeom>
          <a:solidFill>
            <a:srgbClr val="1E967E"/>
          </a:solidFill>
        </p:spPr>
        <p:txBody>
          <a:bodyPr wrap="square" rtlCol="1">
            <a:spAutoFit/>
          </a:bodyPr>
          <a:lstStyle/>
          <a:p>
            <a:pPr algn="ctr">
              <a:lnSpc>
                <a:spcPct val="200000"/>
              </a:lnSpc>
            </a:pPr>
            <a:r>
              <a:rPr lang="ar-EG" sz="1700" b="1" dirty="0">
                <a:solidFill>
                  <a:schemeClr val="bg1"/>
                </a:solidFill>
                <a:latin typeface="Janna LT" pitchFamily="2" charset="-78"/>
                <a:cs typeface="Janna LT" pitchFamily="2" charset="-78"/>
              </a:rPr>
              <a:t>المدراء الذين يسعون لنظام يساعد على إدارة وتقييم الموظف </a:t>
            </a:r>
            <a:r>
              <a:rPr lang="ar-EG" sz="1700" b="1" dirty="0" smtClean="0">
                <a:solidFill>
                  <a:schemeClr val="bg1"/>
                </a:solidFill>
                <a:latin typeface="Janna LT" pitchFamily="2" charset="-78"/>
                <a:cs typeface="Janna LT" pitchFamily="2" charset="-78"/>
              </a:rPr>
              <a:t>بسهولة</a:t>
            </a:r>
          </a:p>
          <a:p>
            <a:pPr algn="ctr">
              <a:lnSpc>
                <a:spcPct val="200000"/>
              </a:lnSpc>
            </a:pPr>
            <a:endParaRPr lang="ar-EG" sz="1700" b="1" dirty="0">
              <a:solidFill>
                <a:schemeClr val="bg1"/>
              </a:solidFill>
              <a:latin typeface="Janna LT" pitchFamily="2" charset="-78"/>
              <a:cs typeface="Janna LT" pitchFamily="2" charset="-78"/>
            </a:endParaRPr>
          </a:p>
          <a:p>
            <a:pPr algn="ctr">
              <a:lnSpc>
                <a:spcPct val="200000"/>
              </a:lnSpc>
            </a:pPr>
            <a:endParaRPr lang="ar-EG" sz="1700" b="1" dirty="0" smtClean="0">
              <a:solidFill>
                <a:schemeClr val="bg1"/>
              </a:solidFill>
              <a:latin typeface="Janna LT" pitchFamily="2" charset="-78"/>
              <a:cs typeface="Janna LT" pitchFamily="2" charset="-78"/>
            </a:endParaRPr>
          </a:p>
          <a:p>
            <a:pPr algn="ctr">
              <a:lnSpc>
                <a:spcPct val="200000"/>
              </a:lnSpc>
            </a:pPr>
            <a:endParaRPr lang="ar-EG" sz="1700" b="1" dirty="0">
              <a:solidFill>
                <a:schemeClr val="bg1"/>
              </a:solidFill>
              <a:latin typeface="Janna LT" pitchFamily="2" charset="-78"/>
              <a:cs typeface="Janna LT" pitchFamily="2" charset="-78"/>
            </a:endParaRPr>
          </a:p>
        </p:txBody>
      </p:sp>
    </p:spTree>
    <p:extLst>
      <p:ext uri="{BB962C8B-B14F-4D97-AF65-F5344CB8AC3E}">
        <p14:creationId xmlns:p14="http://schemas.microsoft.com/office/powerpoint/2010/main" val="408186828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33" y="53752"/>
            <a:ext cx="8568952" cy="1143000"/>
          </a:xfrm>
        </p:spPr>
        <p:txBody>
          <a:bodyPr>
            <a:normAutofit/>
          </a:bodyPr>
          <a:lstStyle/>
          <a:p>
            <a:pPr lvl="0"/>
            <a:r>
              <a:rPr lang="ar-EG" sz="2800" b="1" dirty="0" smtClean="0">
                <a:latin typeface="Janna LT" pitchFamily="2" charset="-78"/>
                <a:cs typeface="Janna LT" pitchFamily="2" charset="-78"/>
              </a:rPr>
              <a:t>مراحــــل التجهيــــز</a:t>
            </a:r>
            <a:endParaRPr lang="ar-EG" sz="2800" b="1" dirty="0">
              <a:latin typeface="Janna LT" pitchFamily="2" charset="-78"/>
              <a:cs typeface="Janna LT" pitchFamily="2" charset="-78"/>
            </a:endParaRPr>
          </a:p>
        </p:txBody>
      </p:sp>
      <p:pic>
        <p:nvPicPr>
          <p:cNvPr id="4098" name="Picture 2" descr="C:\Users\Mit\Desktop\Powerpoint_E-dawam_Cover\Lin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3336"/>
            <a:ext cx="9158419" cy="23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836712"/>
            <a:ext cx="8336921" cy="5493812"/>
          </a:xfrm>
          <a:prstGeom prst="rect">
            <a:avLst/>
          </a:prstGeom>
        </p:spPr>
        <p:txBody>
          <a:bodyPr wrap="square">
            <a:spAutoFit/>
          </a:bodyPr>
          <a:lstStyle/>
          <a:p>
            <a:pPr marL="285750" lvl="0" indent="-285750" algn="just">
              <a:lnSpc>
                <a:spcPct val="150000"/>
              </a:lnSpc>
              <a:buBlip>
                <a:blip r:embed="rId4"/>
              </a:buBlip>
            </a:pPr>
            <a:r>
              <a:rPr lang="ar-EG" dirty="0">
                <a:latin typeface="Janna LT" pitchFamily="2" charset="-78"/>
                <a:cs typeface="Janna LT" pitchFamily="2" charset="-78"/>
              </a:rPr>
              <a:t>دراسات وإحصاءات عن أخر قوانين العمل </a:t>
            </a:r>
            <a:r>
              <a:rPr lang="ar-EG" dirty="0" smtClean="0">
                <a:latin typeface="Janna LT" pitchFamily="2" charset="-78"/>
                <a:cs typeface="Janna LT" pitchFamily="2" charset="-78"/>
              </a:rPr>
              <a:t>بالمملكة</a:t>
            </a:r>
            <a:r>
              <a:rPr lang="ar-SA" dirty="0" smtClean="0">
                <a:latin typeface="Janna LT" pitchFamily="2" charset="-78"/>
                <a:cs typeface="Janna LT" pitchFamily="2" charset="-78"/>
              </a:rPr>
              <a:t>.</a:t>
            </a:r>
            <a:endParaRPr lang="en-US" dirty="0">
              <a:latin typeface="Janna LT" pitchFamily="2" charset="-78"/>
              <a:cs typeface="Janna LT" pitchFamily="2" charset="-78"/>
            </a:endParaRPr>
          </a:p>
          <a:p>
            <a:pPr marL="285750" lvl="0" indent="-285750" algn="just">
              <a:lnSpc>
                <a:spcPct val="150000"/>
              </a:lnSpc>
              <a:buBlip>
                <a:blip r:embed="rId4"/>
              </a:buBlip>
            </a:pPr>
            <a:r>
              <a:rPr lang="ar-EG" dirty="0">
                <a:latin typeface="Janna LT" pitchFamily="2" charset="-78"/>
                <a:cs typeface="Janna LT" pitchFamily="2" charset="-78"/>
              </a:rPr>
              <a:t>متابعة نسب توطين واستخلاص تقارير لتنفيذ تقنيات لمحاربة السعودة الوهمية </a:t>
            </a:r>
            <a:endParaRPr lang="en-US" dirty="0">
              <a:latin typeface="Janna LT" pitchFamily="2" charset="-78"/>
              <a:cs typeface="Janna LT" pitchFamily="2" charset="-78"/>
            </a:endParaRPr>
          </a:p>
          <a:p>
            <a:pPr marL="285750" lvl="0" indent="-285750" algn="just">
              <a:lnSpc>
                <a:spcPct val="150000"/>
              </a:lnSpc>
              <a:buBlip>
                <a:blip r:embed="rId4"/>
              </a:buBlip>
            </a:pPr>
            <a:r>
              <a:rPr lang="ar-EG" dirty="0" smtClean="0">
                <a:latin typeface="Janna LT" pitchFamily="2" charset="-78"/>
                <a:cs typeface="Janna LT" pitchFamily="2" charset="-78"/>
              </a:rPr>
              <a:t>متابعة </a:t>
            </a:r>
            <a:r>
              <a:rPr lang="ar-SA" dirty="0" smtClean="0">
                <a:latin typeface="Janna LT" pitchFamily="2" charset="-78"/>
                <a:cs typeface="Janna LT" pitchFamily="2" charset="-78"/>
              </a:rPr>
              <a:t>ا</a:t>
            </a:r>
            <a:r>
              <a:rPr lang="ar-EG" dirty="0" smtClean="0">
                <a:latin typeface="Janna LT" pitchFamily="2" charset="-78"/>
                <a:cs typeface="Janna LT" pitchFamily="2" charset="-78"/>
              </a:rPr>
              <a:t>لباحثين </a:t>
            </a:r>
            <a:r>
              <a:rPr lang="ar-EG" dirty="0">
                <a:latin typeface="Janna LT" pitchFamily="2" charset="-78"/>
                <a:cs typeface="Janna LT" pitchFamily="2" charset="-78"/>
              </a:rPr>
              <a:t>عن </a:t>
            </a:r>
            <a:r>
              <a:rPr lang="ar-SA" dirty="0" smtClean="0">
                <a:latin typeface="Janna LT" pitchFamily="2" charset="-78"/>
                <a:cs typeface="Janna LT" pitchFamily="2" charset="-78"/>
              </a:rPr>
              <a:t>عمل </a:t>
            </a:r>
            <a:r>
              <a:rPr lang="ar-EG" dirty="0" smtClean="0">
                <a:latin typeface="Janna LT" pitchFamily="2" charset="-78"/>
                <a:cs typeface="Janna LT" pitchFamily="2" charset="-78"/>
              </a:rPr>
              <a:t>من ذوي </a:t>
            </a:r>
            <a:r>
              <a:rPr lang="ar-EG" dirty="0">
                <a:latin typeface="Janna LT" pitchFamily="2" charset="-78"/>
                <a:cs typeface="Janna LT" pitchFamily="2" charset="-78"/>
              </a:rPr>
              <a:t>الاحتياجات الخاصة بالمملكة لمعرفة حجم الشريحة المستهدفة </a:t>
            </a:r>
            <a:r>
              <a:rPr lang="ar-EG" dirty="0" smtClean="0">
                <a:latin typeface="Janna LT" pitchFamily="2" charset="-78"/>
                <a:cs typeface="Janna LT" pitchFamily="2" charset="-78"/>
              </a:rPr>
              <a:t>واحتياجاتهم.</a:t>
            </a:r>
            <a:endParaRPr lang="ar-SA" dirty="0" smtClean="0">
              <a:latin typeface="Janna LT" pitchFamily="2" charset="-78"/>
              <a:cs typeface="Janna LT" pitchFamily="2" charset="-78"/>
            </a:endParaRPr>
          </a:p>
          <a:p>
            <a:pPr marL="285750" indent="-285750" algn="just">
              <a:lnSpc>
                <a:spcPct val="150000"/>
              </a:lnSpc>
              <a:buBlip>
                <a:blip r:embed="rId4"/>
              </a:buBlip>
            </a:pPr>
            <a:r>
              <a:rPr lang="ar-SA" dirty="0">
                <a:latin typeface="Janna LT" pitchFamily="2" charset="-78"/>
                <a:cs typeface="Janna LT" pitchFamily="2" charset="-78"/>
              </a:rPr>
              <a:t>دراسة طريقة التوظيف السابقة في الجمعية للاستفادة من إيجابياتها </a:t>
            </a:r>
            <a:r>
              <a:rPr lang="ar-SA" dirty="0" smtClean="0">
                <a:latin typeface="Janna LT" pitchFamily="2" charset="-78"/>
                <a:cs typeface="Janna LT" pitchFamily="2" charset="-78"/>
              </a:rPr>
              <a:t>وإيجاد </a:t>
            </a:r>
            <a:r>
              <a:rPr lang="ar-SA" dirty="0">
                <a:latin typeface="Janna LT" pitchFamily="2" charset="-78"/>
                <a:cs typeface="Janna LT" pitchFamily="2" charset="-78"/>
              </a:rPr>
              <a:t>حلول </a:t>
            </a:r>
            <a:r>
              <a:rPr lang="ar-SA" dirty="0" smtClean="0">
                <a:latin typeface="Janna LT" pitchFamily="2" charset="-78"/>
                <a:cs typeface="Janna LT" pitchFamily="2" charset="-78"/>
              </a:rPr>
              <a:t>للسلبيات.</a:t>
            </a:r>
            <a:endParaRPr lang="ar-SA" dirty="0">
              <a:latin typeface="Janna LT" pitchFamily="2" charset="-78"/>
              <a:cs typeface="Janna LT" pitchFamily="2" charset="-78"/>
            </a:endParaRPr>
          </a:p>
          <a:p>
            <a:pPr marL="285750" indent="-285750" algn="just">
              <a:lnSpc>
                <a:spcPct val="150000"/>
              </a:lnSpc>
              <a:buBlip>
                <a:blip r:embed="rId4"/>
              </a:buBlip>
            </a:pPr>
            <a:r>
              <a:rPr lang="ar-EG" dirty="0">
                <a:latin typeface="Janna LT" pitchFamily="2" charset="-78"/>
                <a:cs typeface="Janna LT" pitchFamily="2" charset="-78"/>
              </a:rPr>
              <a:t>تجهيز </a:t>
            </a:r>
            <a:r>
              <a:rPr lang="ar-SA" dirty="0" smtClean="0">
                <a:latin typeface="Janna LT" pitchFamily="2" charset="-78"/>
                <a:cs typeface="Janna LT" pitchFamily="2" charset="-78"/>
              </a:rPr>
              <a:t>تصور للمشروع بمساراته المتعددة </a:t>
            </a:r>
            <a:r>
              <a:rPr lang="ar-EG" dirty="0" smtClean="0">
                <a:latin typeface="Janna LT" pitchFamily="2" charset="-78"/>
                <a:cs typeface="Janna LT" pitchFamily="2" charset="-78"/>
              </a:rPr>
              <a:t>لإدارة </a:t>
            </a:r>
            <a:r>
              <a:rPr lang="ar-EG" dirty="0">
                <a:latin typeface="Janna LT" pitchFamily="2" charset="-78"/>
                <a:cs typeface="Janna LT" pitchFamily="2" charset="-78"/>
              </a:rPr>
              <a:t>العملية الوظيفية من خلال التقنيات </a:t>
            </a:r>
            <a:r>
              <a:rPr lang="ar-SA" dirty="0" smtClean="0">
                <a:latin typeface="Janna LT" pitchFamily="2" charset="-78"/>
                <a:cs typeface="Janna LT" pitchFamily="2" charset="-78"/>
              </a:rPr>
              <a:t>الذكية.</a:t>
            </a:r>
            <a:endParaRPr lang="en-US" dirty="0">
              <a:latin typeface="Janna LT" pitchFamily="2" charset="-78"/>
              <a:cs typeface="Janna LT" pitchFamily="2" charset="-78"/>
            </a:endParaRPr>
          </a:p>
          <a:p>
            <a:pPr marL="285750" lvl="0" indent="-285750" algn="just">
              <a:lnSpc>
                <a:spcPct val="150000"/>
              </a:lnSpc>
              <a:buBlip>
                <a:blip r:embed="rId4"/>
              </a:buBlip>
            </a:pPr>
            <a:r>
              <a:rPr lang="ar-EG" dirty="0" smtClean="0">
                <a:latin typeface="Janna LT" pitchFamily="2" charset="-78"/>
                <a:cs typeface="Janna LT" pitchFamily="2" charset="-78"/>
              </a:rPr>
              <a:t>استخراج ترخيص</a:t>
            </a:r>
            <a:r>
              <a:rPr lang="ar-SA" dirty="0" smtClean="0">
                <a:latin typeface="Janna LT" pitchFamily="2" charset="-78"/>
                <a:cs typeface="Janna LT" pitchFamily="2" charset="-78"/>
              </a:rPr>
              <a:t> مكتب توظيف</a:t>
            </a:r>
            <a:r>
              <a:rPr lang="ar-EG" dirty="0" smtClean="0">
                <a:latin typeface="Janna LT" pitchFamily="2" charset="-78"/>
                <a:cs typeface="Janna LT" pitchFamily="2" charset="-78"/>
              </a:rPr>
              <a:t> </a:t>
            </a:r>
            <a:r>
              <a:rPr lang="ar-EG" dirty="0">
                <a:latin typeface="Janna LT" pitchFamily="2" charset="-78"/>
                <a:cs typeface="Janna LT" pitchFamily="2" charset="-78"/>
              </a:rPr>
              <a:t>من وزارة </a:t>
            </a:r>
            <a:r>
              <a:rPr lang="ar-EG" dirty="0" smtClean="0">
                <a:latin typeface="Janna LT" pitchFamily="2" charset="-78"/>
                <a:cs typeface="Janna LT" pitchFamily="2" charset="-78"/>
              </a:rPr>
              <a:t>العمل</a:t>
            </a:r>
            <a:r>
              <a:rPr lang="ar-SA" dirty="0" smtClean="0">
                <a:latin typeface="Janna LT" pitchFamily="2" charset="-78"/>
                <a:cs typeface="Janna LT" pitchFamily="2" charset="-78"/>
              </a:rPr>
              <a:t>.</a:t>
            </a:r>
            <a:endParaRPr lang="en-US" dirty="0">
              <a:latin typeface="Janna LT" pitchFamily="2" charset="-78"/>
              <a:cs typeface="Janna LT" pitchFamily="2" charset="-78"/>
            </a:endParaRPr>
          </a:p>
          <a:p>
            <a:pPr marL="285750" lvl="0" indent="-285750" algn="just">
              <a:lnSpc>
                <a:spcPct val="150000"/>
              </a:lnSpc>
              <a:buBlip>
                <a:blip r:embed="rId4"/>
              </a:buBlip>
            </a:pPr>
            <a:r>
              <a:rPr lang="ar-EG" dirty="0" smtClean="0">
                <a:latin typeface="Janna LT" pitchFamily="2" charset="-78"/>
                <a:cs typeface="Janna LT" pitchFamily="2" charset="-78"/>
              </a:rPr>
              <a:t>تجهيز </a:t>
            </a:r>
            <a:r>
              <a:rPr lang="ar-EG" dirty="0">
                <a:latin typeface="Janna LT" pitchFamily="2" charset="-78"/>
                <a:cs typeface="Janna LT" pitchFamily="2" charset="-78"/>
              </a:rPr>
              <a:t>برمجي وإداري لتنفيذ بوابة إلكترونية كواجهة رئيسية لمكتب </a:t>
            </a:r>
            <a:r>
              <a:rPr lang="ar-EG" dirty="0" smtClean="0">
                <a:latin typeface="Janna LT" pitchFamily="2" charset="-78"/>
                <a:cs typeface="Janna LT" pitchFamily="2" charset="-78"/>
              </a:rPr>
              <a:t>التوظيف</a:t>
            </a:r>
            <a:r>
              <a:rPr lang="ar-SA" dirty="0" smtClean="0">
                <a:latin typeface="Janna LT" pitchFamily="2" charset="-78"/>
                <a:cs typeface="Janna LT" pitchFamily="2" charset="-78"/>
              </a:rPr>
              <a:t>.</a:t>
            </a:r>
            <a:endParaRPr lang="en-US" dirty="0">
              <a:latin typeface="Janna LT" pitchFamily="2" charset="-78"/>
              <a:cs typeface="Janna LT" pitchFamily="2" charset="-78"/>
            </a:endParaRPr>
          </a:p>
          <a:p>
            <a:pPr marL="285750" lvl="0" indent="-285750" algn="just">
              <a:lnSpc>
                <a:spcPct val="150000"/>
              </a:lnSpc>
              <a:buBlip>
                <a:blip r:embed="rId4"/>
              </a:buBlip>
            </a:pPr>
            <a:r>
              <a:rPr lang="ar-EG" dirty="0">
                <a:latin typeface="Janna LT" pitchFamily="2" charset="-78"/>
                <a:cs typeface="Janna LT" pitchFamily="2" charset="-78"/>
              </a:rPr>
              <a:t>تجميع البيانات المعتمدة من وزارة العمل والتي تخص أنشطة العمل وأنواع الإعاقات التي تناسب ظروف العمل لوضعها </a:t>
            </a:r>
            <a:r>
              <a:rPr lang="ar-EG" dirty="0" smtClean="0">
                <a:latin typeface="Janna LT" pitchFamily="2" charset="-78"/>
                <a:cs typeface="Janna LT" pitchFamily="2" charset="-78"/>
              </a:rPr>
              <a:t>بالبوابة</a:t>
            </a:r>
            <a:r>
              <a:rPr lang="ar-SA" dirty="0" smtClean="0">
                <a:latin typeface="Janna LT" pitchFamily="2" charset="-78"/>
                <a:cs typeface="Janna LT" pitchFamily="2" charset="-78"/>
              </a:rPr>
              <a:t> </a:t>
            </a:r>
            <a:r>
              <a:rPr lang="ar-EG" dirty="0" smtClean="0">
                <a:latin typeface="Janna LT" pitchFamily="2" charset="-78"/>
                <a:cs typeface="Janna LT" pitchFamily="2" charset="-78"/>
              </a:rPr>
              <a:t>.</a:t>
            </a:r>
            <a:endParaRPr lang="en-US" dirty="0">
              <a:latin typeface="Janna LT" pitchFamily="2" charset="-78"/>
              <a:cs typeface="Janna LT" pitchFamily="2" charset="-78"/>
            </a:endParaRPr>
          </a:p>
          <a:p>
            <a:pPr marL="285750" lvl="0" indent="-285750" algn="just">
              <a:lnSpc>
                <a:spcPct val="150000"/>
              </a:lnSpc>
              <a:buBlip>
                <a:blip r:embed="rId4"/>
              </a:buBlip>
            </a:pPr>
            <a:r>
              <a:rPr lang="ar-EG" dirty="0">
                <a:latin typeface="Janna LT" pitchFamily="2" charset="-78"/>
                <a:cs typeface="Janna LT" pitchFamily="2" charset="-78"/>
              </a:rPr>
              <a:t>تنفيذ تقنية برمجية ونظام لإدارة العمل عن بعد وربطه </a:t>
            </a:r>
            <a:r>
              <a:rPr lang="ar-EG" dirty="0" smtClean="0">
                <a:latin typeface="Janna LT" pitchFamily="2" charset="-78"/>
                <a:cs typeface="Janna LT" pitchFamily="2" charset="-78"/>
              </a:rPr>
              <a:t>بالبوابة.</a:t>
            </a:r>
            <a:endParaRPr lang="en-US" dirty="0">
              <a:latin typeface="Janna LT" pitchFamily="2" charset="-78"/>
              <a:cs typeface="Janna LT" pitchFamily="2" charset="-78"/>
            </a:endParaRPr>
          </a:p>
        </p:txBody>
      </p:sp>
    </p:spTree>
    <p:extLst>
      <p:ext uri="{BB962C8B-B14F-4D97-AF65-F5344CB8AC3E}">
        <p14:creationId xmlns:p14="http://schemas.microsoft.com/office/powerpoint/2010/main" val="29083587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trips(down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trips(downLeft)">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TotalTime>
  <Words>1415</Words>
  <Application>Microsoft Office PowerPoint</Application>
  <PresentationFormat>On-screen Show (4:3)</PresentationFormat>
  <Paragraphs>276</Paragraphs>
  <Slides>27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Times New Roman</vt:lpstr>
      <vt:lpstr>Helvetica</vt:lpstr>
      <vt:lpstr>Wingdings</vt:lpstr>
      <vt:lpstr>Tahoma</vt:lpstr>
      <vt:lpstr>Calibri</vt:lpstr>
      <vt:lpstr>Bernard MT Condensed</vt:lpstr>
      <vt:lpstr>Janna LT</vt:lpstr>
      <vt:lpstr>Office Theme</vt:lpstr>
      <vt:lpstr>PowerPoint Presentation</vt:lpstr>
      <vt:lpstr>جمعية الاعاقة الحركية للكبار (حركية) </vt:lpstr>
      <vt:lpstr>الشركة المشغلة للمشروع (ملتقى)</vt:lpstr>
      <vt:lpstr>مــا هــو مشــروع «إي – دوام»؟</vt:lpstr>
      <vt:lpstr>PowerPoint Presentation</vt:lpstr>
      <vt:lpstr>PowerPoint Presentation</vt:lpstr>
      <vt:lpstr>PowerPoint Presentation</vt:lpstr>
      <vt:lpstr>PowerPoint Presentation</vt:lpstr>
      <vt:lpstr>مراحــــل التجهيــــز</vt:lpstr>
      <vt:lpstr>مسارات العمل في «إي-دوام»</vt:lpstr>
      <vt:lpstr>البوابة الإلكترونية لــ «إي-دوام»</vt:lpstr>
      <vt:lpstr>مراحل تنفيذ مشروع «إي-دوام»</vt:lpstr>
      <vt:lpstr>مراحل تنفيذ بوابة «إي-دوام»</vt:lpstr>
      <vt:lpstr>مراحل تنفيذ بوابة «إي-دوام»</vt:lpstr>
      <vt:lpstr>نظام إدارة العمل عن بعد «E-Task»</vt:lpstr>
      <vt:lpstr>مراحل تنفيذ نظام«E-Task»</vt:lpstr>
      <vt:lpstr>مراحل تنفيذ نظام«E-Task»</vt:lpstr>
      <vt:lpstr>حملة تسويق إلكتروني</vt:lpstr>
      <vt:lpstr>إطلاق بوابة «إي – دوام»</vt:lpstr>
      <vt:lpstr>آلية التشغيل والإدارة</vt:lpstr>
      <vt:lpstr>آلية التشغيل والإدارة</vt:lpstr>
      <vt:lpstr>الموارد البشرية وفريق العمل</vt:lpstr>
      <vt:lpstr>أرقــــام وإحصــــاءات</vt:lpstr>
      <vt:lpstr>أرقــــام وإحصــــاءات</vt:lpstr>
      <vt:lpstr>PowerPoint Presentation</vt:lpstr>
      <vt:lpstr>شاهد آخر الفيديوهات على قناة اليوتيوب</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Hadeer</cp:lastModifiedBy>
  <cp:revision>215</cp:revision>
  <dcterms:created xsi:type="dcterms:W3CDTF">2013-01-14T08:43:58Z</dcterms:created>
  <dcterms:modified xsi:type="dcterms:W3CDTF">2014-06-01T15:01:35Z</dcterms:modified>
</cp:coreProperties>
</file>