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1" r:id="rId1"/>
    <p:sldMasterId id="2147483847" r:id="rId2"/>
    <p:sldMasterId id="2147483851" r:id="rId3"/>
    <p:sldMasterId id="2147483864" r:id="rId4"/>
  </p:sldMasterIdLst>
  <p:notesMasterIdLst>
    <p:notesMasterId r:id="rId7"/>
  </p:notesMasterIdLst>
  <p:handoutMasterIdLst>
    <p:handoutMasterId r:id="rId8"/>
  </p:handoutMasterIdLst>
  <p:sldIdLst>
    <p:sldId id="1357" r:id="rId5"/>
    <p:sldId id="1397" r:id="rId6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ad Alrabiah" initials="SA" lastIdx="1" clrIdx="0">
    <p:extLst>
      <p:ext uri="{19B8F6BF-5375-455C-9EA6-DF929625EA0E}">
        <p15:presenceInfo xmlns:p15="http://schemas.microsoft.com/office/powerpoint/2012/main" xmlns="" userId="9ccd61e18e545a25" providerId="Windows Live"/>
      </p:ext>
    </p:extLst>
  </p:cmAuthor>
  <p:cmAuthor id="2" name="Lenovo" initials="L" lastIdx="3" clrIdx="1">
    <p:extLst>
      <p:ext uri="{19B8F6BF-5375-455C-9EA6-DF929625EA0E}">
        <p15:presenceInfo xmlns:p15="http://schemas.microsoft.com/office/powerpoint/2012/main" xmlns="" userId="Leno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6F1"/>
    <a:srgbClr val="DDD9C4"/>
    <a:srgbClr val="5B9BD5"/>
    <a:srgbClr val="D9D9D9"/>
    <a:srgbClr val="FFD966"/>
    <a:srgbClr val="00B050"/>
    <a:srgbClr val="FFC000"/>
    <a:srgbClr val="70AD47"/>
    <a:srgbClr val="037DC1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32" autoAdjust="0"/>
    <p:restoredTop sz="94434" autoAdjust="0"/>
  </p:normalViewPr>
  <p:slideViewPr>
    <p:cSldViewPr snapToGrid="0">
      <p:cViewPr>
        <p:scale>
          <a:sx n="81" d="100"/>
          <a:sy n="81" d="100"/>
        </p:scale>
        <p:origin x="-414" y="-3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4899" cy="4986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066" y="3"/>
            <a:ext cx="2944899" cy="4986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9EEE4-BBD4-467A-9ACC-CEE0DE05CC00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32798"/>
            <a:ext cx="2944899" cy="4986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066" y="9432798"/>
            <a:ext cx="2944899" cy="4986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980D08-F973-4BFF-BEB4-0F28EFDB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9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829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6" y="0"/>
            <a:ext cx="2944283" cy="49829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5DCAFC0-E766-4EE3-A5C1-CCBF1E86C1BD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7"/>
            <a:ext cx="5435600" cy="391048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108"/>
            <a:ext cx="2944283" cy="49829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6" y="9433108"/>
            <a:ext cx="2944283" cy="49829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0F7D567-61DC-4999-B75C-C4484A64E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153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4B80-BBC5-4B12-8651-7AE8EF1348E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dsasal001\Documents\PwC\Takamol\Workstream\Templates\Takamol theme background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393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376F-991D-4691-9E32-75DAAE7A77A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909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1956-597D-4AF3-AF20-B7C81942065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36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646549" y="1008531"/>
            <a:ext cx="10898908" cy="80682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/>
          </p:nvPr>
        </p:nvSpPr>
        <p:spPr>
          <a:xfrm>
            <a:off x="646549" y="1949828"/>
            <a:ext cx="10898908" cy="3899647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 smtClean="0"/>
          </a:p>
        </p:txBody>
      </p:sp>
      <p:cxnSp>
        <p:nvCxnSpPr>
          <p:cNvPr id="25" name="Shape 24"/>
          <p:cNvCxnSpPr/>
          <p:nvPr/>
        </p:nvCxnSpPr>
        <p:spPr>
          <a:xfrm flipV="1">
            <a:off x="461822" y="941298"/>
            <a:ext cx="11083639" cy="153295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764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74"/>
            <a:ext cx="6792686" cy="6857451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12886" y="6356350"/>
            <a:ext cx="2743200" cy="365125"/>
          </a:xfrm>
        </p:spPr>
        <p:txBody>
          <a:bodyPr/>
          <a:lstStyle>
            <a:lvl1pPr algn="r">
              <a:defRPr/>
            </a:lvl1pPr>
          </a:lstStyle>
          <a:p>
            <a:fld id="{2FAA17A3-1BDB-4921-ACA9-F03AA7D675C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4223657" y="1719943"/>
            <a:ext cx="5413829" cy="29776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83273" y="1846478"/>
            <a:ext cx="4085771" cy="27577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595256" y="4296228"/>
            <a:ext cx="5072743" cy="998985"/>
          </a:xfrm>
        </p:spPr>
        <p:txBody>
          <a:bodyPr anchor="ctr">
            <a:normAutofit/>
          </a:bodyPr>
          <a:lstStyle>
            <a:lvl1pPr algn="ctr">
              <a:defRPr sz="3600" baseline="0">
                <a:latin typeface="Frutiger LT Arabic 45 Light" panose="01000000000000000000" pitchFamily="2" charset="-78"/>
                <a:cs typeface="Frutiger LT Arabic 45 Light" panose="01000000000000000000" pitchFamily="2" charset="-78"/>
              </a:defRPr>
            </a:lvl1pPr>
          </a:lstStyle>
          <a:p>
            <a:r>
              <a:rPr lang="ar-SA" dirty="0" smtClean="0"/>
              <a:t>العنوان الرئيسي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68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 flipH="1">
            <a:off x="0" y="-20120"/>
            <a:ext cx="12046966" cy="6877571"/>
            <a:chOff x="624330" y="274"/>
            <a:chExt cx="12046966" cy="6877571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559730" y="20394"/>
              <a:ext cx="2111566" cy="6857451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flipH="1">
              <a:off x="624330" y="274"/>
              <a:ext cx="741762" cy="685745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354" y="133768"/>
            <a:ext cx="11815612" cy="1325563"/>
          </a:xfrm>
        </p:spPr>
        <p:txBody>
          <a:bodyPr>
            <a:normAutofit/>
          </a:bodyPr>
          <a:lstStyle>
            <a:lvl1pPr algn="r" rtl="1">
              <a:defRPr sz="3600">
                <a:latin typeface="Frutiger LT Arabic 45 Light" panose="01000000000000000000" pitchFamily="2" charset="-78"/>
                <a:cs typeface="Frutiger LT Arabic 45 Light" panose="01000000000000000000" pitchFamily="2" charset="-78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354" y="1594268"/>
            <a:ext cx="11815612" cy="4351338"/>
          </a:xfrm>
        </p:spPr>
        <p:txBody>
          <a:bodyPr/>
          <a:lstStyle>
            <a:lvl1pPr algn="r" rtl="1">
              <a:defRPr>
                <a:latin typeface="Frutiger LT Arabic 45 Light" panose="01000000000000000000" pitchFamily="2" charset="-78"/>
                <a:cs typeface="Frutiger LT Arabic 45 Light" panose="01000000000000000000" pitchFamily="2" charset="-78"/>
              </a:defRPr>
            </a:lvl1pPr>
            <a:lvl2pPr algn="r" rtl="1">
              <a:defRPr>
                <a:latin typeface="Frutiger LT Arabic 45 Light" panose="01000000000000000000" pitchFamily="2" charset="-78"/>
                <a:cs typeface="Frutiger LT Arabic 45 Light" panose="01000000000000000000" pitchFamily="2" charset="-78"/>
              </a:defRPr>
            </a:lvl2pPr>
            <a:lvl3pPr algn="r" rtl="1">
              <a:defRPr>
                <a:latin typeface="Frutiger LT Arabic 45 Light" panose="01000000000000000000" pitchFamily="2" charset="-78"/>
                <a:cs typeface="Frutiger LT Arabic 45 Light" panose="01000000000000000000" pitchFamily="2" charset="-78"/>
              </a:defRPr>
            </a:lvl3pPr>
            <a:lvl4pPr algn="r" rtl="1">
              <a:defRPr>
                <a:latin typeface="Frutiger LT Arabic 45 Light" panose="01000000000000000000" pitchFamily="2" charset="-78"/>
                <a:cs typeface="Frutiger LT Arabic 45 Light" panose="01000000000000000000" pitchFamily="2" charset="-78"/>
              </a:defRPr>
            </a:lvl4pPr>
            <a:lvl5pPr algn="r" rtl="1">
              <a:defRPr>
                <a:latin typeface="Frutiger LT Arabic 45 Light" panose="01000000000000000000" pitchFamily="2" charset="-78"/>
                <a:cs typeface="Frutiger LT Arabic 45 Light" panose="01000000000000000000" pitchFamily="2" charset="-78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9709-B2BA-47CB-BBBF-7F3159BE836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8769-0BD1-4871-A58E-6A0F06720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0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0" y="-903109"/>
            <a:ext cx="12192000" cy="78988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550843" y="4540527"/>
            <a:ext cx="5151304" cy="1325563"/>
          </a:xfrm>
        </p:spPr>
        <p:txBody>
          <a:bodyPr/>
          <a:lstStyle>
            <a:lvl1pPr algn="ctr" rtl="1">
              <a:defRPr>
                <a:solidFill>
                  <a:schemeClr val="bg1"/>
                </a:solidFill>
                <a:latin typeface="Frutiger LT Arabic 45 Light" panose="01000000000000000000" pitchFamily="2" charset="-78"/>
                <a:cs typeface="Frutiger LT Arabic 45 Light" panose="01000000000000000000" pitchFamily="2" charset="-78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6475-E5EF-40DE-81E3-260E54007CA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8769-0BD1-4871-A58E-6A0F06720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800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ABAB-AEC1-4EF8-BFD5-2E6C695616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dsasal001\Documents\PwC\Takamol\Workstream\Templates\Takamol theme background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1926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dsasal001\Documents\PwC\Takamol\Workstream\Templates\Takamol theme background section brea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56533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69AF-EE0F-40F5-823A-91959921549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63496" y="5800726"/>
            <a:ext cx="1076960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15132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E279-B8CF-4247-918F-1B4F691CAE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32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C74A-40DF-477C-858C-5C8009ECABE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86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dsasal001\Documents\PwC\Takamol\Workstream\Templates\Takamol theme background section brea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56533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587D-1218-4674-BDB8-F1D2D96800C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63496" y="5800726"/>
            <a:ext cx="1076960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9402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E63A0-9E4B-448A-88D3-8BEE1DF0F4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9446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C948-F107-4EFC-94B1-263D06CA666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1835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711200" y="972344"/>
            <a:ext cx="10329333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711200" y="972344"/>
            <a:ext cx="0" cy="246856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FDAE-FC09-4E68-A525-1D268B9D5A1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2401" y="228600"/>
            <a:ext cx="2002828" cy="6136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8499" y="5734800"/>
            <a:ext cx="1149350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93105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1283-139E-4845-B99B-7EDA953775C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432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928E-DC33-4200-BBB1-5DB0235C1A0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4212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6FED9-8F9C-4A53-B50D-B89BF0BB56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5402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040B-0883-4E95-8D5D-5F42AB5E8E7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3412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646549" y="1008531"/>
            <a:ext cx="10898908" cy="80682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/>
          </p:nvPr>
        </p:nvSpPr>
        <p:spPr>
          <a:xfrm>
            <a:off x="646549" y="1949828"/>
            <a:ext cx="10898908" cy="3899647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 smtClean="0"/>
          </a:p>
        </p:txBody>
      </p:sp>
      <p:cxnSp>
        <p:nvCxnSpPr>
          <p:cNvPr id="25" name="Shape 24"/>
          <p:cNvCxnSpPr/>
          <p:nvPr/>
        </p:nvCxnSpPr>
        <p:spPr>
          <a:xfrm flipV="1">
            <a:off x="461822" y="941298"/>
            <a:ext cx="11083639" cy="153295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0777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714"/>
          <a:stretch/>
        </p:blipFill>
        <p:spPr>
          <a:xfrm>
            <a:off x="0" y="274"/>
            <a:ext cx="6792686" cy="6857451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12886" y="6356350"/>
            <a:ext cx="2743200" cy="365125"/>
          </a:xfrm>
        </p:spPr>
        <p:txBody>
          <a:bodyPr/>
          <a:lstStyle>
            <a:lvl1pPr algn="r">
              <a:defRPr/>
            </a:lvl1pPr>
          </a:lstStyle>
          <a:p>
            <a:fld id="{E28D01F1-0462-467F-93F6-DEA1EE52D4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4223657" y="1719943"/>
            <a:ext cx="5413829" cy="29776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24" t="26876" r="10794" b="32909"/>
          <a:stretch/>
        </p:blipFill>
        <p:spPr>
          <a:xfrm>
            <a:off x="6083273" y="1846478"/>
            <a:ext cx="4085771" cy="27577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595256" y="4296228"/>
            <a:ext cx="5072743" cy="998985"/>
          </a:xfrm>
        </p:spPr>
        <p:txBody>
          <a:bodyPr anchor="ctr">
            <a:normAutofit/>
          </a:bodyPr>
          <a:lstStyle>
            <a:lvl1pPr algn="ctr">
              <a:defRPr sz="3200" baseline="0"/>
            </a:lvl1pPr>
          </a:lstStyle>
          <a:p>
            <a:r>
              <a:rPr lang="ar-SA" dirty="0" smtClean="0"/>
              <a:t>العنوان الرئيسي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330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 flipH="1">
            <a:off x="0" y="-20120"/>
            <a:ext cx="12046966" cy="6877571"/>
            <a:chOff x="624330" y="274"/>
            <a:chExt cx="12046966" cy="6877571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908"/>
            <a:stretch/>
          </p:blipFill>
          <p:spPr>
            <a:xfrm>
              <a:off x="10559730" y="20394"/>
              <a:ext cx="2111566" cy="6857451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1888"/>
            <a:stretch/>
          </p:blipFill>
          <p:spPr>
            <a:xfrm flipH="1">
              <a:off x="624330" y="274"/>
              <a:ext cx="741762" cy="685745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354" y="133768"/>
            <a:ext cx="11815612" cy="1325563"/>
          </a:xfrm>
        </p:spPr>
        <p:txBody>
          <a:bodyPr>
            <a:normAutofit/>
          </a:bodyPr>
          <a:lstStyle>
            <a:lvl1pPr algn="r" rtl="1">
              <a:defRPr sz="3600">
                <a:solidFill>
                  <a:srgbClr val="00354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354" y="1594268"/>
            <a:ext cx="11815612" cy="4351338"/>
          </a:xfrm>
        </p:spPr>
        <p:txBody>
          <a:bodyPr/>
          <a:lstStyle>
            <a:lvl1pPr algn="r" rtl="1">
              <a:defRPr>
                <a:solidFill>
                  <a:srgbClr val="00354F"/>
                </a:solidFill>
              </a:defRPr>
            </a:lvl1pPr>
            <a:lvl2pPr algn="r" rtl="1">
              <a:defRPr>
                <a:solidFill>
                  <a:srgbClr val="00354F"/>
                </a:solidFill>
              </a:defRPr>
            </a:lvl2pPr>
            <a:lvl3pPr algn="r" rtl="1">
              <a:defRPr>
                <a:solidFill>
                  <a:srgbClr val="00354F"/>
                </a:solidFill>
              </a:defRPr>
            </a:lvl3pPr>
            <a:lvl4pPr algn="r" rtl="1">
              <a:defRPr>
                <a:solidFill>
                  <a:srgbClr val="00354F"/>
                </a:solidFill>
              </a:defRPr>
            </a:lvl4pPr>
            <a:lvl5pPr algn="r" rtl="1">
              <a:defRPr>
                <a:solidFill>
                  <a:srgbClr val="00354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01F1-0462-467F-93F6-DEA1EE52D4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8769-0BD1-4871-A58E-6A0F06720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669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8237-8BFB-4FED-9BD9-34D07C34C8A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8283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01F1-0462-467F-93F6-DEA1EE52D4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8769-0BD1-4871-A58E-6A0F06720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9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01F1-0462-467F-93F6-DEA1EE52D4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8769-0BD1-4871-A58E-6A0F06720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2550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01F1-0462-467F-93F6-DEA1EE52D4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8769-0BD1-4871-A58E-6A0F06720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2877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10"/>
          <a:stretch/>
        </p:blipFill>
        <p:spPr>
          <a:xfrm flipH="1">
            <a:off x="0" y="-903109"/>
            <a:ext cx="12192000" cy="78988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550843" y="4540527"/>
            <a:ext cx="5151304" cy="1325563"/>
          </a:xfrm>
        </p:spPr>
        <p:txBody>
          <a:bodyPr/>
          <a:lstStyle>
            <a:lvl1pPr algn="ctr" rtl="1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01F1-0462-467F-93F6-DEA1EE52D4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8769-0BD1-4871-A58E-6A0F06720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371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01F1-0462-467F-93F6-DEA1EE52D4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8769-0BD1-4871-A58E-6A0F06720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821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01F1-0462-467F-93F6-DEA1EE52D4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8769-0BD1-4871-A58E-6A0F06720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3511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01F1-0462-467F-93F6-DEA1EE52D4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8769-0BD1-4871-A58E-6A0F06720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59102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01F1-0462-467F-93F6-DEA1EE52D4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8769-0BD1-4871-A58E-6A0F06720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73595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01F1-0462-467F-93F6-DEA1EE52D4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8769-0BD1-4871-A58E-6A0F06720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2526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3" y="2130428"/>
            <a:ext cx="10363200" cy="14700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2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4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6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88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60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32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05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7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6"/>
          </a:xfrm>
          <a:prstGeom prst="rect">
            <a:avLst/>
          </a:prstGeom>
        </p:spPr>
        <p:txBody>
          <a:bodyPr/>
          <a:lstStyle/>
          <a:p>
            <a:fld id="{1E7C4B63-9CF2-B347-8649-489DA2BD805B}" type="datetimeFigureOut">
              <a:rPr lang="en-US" smtClean="0">
                <a:solidFill>
                  <a:prstClr val="black"/>
                </a:solidFill>
              </a:rPr>
              <a:pPr/>
              <a:t>1/30/2019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3" y="6356351"/>
            <a:ext cx="3860800" cy="365126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6"/>
          </a:xfrm>
          <a:prstGeom prst="rect">
            <a:avLst/>
          </a:prstGeom>
        </p:spPr>
        <p:txBody>
          <a:bodyPr/>
          <a:lstStyle/>
          <a:p>
            <a:fld id="{3256F0F2-63A1-1B45-BB9E-2E79D16B043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743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7265E-F12B-4DF8-97CE-E6D82C7FF85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015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3F86-B399-4E28-9AC0-A67DA148807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209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E8DD8-737C-49B7-AE1A-CF811663C6B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31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711200" y="972344"/>
            <a:ext cx="10329333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711200" y="972344"/>
            <a:ext cx="0" cy="246856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32E9-BD86-4035-B613-0F96523471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2401" y="228600"/>
            <a:ext cx="2002828" cy="6136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8499" y="5734800"/>
            <a:ext cx="1149350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133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10813-4E93-4150-9D41-7BD4D734247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601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45EFB-C2B8-4DFF-AC8B-B3ECA1B07A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462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1500"/>
            <a:fld id="{E3583F9D-972A-4CA7-8D7F-5B409355DB5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15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150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15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86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4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6E38B-477D-4429-AC79-D3B2087826F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18769-0BD1-4871-A58E-6A0F06720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71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1500"/>
            <a:fld id="{34221EB4-0BB3-45E9-B2EA-DD00EE2D69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15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150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15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90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D01F1-0462-467F-93F6-DEA1EE52D4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18769-0BD1-4871-A58E-6A0F06720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489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flipH="1">
            <a:off x="-217429" y="5375452"/>
            <a:ext cx="8530812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Telework Online Service Provider</a:t>
            </a:r>
            <a:br>
              <a:rPr lang="en-US" dirty="0" smtClean="0"/>
            </a:br>
            <a:r>
              <a:rPr lang="en-US" dirty="0" smtClean="0"/>
              <a:t>report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90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8769-0BD1-4871-A58E-6A0F06720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436699" y="206505"/>
            <a:ext cx="10149165" cy="603986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  <a:latin typeface="Frutiger LT Arabic 45 Light" panose="01000000000000000000" pitchFamily="2" charset="-78"/>
                <a:cs typeface="Frutiger LT Arabic 45 Light" panose="01000000000000000000" pitchFamily="2" charset="-78"/>
              </a:rPr>
              <a:t>Telework Online Service Provider - (</a:t>
            </a:r>
            <a:r>
              <a:rPr lang="en-US" dirty="0" err="1" smtClean="0">
                <a:solidFill>
                  <a:schemeClr val="bg1"/>
                </a:solidFill>
                <a:latin typeface="Frutiger LT Arabic 45 Light" panose="01000000000000000000" pitchFamily="2" charset="-78"/>
                <a:cs typeface="Frutiger LT Arabic 45 Light" panose="01000000000000000000" pitchFamily="2" charset="-78"/>
              </a:rPr>
              <a:t>Qvision</a:t>
            </a:r>
            <a:r>
              <a:rPr lang="en-US" dirty="0" smtClean="0">
                <a:solidFill>
                  <a:schemeClr val="bg1"/>
                </a:solidFill>
                <a:latin typeface="Frutiger LT Arabic 45 Light" panose="01000000000000000000" pitchFamily="2" charset="-78"/>
                <a:cs typeface="Frutiger LT Arabic 45 Light" panose="01000000000000000000" pitchFamily="2" charset="-78"/>
              </a:rPr>
              <a:t>) </a:t>
            </a:r>
            <a:endParaRPr lang="en-US" dirty="0">
              <a:solidFill>
                <a:schemeClr val="bg1"/>
              </a:solidFill>
              <a:latin typeface="Frutiger LT Arabic 45 Light" panose="01000000000000000000" pitchFamily="2" charset="-78"/>
              <a:cs typeface="Frutiger LT Arabic 45 Light" panose="01000000000000000000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789100"/>
              </p:ext>
            </p:extLst>
          </p:nvPr>
        </p:nvGraphicFramePr>
        <p:xfrm>
          <a:off x="1436700" y="1013908"/>
          <a:ext cx="5034438" cy="1786957"/>
        </p:xfrm>
        <a:graphic>
          <a:graphicData uri="http://schemas.openxmlformats.org/drawingml/2006/table">
            <a:tbl>
              <a:tblPr/>
              <a:tblGrid>
                <a:gridCol w="696900"/>
                <a:gridCol w="1356461"/>
                <a:gridCol w="2981077"/>
              </a:tblGrid>
              <a:tr h="262957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Number of Employers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Remarks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Inactive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Teleworkers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Remarks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Inactive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Attrition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649182"/>
              </p:ext>
            </p:extLst>
          </p:nvPr>
        </p:nvGraphicFramePr>
        <p:xfrm>
          <a:off x="6552756" y="1049543"/>
          <a:ext cx="5516419" cy="1798215"/>
        </p:xfrm>
        <a:graphic>
          <a:graphicData uri="http://schemas.openxmlformats.org/drawingml/2006/table">
            <a:tbl>
              <a:tblPr/>
              <a:tblGrid>
                <a:gridCol w="5516419"/>
              </a:tblGrid>
              <a:tr h="1989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Support required from </a:t>
                      </a:r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Takamol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967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8906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8906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8906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8906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8906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8906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8906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862171"/>
              </p:ext>
            </p:extLst>
          </p:nvPr>
        </p:nvGraphicFramePr>
        <p:xfrm>
          <a:off x="1331191" y="2945968"/>
          <a:ext cx="10149165" cy="2602180"/>
        </p:xfrm>
        <a:graphic>
          <a:graphicData uri="http://schemas.openxmlformats.org/drawingml/2006/table">
            <a:tbl>
              <a:tblPr/>
              <a:tblGrid>
                <a:gridCol w="2376765"/>
                <a:gridCol w="3044536"/>
                <a:gridCol w="3074348"/>
                <a:gridCol w="1653516"/>
              </a:tblGrid>
              <a:tr h="2830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Key Area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Noted Issue / Risk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Current Status /Proposed Action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9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Infrastructure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Problem</a:t>
                      </a:r>
                      <a:r>
                        <a:rPr lang="en-US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in logging to telework system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solved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553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Security &amp; Confidentiality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N/A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4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Resourcing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is there a policy for the ministry to support teleworking on behalf of the company but being at charity associations?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71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Training of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Teleworkers on Processes and Client activities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Logging employees for training on system will be charged or no?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Proposed Action: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 add section on the system for trainers without being charged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71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Client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Productivity and Task Assignment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764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 update of required information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N/A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100565"/>
              </p:ext>
            </p:extLst>
          </p:nvPr>
        </p:nvGraphicFramePr>
        <p:xfrm>
          <a:off x="1342913" y="5739618"/>
          <a:ext cx="4066177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5945"/>
                <a:gridCol w="1020232"/>
              </a:tblGrid>
              <a:tr h="215110">
                <a:tc gridSpan="2"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Status Codes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964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Completed / Resolved</a:t>
                      </a:r>
                      <a:endParaRPr 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064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 Progress / Possible Delay / Incomplete</a:t>
                      </a:r>
                      <a:endParaRPr 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575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Delay / Risk</a:t>
                      </a:r>
                      <a:endParaRPr 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890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5936B840-6003-4D18-9E28-8B890AFA68A0}" vid="{AD20C8BC-552E-49BC-AC22-C2ED755375DA}"/>
    </a:ext>
  </a:extLst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New_Template_Ar" id="{2ED62127-CDF8-4863-B659-D449C3812F80}" vid="{D7FBAEE0-7609-4474-9B2B-93F180494AC6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7123</TotalTime>
  <Words>133</Words>
  <Application>Microsoft Office PowerPoint</Application>
  <PresentationFormat>Custom</PresentationFormat>
  <Paragraphs>52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5_Office Theme</vt:lpstr>
      <vt:lpstr>8_Office Theme</vt:lpstr>
      <vt:lpstr>6_Office Theme</vt:lpstr>
      <vt:lpstr>1_Office Theme</vt:lpstr>
      <vt:lpstr>Telework Online Service Provider report </vt:lpstr>
      <vt:lpstr>Telework Online Service Provider - (Qvision)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Mohammed Alparawi</dc:creator>
  <cp:lastModifiedBy>aya.ahmed</cp:lastModifiedBy>
  <cp:revision>521</cp:revision>
  <cp:lastPrinted>2016-01-28T07:48:06Z</cp:lastPrinted>
  <dcterms:created xsi:type="dcterms:W3CDTF">2015-10-22T10:39:13Z</dcterms:created>
  <dcterms:modified xsi:type="dcterms:W3CDTF">2019-01-30T13:31:05Z</dcterms:modified>
</cp:coreProperties>
</file>