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1CE5DA8-EDC0-4D36-BF4C-59E8A69A2E1C}">
  <a:tblStyle styleId="{71CE5DA8-EDC0-4D36-BF4C-59E8A69A2E1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CBB9C791-E4B6-4BDC-92FB-B1286D110551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schemas.openxmlformats.org/officeDocument/2006/relationships/slide" Target="slides/slide18.xml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ar-EG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0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1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2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17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6" name="Google Shape;35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18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3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4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5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6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7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8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9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1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1" algn="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13" Type="http://schemas.openxmlformats.org/officeDocument/2006/relationships/image" Target="../media/image15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5" Type="http://schemas.openxmlformats.org/officeDocument/2006/relationships/image" Target="../media/image3.png"/><Relationship Id="rId14" Type="http://schemas.openxmlformats.org/officeDocument/2006/relationships/image" Target="../media/image10.png"/><Relationship Id="rId17" Type="http://schemas.openxmlformats.org/officeDocument/2006/relationships/image" Target="../media/image17.png"/><Relationship Id="rId16" Type="http://schemas.openxmlformats.org/officeDocument/2006/relationships/image" Target="../media/image19.png"/><Relationship Id="rId5" Type="http://schemas.openxmlformats.org/officeDocument/2006/relationships/image" Target="../media/image18.png"/><Relationship Id="rId19" Type="http://schemas.openxmlformats.org/officeDocument/2006/relationships/image" Target="../media/image16.png"/><Relationship Id="rId6" Type="http://schemas.openxmlformats.org/officeDocument/2006/relationships/image" Target="../media/image14.png"/><Relationship Id="rId18" Type="http://schemas.openxmlformats.org/officeDocument/2006/relationships/image" Target="../media/image2.png"/><Relationship Id="rId7" Type="http://schemas.openxmlformats.org/officeDocument/2006/relationships/image" Target="../media/image7.png"/><Relationship Id="rId8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Relationship Id="rId4" Type="http://schemas.openxmlformats.org/officeDocument/2006/relationships/image" Target="../media/image31.png"/><Relationship Id="rId5" Type="http://schemas.openxmlformats.org/officeDocument/2006/relationships/image" Target="../media/image22.png"/><Relationship Id="rId6" Type="http://schemas.openxmlformats.org/officeDocument/2006/relationships/image" Target="../media/image34.png"/><Relationship Id="rId7" Type="http://schemas.openxmlformats.org/officeDocument/2006/relationships/image" Target="../media/image3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Relationship Id="rId4" Type="http://schemas.openxmlformats.org/officeDocument/2006/relationships/image" Target="../media/image23.png"/><Relationship Id="rId5" Type="http://schemas.openxmlformats.org/officeDocument/2006/relationships/image" Target="../media/image21.png"/><Relationship Id="rId6" Type="http://schemas.openxmlformats.org/officeDocument/2006/relationships/image" Target="../media/image2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Relationship Id="rId4" Type="http://schemas.openxmlformats.org/officeDocument/2006/relationships/image" Target="../media/image25.png"/><Relationship Id="rId5" Type="http://schemas.openxmlformats.org/officeDocument/2006/relationships/image" Target="../media/image24.png"/><Relationship Id="rId6" Type="http://schemas.openxmlformats.org/officeDocument/2006/relationships/image" Target="../media/image29.png"/><Relationship Id="rId7" Type="http://schemas.openxmlformats.org/officeDocument/2006/relationships/image" Target="../media/image2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g"/><Relationship Id="rId4" Type="http://schemas.openxmlformats.org/officeDocument/2006/relationships/image" Target="../media/image33.jpg"/><Relationship Id="rId5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2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5725" y="370611"/>
            <a:ext cx="6930652" cy="58667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t\Desktop\E_dawam_logo_1.png" id="90" name="Google Shape;90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03351" y="2636913"/>
            <a:ext cx="2616975" cy="19442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" name="Google Shape;91;p13"/>
          <p:cNvGrpSpPr/>
          <p:nvPr/>
        </p:nvGrpSpPr>
        <p:grpSpPr>
          <a:xfrm>
            <a:off x="2123728" y="1124742"/>
            <a:ext cx="1336126" cy="1368151"/>
            <a:chOff x="2267744" y="1176841"/>
            <a:chExt cx="1336126" cy="1368151"/>
          </a:xfrm>
        </p:grpSpPr>
        <p:pic>
          <p:nvPicPr>
            <p:cNvPr id="92" name="Google Shape;92;p1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267744" y="1176841"/>
              <a:ext cx="1336126" cy="13681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1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411760" y="1271723"/>
              <a:ext cx="1159249" cy="117838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4" name="Google Shape;94;p13"/>
          <p:cNvGrpSpPr/>
          <p:nvPr/>
        </p:nvGrpSpPr>
        <p:grpSpPr>
          <a:xfrm>
            <a:off x="2007964" y="4247131"/>
            <a:ext cx="1637230" cy="1584176"/>
            <a:chOff x="1933779" y="4005064"/>
            <a:chExt cx="1637230" cy="1584176"/>
          </a:xfrm>
        </p:grpSpPr>
        <p:pic>
          <p:nvPicPr>
            <p:cNvPr id="95" name="Google Shape;95;p1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933779" y="4005064"/>
              <a:ext cx="1637230" cy="1584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195736" y="4167122"/>
              <a:ext cx="1375273" cy="126005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7" name="Google Shape;97;p13"/>
          <p:cNvGrpSpPr/>
          <p:nvPr/>
        </p:nvGrpSpPr>
        <p:grpSpPr>
          <a:xfrm>
            <a:off x="5580112" y="4221088"/>
            <a:ext cx="1371957" cy="1499320"/>
            <a:chOff x="5652120" y="4229434"/>
            <a:chExt cx="1371957" cy="1499320"/>
          </a:xfrm>
        </p:grpSpPr>
        <p:pic>
          <p:nvPicPr>
            <p:cNvPr id="98" name="Google Shape;98;p13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5668499" y="4229434"/>
              <a:ext cx="1355578" cy="13880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3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5652120" y="4320110"/>
              <a:ext cx="1347203" cy="140864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0" name="Google Shape;100;p13"/>
          <p:cNvGrpSpPr/>
          <p:nvPr/>
        </p:nvGrpSpPr>
        <p:grpSpPr>
          <a:xfrm>
            <a:off x="3883446" y="260648"/>
            <a:ext cx="1425568" cy="1121949"/>
            <a:chOff x="3883446" y="362835"/>
            <a:chExt cx="1425568" cy="1121949"/>
          </a:xfrm>
        </p:grpSpPr>
        <p:pic>
          <p:nvPicPr>
            <p:cNvPr id="101" name="Google Shape;101;p13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883446" y="362835"/>
              <a:ext cx="1425568" cy="1121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3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080638" y="370611"/>
              <a:ext cx="923410" cy="91833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3" name="Google Shape;103;p13"/>
          <p:cNvGrpSpPr/>
          <p:nvPr/>
        </p:nvGrpSpPr>
        <p:grpSpPr>
          <a:xfrm>
            <a:off x="1115616" y="2822780"/>
            <a:ext cx="1828930" cy="1344342"/>
            <a:chOff x="1281271" y="2822780"/>
            <a:chExt cx="1828930" cy="1344342"/>
          </a:xfrm>
        </p:grpSpPr>
        <p:pic>
          <p:nvPicPr>
            <p:cNvPr id="104" name="Google Shape;104;p13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281271" y="2822780"/>
              <a:ext cx="1828930" cy="13443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13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1619672" y="2894649"/>
              <a:ext cx="977403" cy="99669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6" name="Google Shape;106;p13"/>
          <p:cNvGrpSpPr/>
          <p:nvPr/>
        </p:nvGrpSpPr>
        <p:grpSpPr>
          <a:xfrm>
            <a:off x="5436096" y="1052736"/>
            <a:ext cx="1675265" cy="1427586"/>
            <a:chOff x="5605901" y="1176841"/>
            <a:chExt cx="1675265" cy="1427586"/>
          </a:xfrm>
        </p:grpSpPr>
        <p:pic>
          <p:nvPicPr>
            <p:cNvPr id="107" name="Google Shape;107;p13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5605901" y="1216641"/>
              <a:ext cx="1675265" cy="13178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13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5774158" y="1176841"/>
              <a:ext cx="1338749" cy="142758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9" name="Google Shape;109;p13"/>
          <p:cNvGrpSpPr/>
          <p:nvPr/>
        </p:nvGrpSpPr>
        <p:grpSpPr>
          <a:xfrm>
            <a:off x="3883446" y="5270333"/>
            <a:ext cx="1425568" cy="1121949"/>
            <a:chOff x="3883446" y="5270333"/>
            <a:chExt cx="1425568" cy="1121949"/>
          </a:xfrm>
        </p:grpSpPr>
        <p:pic>
          <p:nvPicPr>
            <p:cNvPr id="110" name="Google Shape;110;p13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883446" y="5270333"/>
              <a:ext cx="1425568" cy="1121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13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4080638" y="5386191"/>
              <a:ext cx="1017455" cy="10060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2" name="Google Shape;112;p13"/>
          <p:cNvSpPr txBox="1"/>
          <p:nvPr/>
        </p:nvSpPr>
        <p:spPr>
          <a:xfrm>
            <a:off x="3645194" y="1928471"/>
            <a:ext cx="196070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800" u="none" cap="none" strike="noStrike">
                <a:solidFill>
                  <a:srgbClr val="D4A436"/>
                </a:solidFill>
                <a:latin typeface="Arial"/>
                <a:ea typeface="Arial"/>
                <a:cs typeface="Arial"/>
                <a:sym typeface="Arial"/>
              </a:rPr>
              <a:t>مشــروع</a:t>
            </a:r>
            <a:endParaRPr b="1" i="0" sz="2800" u="none" cap="none" strike="noStrike">
              <a:solidFill>
                <a:srgbClr val="D4A4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3"/>
          <p:cNvSpPr txBox="1"/>
          <p:nvPr/>
        </p:nvSpPr>
        <p:spPr>
          <a:xfrm>
            <a:off x="2597075" y="3059368"/>
            <a:ext cx="391914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4400" u="none" cap="none" strike="noStrike">
                <a:solidFill>
                  <a:srgbClr val="D4A436"/>
                </a:solidFill>
                <a:latin typeface="Arial"/>
                <a:ea typeface="Arial"/>
                <a:cs typeface="Arial"/>
                <a:sym typeface="Arial"/>
              </a:rPr>
              <a:t>أين وصلنا؟</a:t>
            </a:r>
            <a:endParaRPr b="1" i="0" sz="4400" u="none" cap="none" strike="noStrike">
              <a:solidFill>
                <a:srgbClr val="D4A4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" name="Google Shape;114;p13"/>
          <p:cNvGrpSpPr/>
          <p:nvPr/>
        </p:nvGrpSpPr>
        <p:grpSpPr>
          <a:xfrm>
            <a:off x="6346288" y="2883115"/>
            <a:ext cx="1425568" cy="1121949"/>
            <a:chOff x="6346288" y="2883115"/>
            <a:chExt cx="1425568" cy="1121949"/>
          </a:xfrm>
        </p:grpSpPr>
        <p:pic>
          <p:nvPicPr>
            <p:cNvPr id="115" name="Google Shape;115;p13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6346288" y="2883115"/>
              <a:ext cx="1425568" cy="1121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13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6588224" y="3083234"/>
              <a:ext cx="965039" cy="84982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22"/>
          <p:cNvGrpSpPr/>
          <p:nvPr/>
        </p:nvGrpSpPr>
        <p:grpSpPr>
          <a:xfrm>
            <a:off x="2867873" y="4561081"/>
            <a:ext cx="732663" cy="325771"/>
            <a:chOff x="2570286" y="4452131"/>
            <a:chExt cx="732663" cy="325771"/>
          </a:xfrm>
        </p:grpSpPr>
        <p:sp>
          <p:nvSpPr>
            <p:cNvPr id="206" name="Google Shape;206;p22"/>
            <p:cNvSpPr/>
            <p:nvPr/>
          </p:nvSpPr>
          <p:spPr>
            <a:xfrm>
              <a:off x="3209975" y="4452131"/>
              <a:ext cx="92974" cy="92974"/>
            </a:xfrm>
            <a:prstGeom prst="ellipse">
              <a:avLst/>
            </a:prstGeom>
            <a:solidFill>
              <a:srgbClr val="1E96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2"/>
            <p:cNvSpPr/>
            <p:nvPr/>
          </p:nvSpPr>
          <p:spPr>
            <a:xfrm>
              <a:off x="3002869" y="4546568"/>
              <a:ext cx="92974" cy="92974"/>
            </a:xfrm>
            <a:prstGeom prst="ellipse">
              <a:avLst/>
            </a:prstGeom>
            <a:solidFill>
              <a:srgbClr val="1E96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2"/>
            <p:cNvSpPr/>
            <p:nvPr/>
          </p:nvSpPr>
          <p:spPr>
            <a:xfrm>
              <a:off x="2789640" y="4624313"/>
              <a:ext cx="92974" cy="92974"/>
            </a:xfrm>
            <a:prstGeom prst="ellipse">
              <a:avLst/>
            </a:prstGeom>
            <a:solidFill>
              <a:srgbClr val="1E96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2"/>
            <p:cNvSpPr/>
            <p:nvPr/>
          </p:nvSpPr>
          <p:spPr>
            <a:xfrm>
              <a:off x="2570286" y="4684928"/>
              <a:ext cx="92974" cy="92974"/>
            </a:xfrm>
            <a:prstGeom prst="ellipse">
              <a:avLst/>
            </a:prstGeom>
            <a:solidFill>
              <a:srgbClr val="1E96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0" name="Google Shape;210;p22"/>
          <p:cNvSpPr/>
          <p:nvPr/>
        </p:nvSpPr>
        <p:spPr>
          <a:xfrm>
            <a:off x="4475724" y="3681966"/>
            <a:ext cx="92974" cy="92974"/>
          </a:xfrm>
          <a:prstGeom prst="ellipse">
            <a:avLst/>
          </a:prstGeom>
          <a:solidFill>
            <a:srgbClr val="1E96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2"/>
          <p:cNvSpPr/>
          <p:nvPr/>
        </p:nvSpPr>
        <p:spPr>
          <a:xfrm>
            <a:off x="5028006" y="2614814"/>
            <a:ext cx="92974" cy="92974"/>
          </a:xfrm>
          <a:prstGeom prst="ellipse">
            <a:avLst/>
          </a:prstGeom>
          <a:solidFill>
            <a:srgbClr val="1E96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2" name="Google Shape;212;p22"/>
          <p:cNvGrpSpPr/>
          <p:nvPr/>
        </p:nvGrpSpPr>
        <p:grpSpPr>
          <a:xfrm>
            <a:off x="1782796" y="4454055"/>
            <a:ext cx="2556250" cy="1063177"/>
            <a:chOff x="1485209" y="4345105"/>
            <a:chExt cx="2556250" cy="1063177"/>
          </a:xfrm>
        </p:grpSpPr>
        <p:sp>
          <p:nvSpPr>
            <p:cNvPr id="213" name="Google Shape;213;p22"/>
            <p:cNvSpPr/>
            <p:nvPr/>
          </p:nvSpPr>
          <p:spPr>
            <a:xfrm>
              <a:off x="2039996" y="4871533"/>
              <a:ext cx="2001463" cy="536749"/>
            </a:xfrm>
            <a:custGeom>
              <a:rect b="b" l="l" r="r" t="t"/>
              <a:pathLst>
                <a:path extrusionOk="0" h="536749" w="2001463">
                  <a:moveTo>
                    <a:pt x="0" y="89460"/>
                  </a:moveTo>
                  <a:cubicBezTo>
                    <a:pt x="0" y="40053"/>
                    <a:pt x="40053" y="0"/>
                    <a:pt x="89460" y="0"/>
                  </a:cubicBezTo>
                  <a:lnTo>
                    <a:pt x="1912003" y="0"/>
                  </a:lnTo>
                  <a:cubicBezTo>
                    <a:pt x="1961410" y="0"/>
                    <a:pt x="2001463" y="40053"/>
                    <a:pt x="2001463" y="89460"/>
                  </a:cubicBezTo>
                  <a:lnTo>
                    <a:pt x="2001463" y="447289"/>
                  </a:lnTo>
                  <a:cubicBezTo>
                    <a:pt x="2001463" y="496696"/>
                    <a:pt x="1961410" y="536749"/>
                    <a:pt x="1912003" y="536749"/>
                  </a:cubicBezTo>
                  <a:lnTo>
                    <a:pt x="89460" y="536749"/>
                  </a:lnTo>
                  <a:cubicBezTo>
                    <a:pt x="40053" y="536749"/>
                    <a:pt x="0" y="496696"/>
                    <a:pt x="0" y="447289"/>
                  </a:cubicBezTo>
                  <a:lnTo>
                    <a:pt x="0" y="89460"/>
                  </a:lnTo>
                  <a:close/>
                </a:path>
              </a:pathLst>
            </a:custGeom>
            <a:gradFill>
              <a:gsLst>
                <a:gs pos="0">
                  <a:srgbClr val="1E967E"/>
                </a:gs>
                <a:gs pos="50000">
                  <a:srgbClr val="23AF94"/>
                </a:gs>
                <a:gs pos="100000">
                  <a:srgbClr val="1E967E"/>
                </a:gs>
              </a:gsLst>
              <a:lin ang="5400000" scaled="0"/>
            </a:gradFill>
            <a:ln cap="flat" cmpd="sng" w="25400">
              <a:solidFill>
                <a:srgbClr val="125A4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7150" lIns="449825" spcFirstLastPara="1" rIns="87150" wrap="square" tIns="8715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238 اعجاب</a:t>
              </a:r>
              <a:endPara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22"/>
            <p:cNvSpPr/>
            <p:nvPr/>
          </p:nvSpPr>
          <p:spPr>
            <a:xfrm>
              <a:off x="1485209" y="4345105"/>
              <a:ext cx="928077" cy="928111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5" name="Google Shape;215;p22"/>
          <p:cNvGrpSpPr/>
          <p:nvPr/>
        </p:nvGrpSpPr>
        <p:grpSpPr>
          <a:xfrm>
            <a:off x="3579381" y="3681968"/>
            <a:ext cx="2556249" cy="1063177"/>
            <a:chOff x="3281794" y="3573018"/>
            <a:chExt cx="2556249" cy="1063177"/>
          </a:xfrm>
        </p:grpSpPr>
        <p:sp>
          <p:nvSpPr>
            <p:cNvPr id="216" name="Google Shape;216;p22"/>
            <p:cNvSpPr/>
            <p:nvPr/>
          </p:nvSpPr>
          <p:spPr>
            <a:xfrm>
              <a:off x="3836580" y="4099446"/>
              <a:ext cx="2001463" cy="536749"/>
            </a:xfrm>
            <a:custGeom>
              <a:rect b="b" l="l" r="r" t="t"/>
              <a:pathLst>
                <a:path extrusionOk="0" h="536749" w="2001463">
                  <a:moveTo>
                    <a:pt x="0" y="89460"/>
                  </a:moveTo>
                  <a:cubicBezTo>
                    <a:pt x="0" y="40053"/>
                    <a:pt x="40053" y="0"/>
                    <a:pt x="89460" y="0"/>
                  </a:cubicBezTo>
                  <a:lnTo>
                    <a:pt x="1912003" y="0"/>
                  </a:lnTo>
                  <a:cubicBezTo>
                    <a:pt x="1961410" y="0"/>
                    <a:pt x="2001463" y="40053"/>
                    <a:pt x="2001463" y="89460"/>
                  </a:cubicBezTo>
                  <a:lnTo>
                    <a:pt x="2001463" y="447289"/>
                  </a:lnTo>
                  <a:cubicBezTo>
                    <a:pt x="2001463" y="496696"/>
                    <a:pt x="1961410" y="536749"/>
                    <a:pt x="1912003" y="536749"/>
                  </a:cubicBezTo>
                  <a:lnTo>
                    <a:pt x="89460" y="536749"/>
                  </a:lnTo>
                  <a:cubicBezTo>
                    <a:pt x="40053" y="536749"/>
                    <a:pt x="0" y="496696"/>
                    <a:pt x="0" y="447289"/>
                  </a:cubicBezTo>
                  <a:lnTo>
                    <a:pt x="0" y="89460"/>
                  </a:lnTo>
                  <a:close/>
                </a:path>
              </a:pathLst>
            </a:custGeom>
            <a:gradFill>
              <a:gsLst>
                <a:gs pos="0">
                  <a:srgbClr val="1E967E"/>
                </a:gs>
                <a:gs pos="50000">
                  <a:srgbClr val="23AF94"/>
                </a:gs>
                <a:gs pos="100000">
                  <a:srgbClr val="1E967E"/>
                </a:gs>
              </a:gsLst>
              <a:lin ang="5400000" scaled="0"/>
            </a:gradFill>
            <a:ln cap="flat" cmpd="sng" w="25400">
              <a:solidFill>
                <a:srgbClr val="125A4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7150" lIns="449825" spcFirstLastPara="1" rIns="87150" wrap="square" tIns="8715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377 متابع</a:t>
              </a:r>
              <a:endPara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22"/>
            <p:cNvSpPr/>
            <p:nvPr/>
          </p:nvSpPr>
          <p:spPr>
            <a:xfrm>
              <a:off x="3281794" y="3573018"/>
              <a:ext cx="928077" cy="928111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8" name="Google Shape;218;p22"/>
          <p:cNvGrpSpPr/>
          <p:nvPr/>
        </p:nvGrpSpPr>
        <p:grpSpPr>
          <a:xfrm>
            <a:off x="4344335" y="2673859"/>
            <a:ext cx="2556249" cy="1063175"/>
            <a:chOff x="4046748" y="2564909"/>
            <a:chExt cx="2556249" cy="1063175"/>
          </a:xfrm>
        </p:grpSpPr>
        <p:sp>
          <p:nvSpPr>
            <p:cNvPr id="219" name="Google Shape;219;p22"/>
            <p:cNvSpPr/>
            <p:nvPr/>
          </p:nvSpPr>
          <p:spPr>
            <a:xfrm>
              <a:off x="4601534" y="3091335"/>
              <a:ext cx="2001463" cy="536749"/>
            </a:xfrm>
            <a:custGeom>
              <a:rect b="b" l="l" r="r" t="t"/>
              <a:pathLst>
                <a:path extrusionOk="0" h="536749" w="2001463">
                  <a:moveTo>
                    <a:pt x="0" y="89460"/>
                  </a:moveTo>
                  <a:cubicBezTo>
                    <a:pt x="0" y="40053"/>
                    <a:pt x="40053" y="0"/>
                    <a:pt x="89460" y="0"/>
                  </a:cubicBezTo>
                  <a:lnTo>
                    <a:pt x="1912003" y="0"/>
                  </a:lnTo>
                  <a:cubicBezTo>
                    <a:pt x="1961410" y="0"/>
                    <a:pt x="2001463" y="40053"/>
                    <a:pt x="2001463" y="89460"/>
                  </a:cubicBezTo>
                  <a:lnTo>
                    <a:pt x="2001463" y="447289"/>
                  </a:lnTo>
                  <a:cubicBezTo>
                    <a:pt x="2001463" y="496696"/>
                    <a:pt x="1961410" y="536749"/>
                    <a:pt x="1912003" y="536749"/>
                  </a:cubicBezTo>
                  <a:lnTo>
                    <a:pt x="89460" y="536749"/>
                  </a:lnTo>
                  <a:cubicBezTo>
                    <a:pt x="40053" y="536749"/>
                    <a:pt x="0" y="496696"/>
                    <a:pt x="0" y="447289"/>
                  </a:cubicBezTo>
                  <a:lnTo>
                    <a:pt x="0" y="89460"/>
                  </a:lnTo>
                  <a:close/>
                </a:path>
              </a:pathLst>
            </a:custGeom>
            <a:gradFill>
              <a:gsLst>
                <a:gs pos="0">
                  <a:srgbClr val="1E967E"/>
                </a:gs>
                <a:gs pos="50000">
                  <a:srgbClr val="23AF94"/>
                </a:gs>
                <a:gs pos="100000">
                  <a:srgbClr val="1E967E"/>
                </a:gs>
              </a:gsLst>
              <a:lin ang="5400000" scaled="0"/>
            </a:gradFill>
            <a:ln cap="flat" cmpd="sng" w="25400">
              <a:solidFill>
                <a:srgbClr val="125A4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7150" lIns="449825" spcFirstLastPara="1" rIns="87150" wrap="square" tIns="8715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1285 مشاهدة</a:t>
              </a:r>
              <a:endPara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22"/>
            <p:cNvSpPr/>
            <p:nvPr/>
          </p:nvSpPr>
          <p:spPr>
            <a:xfrm>
              <a:off x="4046748" y="2564909"/>
              <a:ext cx="928077" cy="928111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1" name="Google Shape;221;p22"/>
          <p:cNvGrpSpPr/>
          <p:nvPr/>
        </p:nvGrpSpPr>
        <p:grpSpPr>
          <a:xfrm>
            <a:off x="4680046" y="1538671"/>
            <a:ext cx="2556250" cy="1063178"/>
            <a:chOff x="4382459" y="1429721"/>
            <a:chExt cx="2556250" cy="1063178"/>
          </a:xfrm>
        </p:grpSpPr>
        <p:sp>
          <p:nvSpPr>
            <p:cNvPr id="222" name="Google Shape;222;p22"/>
            <p:cNvSpPr/>
            <p:nvPr/>
          </p:nvSpPr>
          <p:spPr>
            <a:xfrm>
              <a:off x="4937246" y="1956150"/>
              <a:ext cx="2001463" cy="536749"/>
            </a:xfrm>
            <a:custGeom>
              <a:rect b="b" l="l" r="r" t="t"/>
              <a:pathLst>
                <a:path extrusionOk="0" h="536749" w="2001463">
                  <a:moveTo>
                    <a:pt x="0" y="89460"/>
                  </a:moveTo>
                  <a:cubicBezTo>
                    <a:pt x="0" y="40053"/>
                    <a:pt x="40053" y="0"/>
                    <a:pt x="89460" y="0"/>
                  </a:cubicBezTo>
                  <a:lnTo>
                    <a:pt x="1912003" y="0"/>
                  </a:lnTo>
                  <a:cubicBezTo>
                    <a:pt x="1961410" y="0"/>
                    <a:pt x="2001463" y="40053"/>
                    <a:pt x="2001463" y="89460"/>
                  </a:cubicBezTo>
                  <a:lnTo>
                    <a:pt x="2001463" y="447289"/>
                  </a:lnTo>
                  <a:cubicBezTo>
                    <a:pt x="2001463" y="496696"/>
                    <a:pt x="1961410" y="536749"/>
                    <a:pt x="1912003" y="536749"/>
                  </a:cubicBezTo>
                  <a:lnTo>
                    <a:pt x="89460" y="536749"/>
                  </a:lnTo>
                  <a:cubicBezTo>
                    <a:pt x="40053" y="536749"/>
                    <a:pt x="0" y="496696"/>
                    <a:pt x="0" y="447289"/>
                  </a:cubicBezTo>
                  <a:lnTo>
                    <a:pt x="0" y="89460"/>
                  </a:lnTo>
                  <a:close/>
                </a:path>
              </a:pathLst>
            </a:custGeom>
            <a:gradFill>
              <a:gsLst>
                <a:gs pos="0">
                  <a:srgbClr val="1E967E"/>
                </a:gs>
                <a:gs pos="50000">
                  <a:srgbClr val="23AF94"/>
                </a:gs>
                <a:gs pos="100000">
                  <a:srgbClr val="1E967E"/>
                </a:gs>
              </a:gsLst>
              <a:lin ang="5400000" scaled="0"/>
            </a:gradFill>
            <a:ln cap="flat" cmpd="sng" w="25400">
              <a:solidFill>
                <a:srgbClr val="125A4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7150" lIns="449825" spcFirstLastPara="1" rIns="87150" wrap="square" tIns="8715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980 مشاهدة</a:t>
              </a:r>
              <a:endPara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4382459" y="1429721"/>
              <a:ext cx="928077" cy="928111"/>
            </a:xfrm>
            <a:prstGeom prst="ellipse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4" name="Google Shape;224;p22"/>
          <p:cNvGrpSpPr/>
          <p:nvPr/>
        </p:nvGrpSpPr>
        <p:grpSpPr>
          <a:xfrm>
            <a:off x="1262556" y="1538671"/>
            <a:ext cx="6612283" cy="4235102"/>
            <a:chOff x="0" y="0"/>
            <a:chExt cx="6612283" cy="4235102"/>
          </a:xfrm>
        </p:grpSpPr>
        <p:sp>
          <p:nvSpPr>
            <p:cNvPr id="225" name="Google Shape;225;p22"/>
            <p:cNvSpPr/>
            <p:nvPr/>
          </p:nvSpPr>
          <p:spPr>
            <a:xfrm>
              <a:off x="0" y="102426"/>
              <a:ext cx="6612283" cy="4132676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quadBezTo>
                    <a:pt x="20000" y="40000"/>
                    <a:pt x="101250" y="15000"/>
                  </a:quadBezTo>
                  <a:lnTo>
                    <a:pt x="100194" y="0"/>
                  </a:lnTo>
                  <a:lnTo>
                    <a:pt x="120000" y="24000"/>
                  </a:lnTo>
                  <a:lnTo>
                    <a:pt x="104419" y="60000"/>
                  </a:lnTo>
                  <a:lnTo>
                    <a:pt x="103363" y="45000"/>
                  </a:lnTo>
                  <a:quadBezTo>
                    <a:pt x="30000" y="55000"/>
                    <a:pt x="0" y="120000"/>
                  </a:quadBezTo>
                  <a:close/>
                </a:path>
              </a:pathLst>
            </a:custGeom>
            <a:gradFill>
              <a:gsLst>
                <a:gs pos="0">
                  <a:srgbClr val="B78A27"/>
                </a:gs>
                <a:gs pos="80000">
                  <a:srgbClr val="D4A436"/>
                </a:gs>
                <a:gs pos="100000">
                  <a:srgbClr val="B78A27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651309" y="3175484"/>
              <a:ext cx="152082" cy="152082"/>
            </a:xfrm>
            <a:prstGeom prst="ellipse">
              <a:avLst/>
            </a:prstGeom>
            <a:gradFill>
              <a:gsLst>
                <a:gs pos="0">
                  <a:srgbClr val="197D6A"/>
                </a:gs>
                <a:gs pos="80000">
                  <a:srgbClr val="23AF94"/>
                </a:gs>
                <a:gs pos="100000">
                  <a:srgbClr val="197D6A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727351" y="3251525"/>
              <a:ext cx="1130700" cy="9835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2"/>
            <p:cNvSpPr txBox="1"/>
            <p:nvPr/>
          </p:nvSpPr>
          <p:spPr>
            <a:xfrm>
              <a:off x="727351" y="3251525"/>
              <a:ext cx="1130700" cy="9835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80575" spcFirstLastPara="1" rIns="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عدد الشركات المسجلة بالبوابة: 92شركة</a:t>
              </a:r>
              <a:endPara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22"/>
            <p:cNvSpPr/>
            <p:nvPr/>
          </p:nvSpPr>
          <p:spPr>
            <a:xfrm>
              <a:off x="1725805" y="2214223"/>
              <a:ext cx="264491" cy="264491"/>
            </a:xfrm>
            <a:prstGeom prst="ellipse">
              <a:avLst/>
            </a:prstGeom>
            <a:gradFill>
              <a:gsLst>
                <a:gs pos="0">
                  <a:srgbClr val="197D6A"/>
                </a:gs>
                <a:gs pos="80000">
                  <a:srgbClr val="23AF94"/>
                </a:gs>
                <a:gs pos="100000">
                  <a:srgbClr val="197D6A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2"/>
            <p:cNvSpPr/>
            <p:nvPr/>
          </p:nvSpPr>
          <p:spPr>
            <a:xfrm>
              <a:off x="255964" y="1292158"/>
              <a:ext cx="1388579" cy="8143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2"/>
            <p:cNvSpPr txBox="1"/>
            <p:nvPr/>
          </p:nvSpPr>
          <p:spPr>
            <a:xfrm>
              <a:off x="255964" y="1292158"/>
              <a:ext cx="1388579" cy="8143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40125" spcFirstLastPara="1" rIns="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عدد طالبي الوظائف المسجلين بالبوابة: 448موظف</a:t>
              </a:r>
              <a:endPara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22"/>
            <p:cNvSpPr/>
            <p:nvPr/>
          </p:nvSpPr>
          <p:spPr>
            <a:xfrm>
              <a:off x="3097854" y="1505883"/>
              <a:ext cx="350450" cy="350450"/>
            </a:xfrm>
            <a:prstGeom prst="ellipse">
              <a:avLst/>
            </a:prstGeom>
            <a:gradFill>
              <a:gsLst>
                <a:gs pos="0">
                  <a:srgbClr val="197D6A"/>
                </a:gs>
                <a:gs pos="80000">
                  <a:srgbClr val="23AF94"/>
                </a:gs>
                <a:gs pos="100000">
                  <a:srgbClr val="197D6A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2"/>
            <p:cNvSpPr/>
            <p:nvPr/>
          </p:nvSpPr>
          <p:spPr>
            <a:xfrm>
              <a:off x="3212024" y="2058103"/>
              <a:ext cx="1388579" cy="8756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2"/>
            <p:cNvSpPr txBox="1"/>
            <p:nvPr/>
          </p:nvSpPr>
          <p:spPr>
            <a:xfrm>
              <a:off x="3212024" y="2058103"/>
              <a:ext cx="1388579" cy="8756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85675" spcFirstLastPara="1" rIns="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عدد الشركات التي تم التواصل معها: 15 شركة</a:t>
              </a:r>
              <a:endPara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2"/>
            <p:cNvSpPr/>
            <p:nvPr/>
          </p:nvSpPr>
          <p:spPr>
            <a:xfrm>
              <a:off x="4592230" y="1037237"/>
              <a:ext cx="469472" cy="469472"/>
            </a:xfrm>
            <a:prstGeom prst="ellipse">
              <a:avLst/>
            </a:prstGeom>
            <a:gradFill>
              <a:gsLst>
                <a:gs pos="0">
                  <a:srgbClr val="197D6A"/>
                </a:gs>
                <a:gs pos="80000">
                  <a:srgbClr val="23AF94"/>
                </a:gs>
                <a:gs pos="100000">
                  <a:srgbClr val="197D6A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2"/>
            <p:cNvSpPr/>
            <p:nvPr/>
          </p:nvSpPr>
          <p:spPr>
            <a:xfrm>
              <a:off x="3093415" y="0"/>
              <a:ext cx="1705855" cy="1051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2"/>
            <p:cNvSpPr txBox="1"/>
            <p:nvPr/>
          </p:nvSpPr>
          <p:spPr>
            <a:xfrm>
              <a:off x="3093415" y="0"/>
              <a:ext cx="1705855" cy="1051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48750" spcFirstLastPara="1" rIns="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عدد الموظفين الذين تم اقتراحهم للتوظيف بالشركات: 142موظف</a:t>
              </a:r>
              <a:endPara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" name="Google Shape;238;p22"/>
          <p:cNvSpPr txBox="1"/>
          <p:nvPr/>
        </p:nvSpPr>
        <p:spPr>
          <a:xfrm>
            <a:off x="5364088" y="321186"/>
            <a:ext cx="3646888" cy="515526"/>
          </a:xfrm>
          <a:prstGeom prst="rect">
            <a:avLst/>
          </a:prstGeom>
          <a:solidFill>
            <a:srgbClr val="1E96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أرقام واحصاءات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2"/>
          <p:cNvSpPr txBox="1"/>
          <p:nvPr/>
        </p:nvSpPr>
        <p:spPr>
          <a:xfrm>
            <a:off x="467544" y="1165163"/>
            <a:ext cx="8172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ارقام واحصاءات البوابة وصفحات التواصل الاجتماعي من فترة التدشين وحتى 8/ 1/ 1436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3"/>
          <p:cNvSpPr txBox="1"/>
          <p:nvPr/>
        </p:nvSpPr>
        <p:spPr>
          <a:xfrm rot="-5400000">
            <a:off x="6876579" y="3265691"/>
            <a:ext cx="3168353" cy="326619"/>
          </a:xfrm>
          <a:prstGeom prst="rect">
            <a:avLst/>
          </a:prstGeom>
          <a:solidFill>
            <a:srgbClr val="1E967E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3"/>
          <p:cNvSpPr txBox="1"/>
          <p:nvPr/>
        </p:nvSpPr>
        <p:spPr>
          <a:xfrm>
            <a:off x="611560" y="1844824"/>
            <a:ext cx="74888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تم استخراج تصاريح رسمية للمشروع تختص بمجال التوظيف: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3"/>
          <p:cNvSpPr txBox="1"/>
          <p:nvPr/>
        </p:nvSpPr>
        <p:spPr>
          <a:xfrm>
            <a:off x="2667318" y="2492897"/>
            <a:ext cx="536106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الحصول على رخصة وزارة العمل لمكتب حركية للتوظيف الأهلي رقم 388 لعام 1434هـ..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5549" y="3934204"/>
            <a:ext cx="1910227" cy="122298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3"/>
          <p:cNvSpPr txBox="1"/>
          <p:nvPr/>
        </p:nvSpPr>
        <p:spPr>
          <a:xfrm>
            <a:off x="2667318" y="4077073"/>
            <a:ext cx="543307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توقيع اتفاقية برنامج طاقات مع صندوق تنمية الموارد البشرية "هدف " بتاريخ 17-8-2014م.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9565" y="2327589"/>
            <a:ext cx="1766211" cy="121302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3"/>
          <p:cNvSpPr/>
          <p:nvPr/>
        </p:nvSpPr>
        <p:spPr>
          <a:xfrm>
            <a:off x="3707904" y="404664"/>
            <a:ext cx="5112569" cy="720080"/>
          </a:xfrm>
          <a:prstGeom prst="round2Diag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A5A5A5"/>
              </a:gs>
              <a:gs pos="50000">
                <a:srgbClr val="D8D8D8"/>
              </a:gs>
              <a:gs pos="100000">
                <a:srgbClr val="A5A5A5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400" u="none" cap="none" strike="noStrike">
                <a:solidFill>
                  <a:srgbClr val="1E967E"/>
                </a:solidFill>
                <a:latin typeface="Arial"/>
                <a:ea typeface="Arial"/>
                <a:cs typeface="Arial"/>
                <a:sym typeface="Arial"/>
              </a:rPr>
              <a:t>مسار الاعتمادات والاتفاقيات</a:t>
            </a:r>
            <a:endParaRPr b="1" i="0" sz="2400" u="none" cap="none" strike="noStrike">
              <a:solidFill>
                <a:srgbClr val="1E96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21702" y="2844552"/>
            <a:ext cx="3572603" cy="2381736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3"/>
          <p:cNvSpPr txBox="1"/>
          <p:nvPr/>
        </p:nvSpPr>
        <p:spPr>
          <a:xfrm>
            <a:off x="611560" y="1771791"/>
            <a:ext cx="7814883" cy="1009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قمنا بخطوات فعلية للحصول على وكيل حصري للتوظيف  مع مؤسسة «كافل» وسيتم استكمال باقي الخطوات ضمن الخطة المستقبلية للمشروع.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3" presetSubtype="32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3" presetSubtype="32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3" presetSubtype="32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3" presetSubtype="32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4"/>
          <p:cNvSpPr/>
          <p:nvPr/>
        </p:nvSpPr>
        <p:spPr>
          <a:xfrm>
            <a:off x="1187624" y="188640"/>
            <a:ext cx="6912768" cy="72008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D4A436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الجدول الزمني لخطوات القادمة بالمشروع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4"/>
          <p:cNvSpPr/>
          <p:nvPr/>
        </p:nvSpPr>
        <p:spPr>
          <a:xfrm>
            <a:off x="251520" y="1052736"/>
            <a:ext cx="8640960" cy="5616624"/>
          </a:xfrm>
          <a:prstGeom prst="rect">
            <a:avLst/>
          </a:prstGeom>
          <a:gradFill>
            <a:gsLst>
              <a:gs pos="0">
                <a:srgbClr val="1E967E"/>
              </a:gs>
              <a:gs pos="80000">
                <a:srgbClr val="23AF94"/>
              </a:gs>
              <a:gs pos="100000">
                <a:srgbClr val="1E967E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61" name="Google Shape;261;p24"/>
          <p:cNvGraphicFramePr/>
          <p:nvPr/>
        </p:nvGraphicFramePr>
        <p:xfrm>
          <a:off x="395536" y="125680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{71CE5DA8-EDC0-4D36-BF4C-59E8A69A2E1C}</a:tableStyleId>
              </a:tblPr>
              <a:tblGrid>
                <a:gridCol w="3122600"/>
                <a:gridCol w="5230350"/>
              </a:tblGrid>
              <a:tr h="5175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-EG" sz="2000" u="none" cap="none" strike="noStrike">
                          <a:solidFill>
                            <a:srgbClr val="125A4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المخطط الزمني</a:t>
                      </a:r>
                      <a:endParaRPr b="1" sz="2000" u="none" cap="none" strike="noStrike">
                        <a:solidFill>
                          <a:srgbClr val="125A4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25A4C"/>
                        </a:buClr>
                        <a:buSzPts val="2000"/>
                        <a:buFont typeface="Arial"/>
                        <a:buNone/>
                      </a:pPr>
                      <a:r>
                        <a:rPr b="1" lang="ar-EG" sz="2000" u="none" cap="none" strike="noStrike">
                          <a:solidFill>
                            <a:srgbClr val="125A4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الخطوات</a:t>
                      </a:r>
                      <a:endParaRPr b="1" sz="2000" u="none" cap="none" strike="noStrike">
                        <a:solidFill>
                          <a:srgbClr val="125A4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جاري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lang="ar-EG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تجميع الأوراق الرسمية للتوظيف بالفترة السابقة بالجمعية لإدراجها ضمن اتفاقية طاقات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045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خلال الشهر الحالي 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تجديد رخصة مكتب توظيف 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تنفيذ إجتماعين شهرياً مع جهات جديدة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توقيع  10 شراكات وكيل توظيف مع جهات متعددة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خلال شهرين 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تواصل مع الغرفة التجارية وهيئة الاستثمار لتوقيع اتفاقيات تعاون</a:t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الحصول على معلومات المعاقين من وزارة الشؤون الإجتماعية لزيادة قاعدة بيانات موظفين بالبوابة 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38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u="none" cap="none" strike="noStrike">
                          <a:solidFill>
                            <a:schemeClr val="lt1"/>
                          </a:solidFill>
                        </a:rPr>
                        <a:t>خلال 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1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تنفيذ إتفاقية مع أ/ هايدى العسكري (مسؤولة توافق)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565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25"/>
          <p:cNvGrpSpPr/>
          <p:nvPr/>
        </p:nvGrpSpPr>
        <p:grpSpPr>
          <a:xfrm>
            <a:off x="1534667" y="1207249"/>
            <a:ext cx="6071516" cy="5347688"/>
            <a:chOff x="1140705" y="10497"/>
            <a:chExt cx="6071516" cy="5347688"/>
          </a:xfrm>
        </p:grpSpPr>
        <p:sp>
          <p:nvSpPr>
            <p:cNvPr id="267" name="Google Shape;267;p25"/>
            <p:cNvSpPr/>
            <p:nvPr/>
          </p:nvSpPr>
          <p:spPr>
            <a:xfrm>
              <a:off x="2158213" y="815089"/>
              <a:ext cx="2900789" cy="2901288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5"/>
            <p:cNvSpPr txBox="1"/>
            <p:nvPr/>
          </p:nvSpPr>
          <p:spPr>
            <a:xfrm>
              <a:off x="2583024" y="1239973"/>
              <a:ext cx="2051167" cy="2051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5725" lIns="205725" spcFirstLastPara="1" rIns="205725" wrap="square" tIns="2057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5"/>
            <p:cNvSpPr/>
            <p:nvPr/>
          </p:nvSpPr>
          <p:spPr>
            <a:xfrm>
              <a:off x="2042044" y="3663768"/>
              <a:ext cx="233848" cy="233824"/>
            </a:xfrm>
            <a:prstGeom prst="ellipse">
              <a:avLst/>
            </a:prstGeom>
            <a:solidFill>
              <a:srgbClr val="BFBFB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5"/>
            <p:cNvSpPr/>
            <p:nvPr/>
          </p:nvSpPr>
          <p:spPr>
            <a:xfrm>
              <a:off x="5245843" y="1992506"/>
              <a:ext cx="233848" cy="233824"/>
            </a:xfrm>
            <a:prstGeom prst="ellipse">
              <a:avLst/>
            </a:prstGeom>
            <a:solidFill>
              <a:srgbClr val="A5A5A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5"/>
            <p:cNvSpPr/>
            <p:nvPr/>
          </p:nvSpPr>
          <p:spPr>
            <a:xfrm>
              <a:off x="4128370" y="3749559"/>
              <a:ext cx="322508" cy="322999"/>
            </a:xfrm>
            <a:prstGeom prst="ellipse">
              <a:avLst/>
            </a:prstGeom>
            <a:solidFill>
              <a:srgbClr val="197D6A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5"/>
            <p:cNvSpPr/>
            <p:nvPr/>
          </p:nvSpPr>
          <p:spPr>
            <a:xfrm>
              <a:off x="2916316" y="677146"/>
              <a:ext cx="233848" cy="233824"/>
            </a:xfrm>
            <a:prstGeom prst="ellipse">
              <a:avLst/>
            </a:prstGeom>
            <a:solidFill>
              <a:srgbClr val="B78A27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5"/>
            <p:cNvSpPr/>
            <p:nvPr/>
          </p:nvSpPr>
          <p:spPr>
            <a:xfrm>
              <a:off x="2379565" y="2479338"/>
              <a:ext cx="233848" cy="233824"/>
            </a:xfrm>
            <a:prstGeom prst="ellipse">
              <a:avLst/>
            </a:prstGeom>
            <a:solidFill>
              <a:srgbClr val="A5A5A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5"/>
            <p:cNvSpPr/>
            <p:nvPr/>
          </p:nvSpPr>
          <p:spPr>
            <a:xfrm>
              <a:off x="1251381" y="1338731"/>
              <a:ext cx="1179356" cy="1179491"/>
            </a:xfrm>
            <a:prstGeom prst="ellipse">
              <a:avLst/>
            </a:prstGeom>
            <a:gradFill>
              <a:gsLst>
                <a:gs pos="0">
                  <a:srgbClr val="B78A27"/>
                </a:gs>
                <a:gs pos="50000">
                  <a:srgbClr val="D4A436"/>
                </a:gs>
                <a:gs pos="100000">
                  <a:srgbClr val="B78A27"/>
                </a:gs>
              </a:gsLst>
              <a:lin ang="5400000" scaled="0"/>
            </a:gra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5"/>
            <p:cNvSpPr txBox="1"/>
            <p:nvPr/>
          </p:nvSpPr>
          <p:spPr>
            <a:xfrm>
              <a:off x="1424094" y="1511463"/>
              <a:ext cx="833930" cy="834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تطوير البوابة</a:t>
              </a:r>
              <a:endPara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5"/>
            <p:cNvSpPr/>
            <p:nvPr/>
          </p:nvSpPr>
          <p:spPr>
            <a:xfrm>
              <a:off x="3487518" y="1040647"/>
              <a:ext cx="322508" cy="322999"/>
            </a:xfrm>
            <a:prstGeom prst="ellipse">
              <a:avLst/>
            </a:prstGeom>
            <a:solidFill>
              <a:srgbClr val="BFBFB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5"/>
            <p:cNvSpPr/>
            <p:nvPr/>
          </p:nvSpPr>
          <p:spPr>
            <a:xfrm>
              <a:off x="1362653" y="2863515"/>
              <a:ext cx="583133" cy="583264"/>
            </a:xfrm>
            <a:prstGeom prst="ellipse">
              <a:avLst/>
            </a:prstGeom>
            <a:solidFill>
              <a:srgbClr val="197D6A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5"/>
            <p:cNvSpPr/>
            <p:nvPr/>
          </p:nvSpPr>
          <p:spPr>
            <a:xfrm>
              <a:off x="5340014" y="803237"/>
              <a:ext cx="1213558" cy="1140980"/>
            </a:xfrm>
            <a:prstGeom prst="ellipse">
              <a:avLst/>
            </a:prstGeom>
            <a:gradFill>
              <a:gsLst>
                <a:gs pos="0">
                  <a:srgbClr val="B78A27"/>
                </a:gs>
                <a:gs pos="50000">
                  <a:srgbClr val="D4A436"/>
                </a:gs>
                <a:gs pos="100000">
                  <a:srgbClr val="B78A27"/>
                </a:gs>
              </a:gsLst>
              <a:lin ang="5400000" scaled="0"/>
            </a:gra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5"/>
            <p:cNvSpPr txBox="1"/>
            <p:nvPr/>
          </p:nvSpPr>
          <p:spPr>
            <a:xfrm>
              <a:off x="5517735" y="970330"/>
              <a:ext cx="858116" cy="806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الشق القانوني</a:t>
              </a:r>
              <a:endPara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5"/>
            <p:cNvSpPr/>
            <p:nvPr/>
          </p:nvSpPr>
          <p:spPr>
            <a:xfrm>
              <a:off x="4830510" y="1597960"/>
              <a:ext cx="322508" cy="322999"/>
            </a:xfrm>
            <a:prstGeom prst="ellipse">
              <a:avLst/>
            </a:prstGeom>
            <a:solidFill>
              <a:srgbClr val="1E967E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5"/>
            <p:cNvSpPr/>
            <p:nvPr/>
          </p:nvSpPr>
          <p:spPr>
            <a:xfrm>
              <a:off x="1140705" y="3557730"/>
              <a:ext cx="233848" cy="233824"/>
            </a:xfrm>
            <a:prstGeom prst="ellipse">
              <a:avLst/>
            </a:prstGeom>
            <a:solidFill>
              <a:srgbClr val="B78A27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5"/>
            <p:cNvSpPr/>
            <p:nvPr/>
          </p:nvSpPr>
          <p:spPr>
            <a:xfrm>
              <a:off x="3470857" y="3224880"/>
              <a:ext cx="233848" cy="233824"/>
            </a:xfrm>
            <a:prstGeom prst="ellipse">
              <a:avLst/>
            </a:prstGeom>
            <a:solidFill>
              <a:srgbClr val="A5A5A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5"/>
            <p:cNvSpPr/>
            <p:nvPr/>
          </p:nvSpPr>
          <p:spPr>
            <a:xfrm>
              <a:off x="5790507" y="2719110"/>
              <a:ext cx="1421714" cy="1385347"/>
            </a:xfrm>
            <a:prstGeom prst="ellipse">
              <a:avLst/>
            </a:prstGeom>
            <a:gradFill>
              <a:gsLst>
                <a:gs pos="0">
                  <a:srgbClr val="1E967E"/>
                </a:gs>
                <a:gs pos="50000">
                  <a:srgbClr val="23AF94"/>
                </a:gs>
                <a:gs pos="100000">
                  <a:srgbClr val="1E967E"/>
                </a:gs>
              </a:gsLst>
              <a:lin ang="5400000" scaled="0"/>
            </a:gra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5"/>
            <p:cNvSpPr txBox="1"/>
            <p:nvPr/>
          </p:nvSpPr>
          <p:spPr>
            <a:xfrm>
              <a:off x="5998712" y="2921989"/>
              <a:ext cx="1005304" cy="9795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اتفاقيات وشراكات</a:t>
              </a:r>
              <a:endPara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5"/>
            <p:cNvSpPr/>
            <p:nvPr/>
          </p:nvSpPr>
          <p:spPr>
            <a:xfrm>
              <a:off x="5579062" y="2781080"/>
              <a:ext cx="233848" cy="233824"/>
            </a:xfrm>
            <a:prstGeom prst="ellipse">
              <a:avLst/>
            </a:prstGeom>
            <a:solidFill>
              <a:srgbClr val="B78A27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5"/>
            <p:cNvSpPr/>
            <p:nvPr/>
          </p:nvSpPr>
          <p:spPr>
            <a:xfrm>
              <a:off x="2180303" y="3484257"/>
              <a:ext cx="1853807" cy="1873928"/>
            </a:xfrm>
            <a:prstGeom prst="ellipse">
              <a:avLst/>
            </a:prstGeom>
            <a:gradFill>
              <a:gsLst>
                <a:gs pos="0">
                  <a:srgbClr val="1E967E"/>
                </a:gs>
                <a:gs pos="50000">
                  <a:srgbClr val="23AF94"/>
                </a:gs>
                <a:gs pos="100000">
                  <a:srgbClr val="1E967E"/>
                </a:gs>
              </a:gsLst>
              <a:lin ang="5400000" scaled="0"/>
            </a:gra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5"/>
            <p:cNvSpPr txBox="1"/>
            <p:nvPr/>
          </p:nvSpPr>
          <p:spPr>
            <a:xfrm>
              <a:off x="2451787" y="3758687"/>
              <a:ext cx="1310839" cy="13250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تفعيل «خطة تشغيل مكتب التوظيف» مع "هدف / الشركات"</a:t>
              </a:r>
              <a:endPara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5"/>
            <p:cNvSpPr/>
            <p:nvPr/>
          </p:nvSpPr>
          <p:spPr>
            <a:xfrm>
              <a:off x="3662479" y="3663767"/>
              <a:ext cx="233848" cy="233824"/>
            </a:xfrm>
            <a:prstGeom prst="ellipse">
              <a:avLst/>
            </a:prstGeom>
            <a:solidFill>
              <a:srgbClr val="B78A27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25"/>
            <p:cNvSpPr/>
            <p:nvPr/>
          </p:nvSpPr>
          <p:spPr>
            <a:xfrm>
              <a:off x="3677051" y="10497"/>
              <a:ext cx="1179356" cy="1179491"/>
            </a:xfrm>
            <a:prstGeom prst="ellipse">
              <a:avLst/>
            </a:prstGeom>
            <a:gradFill>
              <a:gsLst>
                <a:gs pos="0">
                  <a:srgbClr val="1E967E"/>
                </a:gs>
                <a:gs pos="50000">
                  <a:srgbClr val="23AF94"/>
                </a:gs>
                <a:gs pos="100000">
                  <a:srgbClr val="1E967E"/>
                </a:gs>
              </a:gsLst>
              <a:lin ang="5400000" scaled="0"/>
            </a:gra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25"/>
            <p:cNvSpPr txBox="1"/>
            <p:nvPr/>
          </p:nvSpPr>
          <p:spPr>
            <a:xfrm>
              <a:off x="3849764" y="183229"/>
              <a:ext cx="833930" cy="834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تدريب وتأهيل</a:t>
              </a:r>
              <a:endPara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5"/>
            <p:cNvSpPr/>
            <p:nvPr/>
          </p:nvSpPr>
          <p:spPr>
            <a:xfrm>
              <a:off x="2196890" y="1104907"/>
              <a:ext cx="233848" cy="233824"/>
            </a:xfrm>
            <a:prstGeom prst="ellipse">
              <a:avLst/>
            </a:prstGeom>
            <a:solidFill>
              <a:srgbClr val="197D6A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5"/>
            <p:cNvSpPr/>
            <p:nvPr/>
          </p:nvSpPr>
          <p:spPr>
            <a:xfrm>
              <a:off x="4919765" y="116726"/>
              <a:ext cx="233848" cy="233824"/>
            </a:xfrm>
            <a:prstGeom prst="ellipse">
              <a:avLst/>
            </a:prstGeom>
            <a:solidFill>
              <a:srgbClr val="B78A27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C:\Users\Mit\Desktop\E_dawam_logo_1.png" id="293" name="Google Shape;293;p25"/>
          <p:cNvPicPr preferRelativeResize="0"/>
          <p:nvPr/>
        </p:nvPicPr>
        <p:blipFill rotWithShape="1">
          <a:blip r:embed="rId4">
            <a:alphaModFix/>
          </a:blip>
          <a:srcRect b="0" l="0" r="3764" t="0"/>
          <a:stretch/>
        </p:blipFill>
        <p:spPr>
          <a:xfrm>
            <a:off x="2723396" y="2672925"/>
            <a:ext cx="2496676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5"/>
          <p:cNvSpPr/>
          <p:nvPr/>
        </p:nvSpPr>
        <p:spPr>
          <a:xfrm>
            <a:off x="1691680" y="188640"/>
            <a:ext cx="6048672" cy="864096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D4A436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النظرة المستقبلية للمشروع</a:t>
            </a:r>
            <a:endParaRPr/>
          </a:p>
        </p:txBody>
      </p:sp>
      <p:grpSp>
        <p:nvGrpSpPr>
          <p:cNvPr id="295" name="Google Shape;295;p25"/>
          <p:cNvGrpSpPr/>
          <p:nvPr/>
        </p:nvGrpSpPr>
        <p:grpSpPr>
          <a:xfrm>
            <a:off x="7469786" y="2677014"/>
            <a:ext cx="1674213" cy="968010"/>
            <a:chOff x="7317785" y="1862486"/>
            <a:chExt cx="1826215" cy="1043434"/>
          </a:xfrm>
        </p:grpSpPr>
        <p:pic>
          <p:nvPicPr>
            <p:cNvPr id="296" name="Google Shape;296;p2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7317785" y="1862486"/>
              <a:ext cx="1826215" cy="10434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7" name="Google Shape;297;p2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452320" y="1870657"/>
              <a:ext cx="1303451" cy="102709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8" name="Google Shape;298;p25"/>
          <p:cNvGrpSpPr/>
          <p:nvPr/>
        </p:nvGrpSpPr>
        <p:grpSpPr>
          <a:xfrm>
            <a:off x="7460305" y="2669432"/>
            <a:ext cx="1674213" cy="968010"/>
            <a:chOff x="7308304" y="3105646"/>
            <a:chExt cx="1826215" cy="1043434"/>
          </a:xfrm>
        </p:grpSpPr>
        <p:pic>
          <p:nvPicPr>
            <p:cNvPr id="299" name="Google Shape;299;p2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7308304" y="3105646"/>
              <a:ext cx="1826215" cy="10434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0" name="Google Shape;300;p2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452320" y="3105646"/>
              <a:ext cx="1361473" cy="9680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1" name="Google Shape;301;p25"/>
          <p:cNvSpPr/>
          <p:nvPr/>
        </p:nvSpPr>
        <p:spPr>
          <a:xfrm>
            <a:off x="611560" y="2133883"/>
            <a:ext cx="6048672" cy="1871181"/>
          </a:xfrm>
          <a:prstGeom prst="rect">
            <a:avLst/>
          </a:prstGeom>
          <a:gradFill>
            <a:gsLst>
              <a:gs pos="0">
                <a:srgbClr val="1E967E"/>
              </a:gs>
              <a:gs pos="80000">
                <a:srgbClr val="23AF94"/>
              </a:gs>
              <a:gs pos="100000">
                <a:srgbClr val="1E967E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تنفيذ الجانب التقني من المرحلة المستقبلية من اختصاص شركة كيوفيجن Q-vision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5"/>
          <p:cNvSpPr/>
          <p:nvPr/>
        </p:nvSpPr>
        <p:spPr>
          <a:xfrm>
            <a:off x="611560" y="2132856"/>
            <a:ext cx="6048672" cy="1871181"/>
          </a:xfrm>
          <a:prstGeom prst="rect">
            <a:avLst/>
          </a:prstGeom>
          <a:gradFill>
            <a:gsLst>
              <a:gs pos="0">
                <a:srgbClr val="1E967E"/>
              </a:gs>
              <a:gs pos="80000">
                <a:srgbClr val="23AF94"/>
              </a:gs>
              <a:gs pos="100000">
                <a:srgbClr val="1E967E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تنفيذ الجانب الميداني والتواصل والمتابعة مع الجهات الرسمية من اختصاص جمعية الاعاقة الحركية للكبار «حركية»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11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6"/>
          <p:cNvSpPr/>
          <p:nvPr/>
        </p:nvSpPr>
        <p:spPr>
          <a:xfrm>
            <a:off x="1475656" y="1647338"/>
            <a:ext cx="1866979" cy="1214867"/>
          </a:xfrm>
          <a:custGeom>
            <a:rect b="b" l="l" r="r" t="t"/>
            <a:pathLst>
              <a:path extrusionOk="0" h="1358883" w="2264806">
                <a:moveTo>
                  <a:pt x="0" y="0"/>
                </a:moveTo>
                <a:lnTo>
                  <a:pt x="2264806" y="0"/>
                </a:lnTo>
                <a:lnTo>
                  <a:pt x="2264806" y="1358883"/>
                </a:lnTo>
                <a:lnTo>
                  <a:pt x="0" y="135888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A5A5A5"/>
              </a:gs>
              <a:gs pos="80000">
                <a:srgbClr val="D8D8D8"/>
              </a:gs>
              <a:gs pos="100000">
                <a:srgbClr val="A5A5A5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1600" u="none" cap="none" strike="noStrike">
                <a:solidFill>
                  <a:srgbClr val="1E967E"/>
                </a:solidFill>
                <a:latin typeface="Arial"/>
                <a:ea typeface="Arial"/>
                <a:cs typeface="Arial"/>
                <a:sym typeface="Arial"/>
              </a:rPr>
              <a:t>التعاقد الإلكتروني</a:t>
            </a:r>
            <a:endParaRPr b="1" i="0" sz="1600" u="none" cap="none" strike="noStrike">
              <a:solidFill>
                <a:srgbClr val="1E96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26"/>
          <p:cNvSpPr/>
          <p:nvPr/>
        </p:nvSpPr>
        <p:spPr>
          <a:xfrm>
            <a:off x="3580166" y="1647338"/>
            <a:ext cx="1866979" cy="1214867"/>
          </a:xfrm>
          <a:custGeom>
            <a:rect b="b" l="l" r="r" t="t"/>
            <a:pathLst>
              <a:path extrusionOk="0" h="1358883" w="2264806">
                <a:moveTo>
                  <a:pt x="0" y="0"/>
                </a:moveTo>
                <a:lnTo>
                  <a:pt x="2264806" y="0"/>
                </a:lnTo>
                <a:lnTo>
                  <a:pt x="2264806" y="1358883"/>
                </a:lnTo>
                <a:lnTo>
                  <a:pt x="0" y="135888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78A27"/>
              </a:gs>
              <a:gs pos="80000">
                <a:srgbClr val="D4A436"/>
              </a:gs>
              <a:gs pos="100000">
                <a:srgbClr val="B78A2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تفعيل باقات اشتراك للشركات في برنامج  إي - تاسك</a:t>
            </a:r>
            <a:endParaRPr b="1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6"/>
          <p:cNvSpPr/>
          <p:nvPr/>
        </p:nvSpPr>
        <p:spPr>
          <a:xfrm>
            <a:off x="5718899" y="1647338"/>
            <a:ext cx="1866979" cy="1214867"/>
          </a:xfrm>
          <a:custGeom>
            <a:rect b="b" l="l" r="r" t="t"/>
            <a:pathLst>
              <a:path extrusionOk="0" h="1358883" w="2264806">
                <a:moveTo>
                  <a:pt x="0" y="0"/>
                </a:moveTo>
                <a:lnTo>
                  <a:pt x="2264806" y="0"/>
                </a:lnTo>
                <a:lnTo>
                  <a:pt x="2264806" y="1358883"/>
                </a:lnTo>
                <a:lnTo>
                  <a:pt x="0" y="135888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A5A5A5"/>
              </a:gs>
              <a:gs pos="80000">
                <a:srgbClr val="D8D8D8"/>
              </a:gs>
              <a:gs pos="100000">
                <a:srgbClr val="A5A5A5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1600" u="none" cap="none" strike="noStrike">
                <a:solidFill>
                  <a:srgbClr val="1E967E"/>
                </a:solidFill>
                <a:latin typeface="Arial"/>
                <a:ea typeface="Arial"/>
                <a:cs typeface="Arial"/>
                <a:sym typeface="Arial"/>
              </a:rPr>
              <a:t>تقنيات جديدة للصم والبكم</a:t>
            </a:r>
            <a:endParaRPr b="1" i="0" sz="1600" u="none" cap="none" strike="noStrike">
              <a:solidFill>
                <a:srgbClr val="1E96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6"/>
          <p:cNvSpPr/>
          <p:nvPr/>
        </p:nvSpPr>
        <p:spPr>
          <a:xfrm>
            <a:off x="1475656" y="3086310"/>
            <a:ext cx="1866979" cy="1214867"/>
          </a:xfrm>
          <a:custGeom>
            <a:rect b="b" l="l" r="r" t="t"/>
            <a:pathLst>
              <a:path extrusionOk="0" h="1358883" w="2264806">
                <a:moveTo>
                  <a:pt x="0" y="0"/>
                </a:moveTo>
                <a:lnTo>
                  <a:pt x="2264806" y="0"/>
                </a:lnTo>
                <a:lnTo>
                  <a:pt x="2264806" y="1358883"/>
                </a:lnTo>
                <a:lnTo>
                  <a:pt x="0" y="135888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78A27"/>
              </a:gs>
              <a:gs pos="80000">
                <a:srgbClr val="D4A436"/>
              </a:gs>
              <a:gs pos="100000">
                <a:srgbClr val="B78A2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استبيانات للموظفين</a:t>
            </a:r>
            <a:endParaRPr b="1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6"/>
          <p:cNvSpPr/>
          <p:nvPr/>
        </p:nvSpPr>
        <p:spPr>
          <a:xfrm>
            <a:off x="5718899" y="3081676"/>
            <a:ext cx="1866979" cy="1214867"/>
          </a:xfrm>
          <a:custGeom>
            <a:rect b="b" l="l" r="r" t="t"/>
            <a:pathLst>
              <a:path extrusionOk="0" h="1358883" w="2264806">
                <a:moveTo>
                  <a:pt x="0" y="0"/>
                </a:moveTo>
                <a:lnTo>
                  <a:pt x="2264806" y="0"/>
                </a:lnTo>
                <a:lnTo>
                  <a:pt x="2264806" y="1358883"/>
                </a:lnTo>
                <a:lnTo>
                  <a:pt x="0" y="135888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78A27"/>
              </a:gs>
              <a:gs pos="80000">
                <a:srgbClr val="D4A436"/>
              </a:gs>
              <a:gs pos="100000">
                <a:srgbClr val="B78A2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اختبارات إلكترونية</a:t>
            </a:r>
            <a:endParaRPr b="1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6"/>
          <p:cNvSpPr/>
          <p:nvPr/>
        </p:nvSpPr>
        <p:spPr>
          <a:xfrm>
            <a:off x="3596450" y="3081676"/>
            <a:ext cx="1866979" cy="1214867"/>
          </a:xfrm>
          <a:custGeom>
            <a:rect b="b" l="l" r="r" t="t"/>
            <a:pathLst>
              <a:path extrusionOk="0" h="1358883" w="2264806">
                <a:moveTo>
                  <a:pt x="0" y="0"/>
                </a:moveTo>
                <a:lnTo>
                  <a:pt x="2264806" y="0"/>
                </a:lnTo>
                <a:lnTo>
                  <a:pt x="2264806" y="1358883"/>
                </a:lnTo>
                <a:lnTo>
                  <a:pt x="0" y="135888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A5A5A5"/>
              </a:gs>
              <a:gs pos="80000">
                <a:srgbClr val="D8D8D8"/>
              </a:gs>
              <a:gs pos="100000">
                <a:srgbClr val="A5A5A5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1600" u="none" cap="none" strike="noStrike">
                <a:solidFill>
                  <a:srgbClr val="1E967E"/>
                </a:solidFill>
                <a:latin typeface="Arial"/>
                <a:ea typeface="Arial"/>
                <a:cs typeface="Arial"/>
                <a:sym typeface="Arial"/>
              </a:rPr>
              <a:t>إي دوام موبايل للشركات</a:t>
            </a:r>
            <a:endParaRPr b="1" i="0" sz="1600" u="none" cap="none" strike="noStrike">
              <a:solidFill>
                <a:srgbClr val="1E96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6"/>
          <p:cNvSpPr/>
          <p:nvPr/>
        </p:nvSpPr>
        <p:spPr>
          <a:xfrm>
            <a:off x="2478539" y="4518389"/>
            <a:ext cx="1866979" cy="1214867"/>
          </a:xfrm>
          <a:custGeom>
            <a:rect b="b" l="l" r="r" t="t"/>
            <a:pathLst>
              <a:path extrusionOk="0" h="1358883" w="2264806">
                <a:moveTo>
                  <a:pt x="0" y="0"/>
                </a:moveTo>
                <a:lnTo>
                  <a:pt x="2264806" y="0"/>
                </a:lnTo>
                <a:lnTo>
                  <a:pt x="2264806" y="1358883"/>
                </a:lnTo>
                <a:lnTo>
                  <a:pt x="0" y="135888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78A27"/>
              </a:gs>
              <a:gs pos="80000">
                <a:srgbClr val="D4A436"/>
              </a:gs>
              <a:gs pos="100000">
                <a:srgbClr val="B78A2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دفع الاجور إلكترونياً</a:t>
            </a:r>
            <a:endParaRPr b="1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6"/>
          <p:cNvSpPr/>
          <p:nvPr/>
        </p:nvSpPr>
        <p:spPr>
          <a:xfrm>
            <a:off x="4638779" y="4518389"/>
            <a:ext cx="1866979" cy="1214867"/>
          </a:xfrm>
          <a:custGeom>
            <a:rect b="b" l="l" r="r" t="t"/>
            <a:pathLst>
              <a:path extrusionOk="0" h="1358883" w="2264806">
                <a:moveTo>
                  <a:pt x="0" y="0"/>
                </a:moveTo>
                <a:lnTo>
                  <a:pt x="2264806" y="0"/>
                </a:lnTo>
                <a:lnTo>
                  <a:pt x="2264806" y="1358883"/>
                </a:lnTo>
                <a:lnTo>
                  <a:pt x="0" y="135888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78A27"/>
              </a:gs>
              <a:gs pos="80000">
                <a:srgbClr val="D4A436"/>
              </a:gs>
              <a:gs pos="100000">
                <a:srgbClr val="B78A2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دعم فني أونلاين</a:t>
            </a:r>
            <a:endParaRPr b="1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5" name="Google Shape;315;p26"/>
          <p:cNvGrpSpPr/>
          <p:nvPr/>
        </p:nvGrpSpPr>
        <p:grpSpPr>
          <a:xfrm>
            <a:off x="4499992" y="332656"/>
            <a:ext cx="4320480" cy="735336"/>
            <a:chOff x="4499992" y="389408"/>
            <a:chExt cx="4320480" cy="735336"/>
          </a:xfrm>
        </p:grpSpPr>
        <p:sp>
          <p:nvSpPr>
            <p:cNvPr id="316" name="Google Shape;316;p26"/>
            <p:cNvSpPr/>
            <p:nvPr/>
          </p:nvSpPr>
          <p:spPr>
            <a:xfrm flipH="1">
              <a:off x="5220072" y="389408"/>
              <a:ext cx="3600400" cy="735336"/>
            </a:xfrm>
            <a:prstGeom prst="homePlate">
              <a:avLst>
                <a:gd fmla="val 34669" name="adj"/>
              </a:avLst>
            </a:prstGeom>
            <a:solidFill>
              <a:srgbClr val="23AF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تطوير البوابة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26"/>
            <p:cNvSpPr/>
            <p:nvPr/>
          </p:nvSpPr>
          <p:spPr>
            <a:xfrm flipH="1">
              <a:off x="4853020" y="389408"/>
              <a:ext cx="504056" cy="735336"/>
            </a:xfrm>
            <a:prstGeom prst="chevron">
              <a:avLst>
                <a:gd fmla="val 50000" name="adj"/>
              </a:avLst>
            </a:prstGeom>
            <a:solidFill>
              <a:srgbClr val="23AF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26"/>
            <p:cNvSpPr/>
            <p:nvPr/>
          </p:nvSpPr>
          <p:spPr>
            <a:xfrm flipH="1">
              <a:off x="4499992" y="389408"/>
              <a:ext cx="504056" cy="735336"/>
            </a:xfrm>
            <a:prstGeom prst="chevron">
              <a:avLst>
                <a:gd fmla="val 50000" name="adj"/>
              </a:avLst>
            </a:prstGeom>
            <a:solidFill>
              <a:srgbClr val="23AF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7"/>
          <p:cNvSpPr txBox="1"/>
          <p:nvPr>
            <p:ph idx="1" type="body"/>
          </p:nvPr>
        </p:nvSpPr>
        <p:spPr>
          <a:xfrm>
            <a:off x="827584" y="1124744"/>
            <a:ext cx="7776864" cy="12961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ar-EG" sz="1800">
                <a:latin typeface="Arial"/>
                <a:ea typeface="Arial"/>
                <a:cs typeface="Arial"/>
                <a:sym typeface="Arial"/>
              </a:rPr>
              <a:t>التعاقد مع مكتب محاماة لتوثيق الخطوات القانونية مع صندوق هدف – الشركات – الموظفين وكذلك أي جهة سوف يتم التعاقد معها مستقبلياً، وذلك بصورة احترافية تضمن حقوق كافة الأطراف بالمشروع.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27"/>
          <p:cNvSpPr txBox="1"/>
          <p:nvPr/>
        </p:nvSpPr>
        <p:spPr>
          <a:xfrm>
            <a:off x="611560" y="3429000"/>
            <a:ext cx="7992888" cy="2304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شراكات مع مؤسسات للتدريب لتقديم مزايا التدريب والتأهيل للمشتركين بالبوابة.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تهيئة طالب العمل للمقابلة الشخصية " بناء على بنود اتفاقية هدف ".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ورش عمل للمشتركين.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تدريب أونلاين بالبوابة.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5" name="Google Shape;325;p27"/>
          <p:cNvGrpSpPr/>
          <p:nvPr/>
        </p:nvGrpSpPr>
        <p:grpSpPr>
          <a:xfrm>
            <a:off x="4499992" y="332656"/>
            <a:ext cx="4320480" cy="735336"/>
            <a:chOff x="4499992" y="389408"/>
            <a:chExt cx="4320480" cy="735336"/>
          </a:xfrm>
        </p:grpSpPr>
        <p:sp>
          <p:nvSpPr>
            <p:cNvPr id="326" name="Google Shape;326;p27"/>
            <p:cNvSpPr/>
            <p:nvPr/>
          </p:nvSpPr>
          <p:spPr>
            <a:xfrm flipH="1">
              <a:off x="5220072" y="389408"/>
              <a:ext cx="3600400" cy="735336"/>
            </a:xfrm>
            <a:prstGeom prst="homePlate">
              <a:avLst>
                <a:gd fmla="val 34669" name="adj"/>
              </a:avLst>
            </a:prstGeom>
            <a:solidFill>
              <a:srgbClr val="23AF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الشق القانوني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27"/>
            <p:cNvSpPr/>
            <p:nvPr/>
          </p:nvSpPr>
          <p:spPr>
            <a:xfrm flipH="1">
              <a:off x="4853020" y="389408"/>
              <a:ext cx="504056" cy="735336"/>
            </a:xfrm>
            <a:prstGeom prst="chevron">
              <a:avLst>
                <a:gd fmla="val 50000" name="adj"/>
              </a:avLst>
            </a:prstGeom>
            <a:solidFill>
              <a:srgbClr val="23AF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27"/>
            <p:cNvSpPr/>
            <p:nvPr/>
          </p:nvSpPr>
          <p:spPr>
            <a:xfrm flipH="1">
              <a:off x="4499992" y="389408"/>
              <a:ext cx="504056" cy="735336"/>
            </a:xfrm>
            <a:prstGeom prst="chevron">
              <a:avLst>
                <a:gd fmla="val 50000" name="adj"/>
              </a:avLst>
            </a:prstGeom>
            <a:solidFill>
              <a:srgbClr val="23AF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9" name="Google Shape;329;p27"/>
          <p:cNvGrpSpPr/>
          <p:nvPr/>
        </p:nvGrpSpPr>
        <p:grpSpPr>
          <a:xfrm>
            <a:off x="4499992" y="2564904"/>
            <a:ext cx="4320480" cy="735336"/>
            <a:chOff x="4499992" y="389408"/>
            <a:chExt cx="4320480" cy="735336"/>
          </a:xfrm>
        </p:grpSpPr>
        <p:sp>
          <p:nvSpPr>
            <p:cNvPr id="330" name="Google Shape;330;p27"/>
            <p:cNvSpPr/>
            <p:nvPr/>
          </p:nvSpPr>
          <p:spPr>
            <a:xfrm flipH="1">
              <a:off x="5220072" y="389408"/>
              <a:ext cx="3600400" cy="735336"/>
            </a:xfrm>
            <a:prstGeom prst="homePlate">
              <a:avLst>
                <a:gd fmla="val 34669" name="adj"/>
              </a:avLst>
            </a:prstGeom>
            <a:solidFill>
              <a:srgbClr val="23AF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التدريب والتأهيل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27"/>
            <p:cNvSpPr/>
            <p:nvPr/>
          </p:nvSpPr>
          <p:spPr>
            <a:xfrm flipH="1">
              <a:off x="4853020" y="389408"/>
              <a:ext cx="504056" cy="735336"/>
            </a:xfrm>
            <a:prstGeom prst="chevron">
              <a:avLst>
                <a:gd fmla="val 50000" name="adj"/>
              </a:avLst>
            </a:prstGeom>
            <a:solidFill>
              <a:srgbClr val="23AF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27"/>
            <p:cNvSpPr/>
            <p:nvPr/>
          </p:nvSpPr>
          <p:spPr>
            <a:xfrm flipH="1">
              <a:off x="4499992" y="389408"/>
              <a:ext cx="504056" cy="735336"/>
            </a:xfrm>
            <a:prstGeom prst="chevron">
              <a:avLst>
                <a:gd fmla="val 50000" name="adj"/>
              </a:avLst>
            </a:prstGeom>
            <a:solidFill>
              <a:srgbClr val="23AF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8"/>
          <p:cNvSpPr txBox="1"/>
          <p:nvPr>
            <p:ph idx="1" type="body"/>
          </p:nvPr>
        </p:nvSpPr>
        <p:spPr>
          <a:xfrm>
            <a:off x="467544" y="980728"/>
            <a:ext cx="8136904" cy="2216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1" algn="just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ar-EG" sz="1800">
                <a:latin typeface="Arial"/>
                <a:ea typeface="Arial"/>
                <a:cs typeface="Arial"/>
                <a:sym typeface="Arial"/>
              </a:rPr>
              <a:t>تحديد مسؤول متابعة للتواصل مع «هدف»، ومتابعة الدعم المالي المقرر منها.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just">
              <a:lnSpc>
                <a:spcPct val="13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ar-EG" sz="1800">
                <a:latin typeface="Arial"/>
                <a:ea typeface="Arial"/>
                <a:cs typeface="Arial"/>
                <a:sym typeface="Arial"/>
              </a:rPr>
              <a:t>تقديم التقارير والإحصاءات الدورية، ومتابعة تحقيق المعايير المطلوبة لدى هدف.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just">
              <a:lnSpc>
                <a:spcPct val="13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ar-EG" sz="1800">
                <a:latin typeface="Arial"/>
                <a:ea typeface="Arial"/>
                <a:cs typeface="Arial"/>
                <a:sym typeface="Arial"/>
              </a:rPr>
              <a:t>تقديم خطة عمل المشروع وفقاً للتوقيت والنموذج المقترح من هدف.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just">
              <a:lnSpc>
                <a:spcPct val="13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ar-EG" sz="1800">
                <a:latin typeface="Arial"/>
                <a:ea typeface="Arial"/>
                <a:cs typeface="Arial"/>
                <a:sym typeface="Arial"/>
              </a:rPr>
              <a:t>التواصل مع الشركات وتجميع تقارير تسجيل موظفين إي -دوام بالتأمينات الاجتماعية.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just">
              <a:lnSpc>
                <a:spcPct val="13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ar-EG" sz="1800">
                <a:latin typeface="Arial"/>
                <a:ea typeface="Arial"/>
                <a:cs typeface="Arial"/>
                <a:sym typeface="Arial"/>
              </a:rPr>
              <a:t>توثيق وأرشفة عمليات التوظيف بالعقود المبرمة بين الشركات والموظفين.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8" name="Google Shape;338;p28"/>
          <p:cNvGrpSpPr/>
          <p:nvPr/>
        </p:nvGrpSpPr>
        <p:grpSpPr>
          <a:xfrm>
            <a:off x="2843808" y="260648"/>
            <a:ext cx="5976664" cy="735336"/>
            <a:chOff x="4499992" y="389408"/>
            <a:chExt cx="5976664" cy="735336"/>
          </a:xfrm>
        </p:grpSpPr>
        <p:sp>
          <p:nvSpPr>
            <p:cNvPr id="339" name="Google Shape;339;p28"/>
            <p:cNvSpPr/>
            <p:nvPr/>
          </p:nvSpPr>
          <p:spPr>
            <a:xfrm flipH="1">
              <a:off x="5220072" y="389408"/>
              <a:ext cx="5256584" cy="735336"/>
            </a:xfrm>
            <a:prstGeom prst="homePlate">
              <a:avLst>
                <a:gd fmla="val 34669" name="adj"/>
              </a:avLst>
            </a:prstGeom>
            <a:solidFill>
              <a:srgbClr val="23AF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تفعيل خطة تشغيل المكتب مع هدف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28"/>
            <p:cNvSpPr/>
            <p:nvPr/>
          </p:nvSpPr>
          <p:spPr>
            <a:xfrm flipH="1">
              <a:off x="4853020" y="389408"/>
              <a:ext cx="504056" cy="735336"/>
            </a:xfrm>
            <a:prstGeom prst="chevron">
              <a:avLst>
                <a:gd fmla="val 50000" name="adj"/>
              </a:avLst>
            </a:prstGeom>
            <a:solidFill>
              <a:srgbClr val="23AF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28"/>
            <p:cNvSpPr/>
            <p:nvPr/>
          </p:nvSpPr>
          <p:spPr>
            <a:xfrm flipH="1">
              <a:off x="4499992" y="389408"/>
              <a:ext cx="504056" cy="735336"/>
            </a:xfrm>
            <a:prstGeom prst="chevron">
              <a:avLst>
                <a:gd fmla="val 50000" name="adj"/>
              </a:avLst>
            </a:prstGeom>
            <a:solidFill>
              <a:srgbClr val="23AF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2" name="Google Shape;342;p28"/>
          <p:cNvGrpSpPr/>
          <p:nvPr/>
        </p:nvGrpSpPr>
        <p:grpSpPr>
          <a:xfrm>
            <a:off x="2843808" y="3140968"/>
            <a:ext cx="5976664" cy="735336"/>
            <a:chOff x="4499992" y="389408"/>
            <a:chExt cx="5976664" cy="735336"/>
          </a:xfrm>
        </p:grpSpPr>
        <p:sp>
          <p:nvSpPr>
            <p:cNvPr id="343" name="Google Shape;343;p28"/>
            <p:cNvSpPr/>
            <p:nvPr/>
          </p:nvSpPr>
          <p:spPr>
            <a:xfrm flipH="1">
              <a:off x="5220072" y="389408"/>
              <a:ext cx="5256584" cy="735336"/>
            </a:xfrm>
            <a:prstGeom prst="homePlate">
              <a:avLst>
                <a:gd fmla="val 34669" name="adj"/>
              </a:avLst>
            </a:prstGeom>
            <a:solidFill>
              <a:srgbClr val="23AF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عقد اتفاقيات وشراكات مع جهات مختلفة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8"/>
            <p:cNvSpPr/>
            <p:nvPr/>
          </p:nvSpPr>
          <p:spPr>
            <a:xfrm flipH="1">
              <a:off x="4853020" y="389408"/>
              <a:ext cx="504056" cy="735336"/>
            </a:xfrm>
            <a:prstGeom prst="chevron">
              <a:avLst>
                <a:gd fmla="val 50000" name="adj"/>
              </a:avLst>
            </a:prstGeom>
            <a:solidFill>
              <a:srgbClr val="23AF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28"/>
            <p:cNvSpPr/>
            <p:nvPr/>
          </p:nvSpPr>
          <p:spPr>
            <a:xfrm flipH="1">
              <a:off x="4499992" y="389408"/>
              <a:ext cx="504056" cy="735336"/>
            </a:xfrm>
            <a:prstGeom prst="chevron">
              <a:avLst>
                <a:gd fmla="val 50000" name="adj"/>
              </a:avLst>
            </a:prstGeom>
            <a:solidFill>
              <a:srgbClr val="23AF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6" name="Google Shape;346;p28"/>
          <p:cNvSpPr txBox="1"/>
          <p:nvPr/>
        </p:nvSpPr>
        <p:spPr>
          <a:xfrm>
            <a:off x="467544" y="3861048"/>
            <a:ext cx="8136904" cy="1728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1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عرض المشروع للرعاية من مؤسسات وهيئات رسمية.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just">
              <a:lnSpc>
                <a:spcPct val="13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شراكة مع مؤسسات تدريب للمشتركين.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just">
              <a:lnSpc>
                <a:spcPct val="13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عرض المشروع ومنتجاته للدعم من الجهات المانحة.</a:t>
            </a:r>
            <a:endParaRPr/>
          </a:p>
          <a:p>
            <a:pPr indent="-342900" lvl="0" marL="342900" marR="0" rtl="1" algn="just">
              <a:lnSpc>
                <a:spcPct val="13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عقد اجتماعات مع  شركات ومؤسسات متعددة للشراكة في عملية التوظيف.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2" name="Google Shape;352;p29"/>
          <p:cNvGraphicFramePr/>
          <p:nvPr/>
        </p:nvGraphicFramePr>
        <p:xfrm>
          <a:off x="1043608" y="161499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{CBB9C791-E4B6-4BDC-92FB-B1286D110551}</a:tableStyleId>
              </a:tblPr>
              <a:tblGrid>
                <a:gridCol w="4179875"/>
                <a:gridCol w="2948925"/>
              </a:tblGrid>
              <a:tr h="506025">
                <a:tc gridSpan="2"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فريق عمل المشروع 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1E967E"/>
                    </a:solidFill>
                  </a:tcPr>
                </a:tc>
                <a:tc hMerge="1"/>
              </a:tr>
              <a:tr h="506025"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المبرمجين ومحللين نظم معلومات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1E967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BFBFBF"/>
                    </a:solidFill>
                  </a:tcPr>
                </a:tc>
              </a:tr>
              <a:tr h="506025"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المصممين الجرافيك والملتيميديا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1E967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BFBFBF"/>
                    </a:solidFill>
                  </a:tcPr>
                </a:tc>
              </a:tr>
              <a:tr h="506025"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إدارة الحملة التسويقية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1E967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BFBFBF"/>
                    </a:solidFill>
                  </a:tcPr>
                </a:tc>
              </a:tr>
              <a:tr h="506025"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إدارة البوابة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1E967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BFBFBF"/>
                    </a:solidFill>
                  </a:tcPr>
                </a:tc>
              </a:tr>
              <a:tr h="506025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ar-EG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اختبار الجودة 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1E967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BFBFBF"/>
                    </a:solidFill>
                  </a:tcPr>
                </a:tc>
              </a:tr>
              <a:tr h="506025">
                <a:tc>
                  <a:txBody>
                    <a:bodyPr/>
                    <a:lstStyle/>
                    <a:p>
                      <a:pPr indent="0" lvl="0" marL="0" marR="0" rtl="1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منسقي التوظيف والشركات (بجمعية حركية)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1E967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353" name="Google Shape;353;p29"/>
          <p:cNvSpPr/>
          <p:nvPr/>
        </p:nvSpPr>
        <p:spPr>
          <a:xfrm>
            <a:off x="1619672" y="188640"/>
            <a:ext cx="6120680" cy="864096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D4A436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الموارد البشرية وفريق العمل</a:t>
            </a:r>
            <a:endParaRPr b="1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dinaar\Desktop\Powerpoint_E-dawam_Cover\Cover_Powerpoint.png" id="359" name="Google Shape;359;p30"/>
          <p:cNvPicPr preferRelativeResize="0"/>
          <p:nvPr/>
        </p:nvPicPr>
        <p:blipFill rotWithShape="1">
          <a:blip r:embed="rId4">
            <a:alphaModFix/>
          </a:blip>
          <a:srcRect b="-52738" l="0" r="-3504" t="0"/>
          <a:stretch/>
        </p:blipFill>
        <p:spPr>
          <a:xfrm>
            <a:off x="-36512" y="5410199"/>
            <a:ext cx="9505056" cy="22932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dinaar\Desktop\Powerpoint_E-dawam_Cover\Logo.png" id="360" name="Google Shape;360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12494" y="620688"/>
            <a:ext cx="6025421" cy="3898277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30"/>
          <p:cNvSpPr txBox="1"/>
          <p:nvPr/>
        </p:nvSpPr>
        <p:spPr>
          <a:xfrm>
            <a:off x="2741899" y="4671076"/>
            <a:ext cx="353494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400" u="none" cap="none" strike="noStrike">
                <a:solidFill>
                  <a:srgbClr val="D4A436"/>
                </a:solidFill>
                <a:latin typeface="Arial"/>
                <a:ea typeface="Arial"/>
                <a:cs typeface="Arial"/>
                <a:sym typeface="Arial"/>
              </a:rPr>
              <a:t>ولكم خالص الشكر والتقدير</a:t>
            </a:r>
            <a:endParaRPr b="1" sz="2400">
              <a:solidFill>
                <a:srgbClr val="D4A43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"/>
          <p:cNvSpPr/>
          <p:nvPr/>
        </p:nvSpPr>
        <p:spPr>
          <a:xfrm>
            <a:off x="1547664" y="188640"/>
            <a:ext cx="6192688" cy="864096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D4A436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مسارات عمل المشروع</a:t>
            </a:r>
            <a:endParaRPr b="1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4"/>
          <p:cNvSpPr/>
          <p:nvPr/>
        </p:nvSpPr>
        <p:spPr>
          <a:xfrm>
            <a:off x="5554100" y="1999455"/>
            <a:ext cx="2017555" cy="2017550"/>
          </a:xfrm>
          <a:custGeom>
            <a:rect b="b" l="l" r="r" t="t"/>
            <a:pathLst>
              <a:path extrusionOk="0" h="2017550" w="2017555">
                <a:moveTo>
                  <a:pt x="0" y="1008775"/>
                </a:moveTo>
                <a:cubicBezTo>
                  <a:pt x="0" y="451644"/>
                  <a:pt x="451645" y="0"/>
                  <a:pt x="1008778" y="0"/>
                </a:cubicBezTo>
                <a:cubicBezTo>
                  <a:pt x="1565911" y="0"/>
                  <a:pt x="2017556" y="451644"/>
                  <a:pt x="2017556" y="1008775"/>
                </a:cubicBezTo>
                <a:cubicBezTo>
                  <a:pt x="2017556" y="1565906"/>
                  <a:pt x="1565911" y="2017550"/>
                  <a:pt x="1008778" y="2017550"/>
                </a:cubicBezTo>
                <a:cubicBezTo>
                  <a:pt x="451645" y="2017550"/>
                  <a:pt x="0" y="1565906"/>
                  <a:pt x="0" y="1008775"/>
                </a:cubicBezTo>
                <a:close/>
              </a:path>
            </a:pathLst>
          </a:custGeom>
          <a:gradFill>
            <a:gsLst>
              <a:gs pos="0">
                <a:srgbClr val="197D6A"/>
              </a:gs>
              <a:gs pos="80000">
                <a:srgbClr val="23AF94"/>
              </a:gs>
              <a:gs pos="100000">
                <a:srgbClr val="197D6A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356400" lIns="356400" spcFirstLastPara="1" rIns="356400" wrap="square" tIns="3564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مسار الجانب التقني للمشروع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4"/>
          <p:cNvSpPr/>
          <p:nvPr/>
        </p:nvSpPr>
        <p:spPr>
          <a:xfrm>
            <a:off x="4516641" y="3345049"/>
            <a:ext cx="2017555" cy="2017550"/>
          </a:xfrm>
          <a:custGeom>
            <a:rect b="b" l="l" r="r" t="t"/>
            <a:pathLst>
              <a:path extrusionOk="0" h="2017550" w="2017555">
                <a:moveTo>
                  <a:pt x="0" y="1008775"/>
                </a:moveTo>
                <a:cubicBezTo>
                  <a:pt x="0" y="451644"/>
                  <a:pt x="451645" y="0"/>
                  <a:pt x="1008778" y="0"/>
                </a:cubicBezTo>
                <a:cubicBezTo>
                  <a:pt x="1565911" y="0"/>
                  <a:pt x="2017556" y="451644"/>
                  <a:pt x="2017556" y="1008775"/>
                </a:cubicBezTo>
                <a:cubicBezTo>
                  <a:pt x="2017556" y="1565906"/>
                  <a:pt x="1565911" y="2017550"/>
                  <a:pt x="1008778" y="2017550"/>
                </a:cubicBezTo>
                <a:cubicBezTo>
                  <a:pt x="451645" y="2017550"/>
                  <a:pt x="0" y="1565906"/>
                  <a:pt x="0" y="1008775"/>
                </a:cubicBezTo>
                <a:close/>
              </a:path>
            </a:pathLst>
          </a:custGeom>
          <a:gradFill>
            <a:gsLst>
              <a:gs pos="0">
                <a:srgbClr val="B78A27"/>
              </a:gs>
              <a:gs pos="80000">
                <a:srgbClr val="D4A436"/>
              </a:gs>
              <a:gs pos="100000">
                <a:srgbClr val="B78A27"/>
              </a:gs>
            </a:gsLst>
            <a:lin ang="16200000" scaled="0"/>
          </a:gradFill>
          <a:ln>
            <a:noFill/>
          </a:ln>
        </p:spPr>
        <p:txBody>
          <a:bodyPr anchorCtr="0" anchor="ctr" bIns="356400" lIns="356400" spcFirstLastPara="1" rIns="356400" wrap="square" tIns="3564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مسار الاعتمادات والاتفاقيات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4"/>
          <p:cNvSpPr/>
          <p:nvPr/>
        </p:nvSpPr>
        <p:spPr>
          <a:xfrm>
            <a:off x="3479182" y="1999455"/>
            <a:ext cx="2017555" cy="2017550"/>
          </a:xfrm>
          <a:custGeom>
            <a:rect b="b" l="l" r="r" t="t"/>
            <a:pathLst>
              <a:path extrusionOk="0" h="2017550" w="2017555">
                <a:moveTo>
                  <a:pt x="0" y="1008775"/>
                </a:moveTo>
                <a:cubicBezTo>
                  <a:pt x="0" y="451644"/>
                  <a:pt x="451645" y="0"/>
                  <a:pt x="1008778" y="0"/>
                </a:cubicBezTo>
                <a:cubicBezTo>
                  <a:pt x="1565911" y="0"/>
                  <a:pt x="2017556" y="451644"/>
                  <a:pt x="2017556" y="1008775"/>
                </a:cubicBezTo>
                <a:cubicBezTo>
                  <a:pt x="2017556" y="1565906"/>
                  <a:pt x="1565911" y="2017550"/>
                  <a:pt x="1008778" y="2017550"/>
                </a:cubicBezTo>
                <a:cubicBezTo>
                  <a:pt x="451645" y="2017550"/>
                  <a:pt x="0" y="1565906"/>
                  <a:pt x="0" y="1008775"/>
                </a:cubicBezTo>
                <a:close/>
              </a:path>
            </a:pathLst>
          </a:custGeom>
          <a:gradFill>
            <a:gsLst>
              <a:gs pos="0">
                <a:srgbClr val="197D6A"/>
              </a:gs>
              <a:gs pos="80000">
                <a:srgbClr val="23AF94"/>
              </a:gs>
              <a:gs pos="100000">
                <a:srgbClr val="197D6A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356400" lIns="356400" spcFirstLastPara="1" rIns="356400" wrap="square" tIns="3564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مسار خدمات المتابعة الإدارية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4"/>
          <p:cNvSpPr/>
          <p:nvPr/>
        </p:nvSpPr>
        <p:spPr>
          <a:xfrm>
            <a:off x="2441106" y="3345049"/>
            <a:ext cx="2017555" cy="2017550"/>
          </a:xfrm>
          <a:custGeom>
            <a:rect b="b" l="l" r="r" t="t"/>
            <a:pathLst>
              <a:path extrusionOk="0" h="2017550" w="2017555">
                <a:moveTo>
                  <a:pt x="0" y="1008775"/>
                </a:moveTo>
                <a:cubicBezTo>
                  <a:pt x="0" y="451644"/>
                  <a:pt x="451645" y="0"/>
                  <a:pt x="1008778" y="0"/>
                </a:cubicBezTo>
                <a:cubicBezTo>
                  <a:pt x="1565911" y="0"/>
                  <a:pt x="2017556" y="451644"/>
                  <a:pt x="2017556" y="1008775"/>
                </a:cubicBezTo>
                <a:cubicBezTo>
                  <a:pt x="2017556" y="1565906"/>
                  <a:pt x="1565911" y="2017550"/>
                  <a:pt x="1008778" y="2017550"/>
                </a:cubicBezTo>
                <a:cubicBezTo>
                  <a:pt x="451645" y="2017550"/>
                  <a:pt x="0" y="1565906"/>
                  <a:pt x="0" y="1008775"/>
                </a:cubicBezTo>
                <a:close/>
              </a:path>
            </a:pathLst>
          </a:custGeom>
          <a:gradFill>
            <a:gsLst>
              <a:gs pos="0">
                <a:srgbClr val="B78A27"/>
              </a:gs>
              <a:gs pos="80000">
                <a:srgbClr val="D4A436"/>
              </a:gs>
              <a:gs pos="100000">
                <a:srgbClr val="B78A27"/>
              </a:gs>
            </a:gsLst>
            <a:lin ang="16200000" scaled="0"/>
          </a:gradFill>
          <a:ln>
            <a:noFill/>
          </a:ln>
        </p:spPr>
        <p:txBody>
          <a:bodyPr anchorCtr="0" anchor="ctr" bIns="356400" lIns="356400" spcFirstLastPara="1" rIns="356400" wrap="square" tIns="3564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مسار الحملة التسويقية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4"/>
          <p:cNvSpPr/>
          <p:nvPr/>
        </p:nvSpPr>
        <p:spPr>
          <a:xfrm>
            <a:off x="1403648" y="1999455"/>
            <a:ext cx="2017555" cy="2017550"/>
          </a:xfrm>
          <a:custGeom>
            <a:rect b="b" l="l" r="r" t="t"/>
            <a:pathLst>
              <a:path extrusionOk="0" h="2017550" w="2017555">
                <a:moveTo>
                  <a:pt x="0" y="1008775"/>
                </a:moveTo>
                <a:cubicBezTo>
                  <a:pt x="0" y="451644"/>
                  <a:pt x="451645" y="0"/>
                  <a:pt x="1008778" y="0"/>
                </a:cubicBezTo>
                <a:cubicBezTo>
                  <a:pt x="1565911" y="0"/>
                  <a:pt x="2017556" y="451644"/>
                  <a:pt x="2017556" y="1008775"/>
                </a:cubicBezTo>
                <a:cubicBezTo>
                  <a:pt x="2017556" y="1565906"/>
                  <a:pt x="1565911" y="2017550"/>
                  <a:pt x="1008778" y="2017550"/>
                </a:cubicBezTo>
                <a:cubicBezTo>
                  <a:pt x="451645" y="2017550"/>
                  <a:pt x="0" y="1565906"/>
                  <a:pt x="0" y="1008775"/>
                </a:cubicBezTo>
                <a:close/>
              </a:path>
            </a:pathLst>
          </a:custGeom>
          <a:gradFill>
            <a:gsLst>
              <a:gs pos="0">
                <a:srgbClr val="197D6A"/>
              </a:gs>
              <a:gs pos="80000">
                <a:srgbClr val="23AF94"/>
              </a:gs>
              <a:gs pos="100000">
                <a:srgbClr val="197D6A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356400" lIns="356400" spcFirstLastPara="1" rIns="356400" wrap="square" tIns="3564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مسار الاعمال المساندة لجمعية حركية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/>
          <p:nvPr/>
        </p:nvSpPr>
        <p:spPr>
          <a:xfrm>
            <a:off x="5141743" y="3429000"/>
            <a:ext cx="2160240" cy="1728192"/>
          </a:xfrm>
          <a:prstGeom prst="parallelogram">
            <a:avLst>
              <a:gd fmla="val 25000" name="adj"/>
            </a:avLst>
          </a:prstGeom>
          <a:solidFill>
            <a:srgbClr val="D4A43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البوابة الإلكترونية</a:t>
            </a:r>
            <a:endParaRPr b="1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5"/>
          <p:cNvSpPr/>
          <p:nvPr/>
        </p:nvSpPr>
        <p:spPr>
          <a:xfrm>
            <a:off x="1763688" y="3501008"/>
            <a:ext cx="2160240" cy="1728192"/>
          </a:xfrm>
          <a:prstGeom prst="parallelogram">
            <a:avLst>
              <a:gd fmla="val 25000" name="adj"/>
            </a:avLst>
          </a:prstGeom>
          <a:solidFill>
            <a:srgbClr val="1E967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برنامج إدارة المهام 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E-Task</a:t>
            </a:r>
            <a:endParaRPr b="1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5" name="Google Shape;135;p15"/>
          <p:cNvCxnSpPr/>
          <p:nvPr/>
        </p:nvCxnSpPr>
        <p:spPr>
          <a:xfrm flipH="1" rot="-5400000">
            <a:off x="5396969" y="2532020"/>
            <a:ext cx="1080000" cy="5697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rgbClr val="1E967E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36" name="Google Shape;136;p15"/>
          <p:cNvCxnSpPr/>
          <p:nvPr/>
        </p:nvCxnSpPr>
        <p:spPr>
          <a:xfrm rot="5400000">
            <a:off x="2915905" y="2564863"/>
            <a:ext cx="1152000" cy="432000"/>
          </a:xfrm>
          <a:prstGeom prst="curvedConnector3">
            <a:avLst>
              <a:gd fmla="val 60879" name="adj1"/>
            </a:avLst>
          </a:prstGeom>
          <a:noFill/>
          <a:ln cap="flat" cmpd="sng" w="28575">
            <a:solidFill>
              <a:srgbClr val="1E967E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37" name="Google Shape;137;p15"/>
          <p:cNvSpPr/>
          <p:nvPr/>
        </p:nvSpPr>
        <p:spPr>
          <a:xfrm>
            <a:off x="3707904" y="404664"/>
            <a:ext cx="5112569" cy="720080"/>
          </a:xfrm>
          <a:prstGeom prst="round2Diag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A5A5A5"/>
              </a:gs>
              <a:gs pos="50000">
                <a:srgbClr val="D8D8D8"/>
              </a:gs>
              <a:gs pos="100000">
                <a:srgbClr val="A5A5A5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400" u="none" cap="none" strike="noStrike">
                <a:solidFill>
                  <a:srgbClr val="1E967E"/>
                </a:solidFill>
                <a:latin typeface="Arial"/>
                <a:ea typeface="Arial"/>
                <a:cs typeface="Arial"/>
                <a:sym typeface="Arial"/>
              </a:rPr>
              <a:t>مسار الجانب التقني للمشروع</a:t>
            </a:r>
            <a:endParaRPr/>
          </a:p>
        </p:txBody>
      </p:sp>
      <p:sp>
        <p:nvSpPr>
          <p:cNvPr id="138" name="Google Shape;138;p15"/>
          <p:cNvSpPr txBox="1"/>
          <p:nvPr/>
        </p:nvSpPr>
        <p:spPr>
          <a:xfrm>
            <a:off x="467544" y="1268760"/>
            <a:ext cx="8352928" cy="977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2000" u="none" cap="none" strike="noStrike">
                <a:solidFill>
                  <a:srgbClr val="1E967E"/>
                </a:solidFill>
                <a:latin typeface="Arial"/>
                <a:ea typeface="Arial"/>
                <a:cs typeface="Arial"/>
                <a:sym typeface="Arial"/>
              </a:rPr>
              <a:t>تم تنفيذ المرحلة الأولى من الجانب التقني للمشروع وجاري الآن عمل الخطة التطويرية له</a:t>
            </a:r>
            <a:endParaRPr b="0" i="0" sz="2000" u="none" cap="none" strike="noStrike">
              <a:solidFill>
                <a:srgbClr val="1E967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1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560" y="609626"/>
            <a:ext cx="7592190" cy="469158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6"/>
          <p:cNvSpPr/>
          <p:nvPr/>
        </p:nvSpPr>
        <p:spPr>
          <a:xfrm>
            <a:off x="323528" y="870872"/>
            <a:ext cx="7776864" cy="2990176"/>
          </a:xfrm>
          <a:prstGeom prst="rect">
            <a:avLst/>
          </a:prstGeom>
          <a:gradFill>
            <a:gsLst>
              <a:gs pos="0">
                <a:srgbClr val="1E967E"/>
              </a:gs>
              <a:gs pos="50000">
                <a:srgbClr val="23AF94"/>
              </a:gs>
              <a:gs pos="100000">
                <a:srgbClr val="1E967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144000">
            <a:noAutofit/>
          </a:bodyPr>
          <a:lstStyle/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تم تصميم بوابة إي-دوام التفاعلية وهي الواجهة الرئيسية للمشروع لتكون هي حلقة الوصل بين الباحثين عن العمل والشركات، ولتدعيم تفاعل أسهل وأسرع، تم تفعيل عدة خطوات:</a:t>
            </a:r>
            <a:endParaRPr/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ar-EG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تزويد البوابة بالعديد من الخصائص مثل البحث المتقدم بتصنيفات متعددة / قائمة المفضلة للموظفين والشركات / خاصية الابلاغ عن مخالفات.</a:t>
            </a:r>
            <a:endParaRPr/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ar-EG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ربط البوابة ببرنامج إدارة المهام.</a:t>
            </a:r>
            <a:endParaRPr/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ar-EG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تهيئة البوابة للتوافق مع أبعاد الهواتف الذكية</a:t>
            </a:r>
            <a:endParaRPr/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علماً بأن بعض الخواص محجوبة بصورة مؤقتة بالبوابة لحين إكتمال قاعدة بيانات الموظفين المشتركين لإمكانية ظهور نتائج بحث أكثر واقعية ومصداقية للشركات.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6"/>
          <p:cNvSpPr txBox="1"/>
          <p:nvPr/>
        </p:nvSpPr>
        <p:spPr>
          <a:xfrm rot="5400000">
            <a:off x="7086755" y="2601779"/>
            <a:ext cx="3024337" cy="646331"/>
          </a:xfrm>
          <a:prstGeom prst="rect">
            <a:avLst/>
          </a:prstGeom>
          <a:solidFill>
            <a:srgbClr val="D4A43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البوابة الإلكترونية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6"/>
          <p:cNvSpPr txBox="1"/>
          <p:nvPr/>
        </p:nvSpPr>
        <p:spPr>
          <a:xfrm>
            <a:off x="2987824" y="404664"/>
            <a:ext cx="2808312" cy="538215"/>
          </a:xfrm>
          <a:prstGeom prst="rect">
            <a:avLst/>
          </a:prstGeom>
          <a:gradFill>
            <a:gsLst>
              <a:gs pos="0">
                <a:srgbClr val="A5A5A5"/>
              </a:gs>
              <a:gs pos="50000">
                <a:srgbClr val="D8D8D8"/>
              </a:gs>
              <a:gs pos="100000">
                <a:srgbClr val="A5A5A5"/>
              </a:gs>
            </a:gsLst>
            <a:lin ang="5400000" scaled="0"/>
          </a:gra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200" u="none" cap="none" strike="noStrike">
                <a:solidFill>
                  <a:srgbClr val="1E967E"/>
                </a:solidFill>
                <a:latin typeface="Arial"/>
                <a:ea typeface="Arial"/>
                <a:cs typeface="Arial"/>
                <a:sym typeface="Arial"/>
              </a:rPr>
              <a:t>البوابة</a:t>
            </a:r>
            <a:endParaRPr b="1" i="0" sz="2200" u="none" cap="none" strike="noStrike">
              <a:solidFill>
                <a:srgbClr val="1E96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6"/>
          <p:cNvSpPr/>
          <p:nvPr/>
        </p:nvSpPr>
        <p:spPr>
          <a:xfrm>
            <a:off x="323528" y="4293097"/>
            <a:ext cx="7776864" cy="1080119"/>
          </a:xfrm>
          <a:prstGeom prst="rect">
            <a:avLst/>
          </a:prstGeom>
          <a:gradFill>
            <a:gsLst>
              <a:gs pos="0">
                <a:srgbClr val="1E967E"/>
              </a:gs>
              <a:gs pos="50000">
                <a:srgbClr val="23AF94"/>
              </a:gs>
              <a:gs pos="100000">
                <a:srgbClr val="1E967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تصميم لوحة تحكم متخصصة لإدارة البوابة، تمكن من استخراج مجموعة متنوعة من التقارير التي تسهل على مدير البوابة التعامل مع المشروع ودراسة مدى نجاحه وتقدمه بسهولة.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6"/>
          <p:cNvSpPr txBox="1"/>
          <p:nvPr/>
        </p:nvSpPr>
        <p:spPr>
          <a:xfrm>
            <a:off x="2987824" y="3970905"/>
            <a:ext cx="2808312" cy="538215"/>
          </a:xfrm>
          <a:prstGeom prst="rect">
            <a:avLst/>
          </a:prstGeom>
          <a:gradFill>
            <a:gsLst>
              <a:gs pos="0">
                <a:srgbClr val="A5A5A5"/>
              </a:gs>
              <a:gs pos="50000">
                <a:srgbClr val="D8D8D8"/>
              </a:gs>
              <a:gs pos="100000">
                <a:srgbClr val="A5A5A5"/>
              </a:gs>
            </a:gsLst>
            <a:lin ang="5400000" scaled="0"/>
          </a:gra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200" u="none" cap="none" strike="noStrike">
                <a:solidFill>
                  <a:srgbClr val="1E967E"/>
                </a:solidFill>
                <a:latin typeface="Arial"/>
                <a:ea typeface="Arial"/>
                <a:cs typeface="Arial"/>
                <a:sym typeface="Arial"/>
              </a:rPr>
              <a:t>لوحة التحكم</a:t>
            </a:r>
            <a:endParaRPr b="1" i="0" sz="2200" u="none" cap="none" strike="noStrike">
              <a:solidFill>
                <a:srgbClr val="1E967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7"/>
          <p:cNvPicPr preferRelativeResize="0"/>
          <p:nvPr/>
        </p:nvPicPr>
        <p:blipFill rotWithShape="1">
          <a:blip r:embed="rId4">
            <a:alphaModFix/>
          </a:blip>
          <a:srcRect b="8408" l="0" r="0" t="0"/>
          <a:stretch/>
        </p:blipFill>
        <p:spPr>
          <a:xfrm>
            <a:off x="756692" y="692697"/>
            <a:ext cx="6840760" cy="501518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7"/>
          <p:cNvSpPr txBox="1"/>
          <p:nvPr>
            <p:ph idx="1" type="body"/>
          </p:nvPr>
        </p:nvSpPr>
        <p:spPr>
          <a:xfrm>
            <a:off x="290980" y="2060848"/>
            <a:ext cx="7632848" cy="2808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ar-EG" sz="1800">
                <a:latin typeface="Arial"/>
                <a:ea typeface="Arial"/>
                <a:cs typeface="Arial"/>
                <a:sym typeface="Arial"/>
              </a:rPr>
              <a:t>شاشة لعرض المهام وتوضيح حالة كل مهمة (متوقفة/ متأخرة/ تنتهي اليوم).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ar-EG" sz="1800">
                <a:latin typeface="Arial"/>
                <a:ea typeface="Arial"/>
                <a:cs typeface="Arial"/>
                <a:sym typeface="Arial"/>
              </a:rPr>
              <a:t>إمكانية اضافة المهام والمشروعات.</a:t>
            </a:r>
            <a:endParaRPr/>
          </a:p>
          <a:p>
            <a:pPr indent="-342900" lvl="0" marL="342900" rtl="1" algn="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ar-EG" sz="1800">
                <a:latin typeface="Arial"/>
                <a:ea typeface="Arial"/>
                <a:cs typeface="Arial"/>
                <a:sym typeface="Arial"/>
              </a:rPr>
              <a:t>إمكانية إضافة الشركة لموظفين غير مسجلين بالبوابة مع منحهم إمكانية تعديل البيانات الخاصة بهم.</a:t>
            </a:r>
            <a:endParaRPr/>
          </a:p>
          <a:p>
            <a:pPr indent="-342900" lvl="0" marL="342900" rtl="1" algn="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ar-EG" sz="1800">
                <a:latin typeface="Arial"/>
                <a:ea typeface="Arial"/>
                <a:cs typeface="Arial"/>
                <a:sym typeface="Arial"/>
              </a:rPr>
              <a:t>خاصية الاشعارات.</a:t>
            </a:r>
            <a:endParaRPr/>
          </a:p>
          <a:p>
            <a:pPr indent="-342900" lvl="0" marL="342900" rtl="1" algn="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ar-EG" sz="1800">
                <a:latin typeface="Arial"/>
                <a:ea typeface="Arial"/>
                <a:cs typeface="Arial"/>
                <a:sym typeface="Arial"/>
              </a:rPr>
              <a:t>استخراج تقارير متنوعة.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7"/>
          <p:cNvSpPr txBox="1"/>
          <p:nvPr/>
        </p:nvSpPr>
        <p:spPr>
          <a:xfrm>
            <a:off x="323528" y="990722"/>
            <a:ext cx="7632848" cy="99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يقدم البرنامج الحلول العملية لإدارة العمل عن بعد بين الموظفين والشركات من خلال آليات منظمة لمتابعة الأعمال.. ويتضمن البرنامج عدة خصائص مثل: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7"/>
          <p:cNvSpPr txBox="1"/>
          <p:nvPr/>
        </p:nvSpPr>
        <p:spPr>
          <a:xfrm rot="5400000">
            <a:off x="6834726" y="2637782"/>
            <a:ext cx="3528392" cy="646331"/>
          </a:xfrm>
          <a:prstGeom prst="rect">
            <a:avLst/>
          </a:prstGeom>
          <a:solidFill>
            <a:srgbClr val="D4A43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برنامج إدارة المهام E-Task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18"/>
          <p:cNvGrpSpPr/>
          <p:nvPr/>
        </p:nvGrpSpPr>
        <p:grpSpPr>
          <a:xfrm>
            <a:off x="1623847" y="2481646"/>
            <a:ext cx="5824297" cy="3107593"/>
            <a:chOff x="4175" y="60758"/>
            <a:chExt cx="5824297" cy="3107593"/>
          </a:xfrm>
        </p:grpSpPr>
        <p:sp>
          <p:nvSpPr>
            <p:cNvPr id="165" name="Google Shape;165;p18"/>
            <p:cNvSpPr/>
            <p:nvPr/>
          </p:nvSpPr>
          <p:spPr>
            <a:xfrm>
              <a:off x="1995859" y="1327422"/>
              <a:ext cx="1840929" cy="1840929"/>
            </a:xfrm>
            <a:prstGeom prst="ellipse">
              <a:avLst/>
            </a:prstGeom>
            <a:gradFill>
              <a:gsLst>
                <a:gs pos="0">
                  <a:srgbClr val="B78A27"/>
                </a:gs>
                <a:gs pos="50000">
                  <a:srgbClr val="D4A436"/>
                </a:gs>
                <a:gs pos="100000">
                  <a:srgbClr val="B78A27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8"/>
            <p:cNvSpPr txBox="1"/>
            <p:nvPr/>
          </p:nvSpPr>
          <p:spPr>
            <a:xfrm>
              <a:off x="2265457" y="1597020"/>
              <a:ext cx="1301733" cy="1301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خدمات  Q-vision الإدارية</a:t>
              </a:r>
              <a:endPara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8"/>
            <p:cNvSpPr/>
            <p:nvPr/>
          </p:nvSpPr>
          <p:spPr>
            <a:xfrm rot="-8632179">
              <a:off x="732997" y="944419"/>
              <a:ext cx="1514321" cy="524664"/>
            </a:xfrm>
            <a:prstGeom prst="leftArrow">
              <a:avLst>
                <a:gd fmla="val 60000" name="adj1"/>
                <a:gd fmla="val 50000" name="adj2"/>
              </a:avLst>
            </a:prstGeom>
            <a:solidFill>
              <a:srgbClr val="A5A5A5"/>
            </a:solidFill>
            <a:ln cap="flat" cmpd="sng" w="25400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8"/>
            <p:cNvSpPr/>
            <p:nvPr/>
          </p:nvSpPr>
          <p:spPr>
            <a:xfrm>
              <a:off x="4175" y="60758"/>
              <a:ext cx="1748883" cy="1399106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1E967E"/>
                </a:gs>
                <a:gs pos="50000">
                  <a:srgbClr val="23AF94"/>
                </a:gs>
                <a:gs pos="100000">
                  <a:srgbClr val="1E967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8"/>
            <p:cNvSpPr txBox="1"/>
            <p:nvPr/>
          </p:nvSpPr>
          <p:spPr>
            <a:xfrm>
              <a:off x="45153" y="101736"/>
              <a:ext cx="1666927" cy="1317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إدارة التوظيف</a:t>
              </a:r>
              <a:endPara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8"/>
            <p:cNvSpPr/>
            <p:nvPr/>
          </p:nvSpPr>
          <p:spPr>
            <a:xfrm rot="-2167821">
              <a:off x="3585328" y="944419"/>
              <a:ext cx="1514321" cy="524664"/>
            </a:xfrm>
            <a:prstGeom prst="leftArrow">
              <a:avLst>
                <a:gd fmla="val 60000" name="adj1"/>
                <a:gd fmla="val 50000" name="adj2"/>
              </a:avLst>
            </a:prstGeom>
            <a:solidFill>
              <a:srgbClr val="A5A5A5"/>
            </a:solidFill>
            <a:ln cap="flat" cmpd="sng" w="25400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8"/>
            <p:cNvSpPr/>
            <p:nvPr/>
          </p:nvSpPr>
          <p:spPr>
            <a:xfrm>
              <a:off x="4079589" y="60758"/>
              <a:ext cx="1748883" cy="1399106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1E967E"/>
                </a:gs>
                <a:gs pos="50000">
                  <a:srgbClr val="23AF94"/>
                </a:gs>
                <a:gs pos="100000">
                  <a:srgbClr val="1E967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8"/>
            <p:cNvSpPr txBox="1"/>
            <p:nvPr/>
          </p:nvSpPr>
          <p:spPr>
            <a:xfrm>
              <a:off x="4120567" y="101736"/>
              <a:ext cx="1666927" cy="1317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ar-EG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إدارة البوابة والدعم الفني</a:t>
              </a:r>
              <a:endPara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" name="Google Shape;173;p18"/>
          <p:cNvSpPr txBox="1"/>
          <p:nvPr/>
        </p:nvSpPr>
        <p:spPr>
          <a:xfrm>
            <a:off x="179512" y="1340768"/>
            <a:ext cx="878497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2000" u="none" cap="none" strike="noStrike">
                <a:solidFill>
                  <a:srgbClr val="1E967E"/>
                </a:solidFill>
                <a:latin typeface="Arial"/>
                <a:ea typeface="Arial"/>
                <a:cs typeface="Arial"/>
                <a:sym typeface="Arial"/>
              </a:rPr>
              <a:t>تحرص كيوفيجن على إدارة المشروع بشكل متكامل حرصاً على استقراره ومن ثم نجاحه، وذلك من خلال،،،</a:t>
            </a:r>
            <a:endParaRPr b="0" i="0" sz="2000" u="none" cap="none" strike="noStrike">
              <a:solidFill>
                <a:srgbClr val="1E96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8"/>
          <p:cNvSpPr/>
          <p:nvPr/>
        </p:nvSpPr>
        <p:spPr>
          <a:xfrm>
            <a:off x="3707904" y="404664"/>
            <a:ext cx="5112569" cy="720080"/>
          </a:xfrm>
          <a:prstGeom prst="round2Diag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A5A5A5"/>
              </a:gs>
              <a:gs pos="50000">
                <a:srgbClr val="D8D8D8"/>
              </a:gs>
              <a:gs pos="100000">
                <a:srgbClr val="A5A5A5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400" u="none" cap="none" strike="noStrike">
                <a:solidFill>
                  <a:srgbClr val="1E967E"/>
                </a:solidFill>
                <a:latin typeface="Arial"/>
                <a:ea typeface="Arial"/>
                <a:cs typeface="Arial"/>
                <a:sym typeface="Arial"/>
              </a:rPr>
              <a:t>مسار خدمات المتابعة الإدارية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 txBox="1"/>
          <p:nvPr/>
        </p:nvSpPr>
        <p:spPr>
          <a:xfrm>
            <a:off x="827584" y="836712"/>
            <a:ext cx="7356256" cy="1962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تحديث محتوى البوابة بشكل دوري (فيديوهات/ مقالات/ أخبار).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متابعة استفسارات العملاء من خلال وسائل التواصل المتاحة للمشروع.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1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متابعة المسجلين بالبوابة سواء موظفين أو شركات.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1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التأكد من صحة البيانات للمشتركين بالبوابة قبل تفعيل الحسابات.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1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تجهيز واعداد ارشيف دوري بحالة البيانات الخاصة بالمشتركين في البوابة.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9"/>
          <p:cNvSpPr txBox="1"/>
          <p:nvPr/>
        </p:nvSpPr>
        <p:spPr>
          <a:xfrm>
            <a:off x="5726362" y="317048"/>
            <a:ext cx="3312370" cy="538215"/>
          </a:xfrm>
          <a:prstGeom prst="rect">
            <a:avLst/>
          </a:prstGeom>
          <a:solidFill>
            <a:srgbClr val="D4A436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إدارة البوابة والدعم الفني</a:t>
            </a:r>
            <a:endParaRPr b="1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9"/>
          <p:cNvSpPr txBox="1"/>
          <p:nvPr/>
        </p:nvSpPr>
        <p:spPr>
          <a:xfrm>
            <a:off x="5726362" y="2780928"/>
            <a:ext cx="3312369" cy="538215"/>
          </a:xfrm>
          <a:prstGeom prst="rect">
            <a:avLst/>
          </a:prstGeom>
          <a:solidFill>
            <a:srgbClr val="1E967E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إدارة التوظيف</a:t>
            </a:r>
            <a:endParaRPr b="1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9"/>
          <p:cNvSpPr txBox="1"/>
          <p:nvPr/>
        </p:nvSpPr>
        <p:spPr>
          <a:xfrm>
            <a:off x="827584" y="3284984"/>
            <a:ext cx="7344816" cy="2336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التوفيق الإداري بين الوظائف المطروحة والموظفين المسجلين.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إرسال بريد دوري للشركات بالموظفين المقترحين.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التواصل مع الشركات لإرسال بيانات الموظفين الذين تم اختيارهم.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اعداد ارشيف دوري للشركات التي تم التواصل معها، والموظفين الذين تم اقتراحهم للشركات.</a:t>
            </a:r>
            <a:endParaRPr/>
          </a:p>
          <a:p>
            <a:pPr indent="-285750" lvl="0" marL="285750" marR="0" rtl="1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إصدار تقارير وإحصاءات دورية.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0"/>
          <p:cNvSpPr txBox="1"/>
          <p:nvPr/>
        </p:nvSpPr>
        <p:spPr>
          <a:xfrm>
            <a:off x="179512" y="1596856"/>
            <a:ext cx="7992888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تجهيز ملفات مساعدة عن الهيئات المطلوب التواصل معها.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تفريغ وأرشفة البيانات المرسلة من مسؤولي جمعية حركية.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تجهيز ملفات وتصميمات تشرح فكرة المشروع لعرضها على مستفيدي الجمعية.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عقد اجتماعات سكايب ومراسلات بريدية للتعرف على مستجدات مسار التوظيف.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تصميم فيديوهات مناسبة لعرضها في اللقاءات والبرامج التلفزيونية التي تتحدث عن الجمعية ومشروع التوظيف التابع لها.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تفعيل الخطوات الإلكترونية للتسجيل في موقع طاقات بعد توقيع الاتفاقية للاستفادة من خدماته في مجال التوظيف.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0"/>
          <p:cNvSpPr txBox="1"/>
          <p:nvPr/>
        </p:nvSpPr>
        <p:spPr>
          <a:xfrm rot="-5400000">
            <a:off x="6398720" y="3167487"/>
            <a:ext cx="4032448" cy="234993"/>
          </a:xfrm>
          <a:prstGeom prst="rect">
            <a:avLst/>
          </a:prstGeom>
          <a:solidFill>
            <a:srgbClr val="1E967E"/>
          </a:solidFill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0"/>
          <p:cNvSpPr/>
          <p:nvPr/>
        </p:nvSpPr>
        <p:spPr>
          <a:xfrm>
            <a:off x="3707904" y="404664"/>
            <a:ext cx="5112569" cy="720080"/>
          </a:xfrm>
          <a:prstGeom prst="round2Diag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A5A5A5"/>
              </a:gs>
              <a:gs pos="50000">
                <a:srgbClr val="D8D8D8"/>
              </a:gs>
              <a:gs pos="100000">
                <a:srgbClr val="A5A5A5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400" u="none" cap="none" strike="noStrike">
                <a:solidFill>
                  <a:srgbClr val="1E967E"/>
                </a:solidFill>
                <a:latin typeface="Arial"/>
                <a:ea typeface="Arial"/>
                <a:cs typeface="Arial"/>
                <a:sym typeface="Arial"/>
              </a:rPr>
              <a:t>مسار الاعمال المساندة لجمعية حركية</a:t>
            </a:r>
            <a:endParaRPr b="1" i="0" sz="2400" u="none" cap="none" strike="noStrike">
              <a:solidFill>
                <a:srgbClr val="1E967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1"/>
          <p:cNvSpPr/>
          <p:nvPr/>
        </p:nvSpPr>
        <p:spPr>
          <a:xfrm>
            <a:off x="944266" y="1988840"/>
            <a:ext cx="7072980" cy="2664296"/>
          </a:xfrm>
          <a:prstGeom prst="roundRect">
            <a:avLst>
              <a:gd fmla="val 10086" name="adj"/>
            </a:avLst>
          </a:prstGeom>
          <a:gradFill>
            <a:gsLst>
              <a:gs pos="0">
                <a:srgbClr val="1E967E"/>
              </a:gs>
              <a:gs pos="50000">
                <a:srgbClr val="23AF94"/>
              </a:gs>
              <a:gs pos="100000">
                <a:srgbClr val="1E967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b="1" i="0" lang="ar-EG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تم  إطلاق حملة تسويقية للمشروع، تتضمن: </a:t>
            </a:r>
            <a:endParaRPr/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إدارة صفحات التواصل الاجتماعي المختلفة 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(Facebook-Twitter-Google plus-YouTube)</a:t>
            </a:r>
            <a:endParaRPr/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نشر واشهار البوابة في محركات البحث العالمية.</a:t>
            </a:r>
            <a:endParaRPr/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ar-EG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نشر الاخبار الهامة الخاصة بالبوابة في المواقع الإلكترونية ووسائل التواصل الاجتماعي.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1"/>
          <p:cNvSpPr/>
          <p:nvPr/>
        </p:nvSpPr>
        <p:spPr>
          <a:xfrm>
            <a:off x="7496994" y="1700808"/>
            <a:ext cx="891430" cy="864096"/>
          </a:xfrm>
          <a:prstGeom prst="teardrop">
            <a:avLst>
              <a:gd fmla="val 100000" name="adj"/>
            </a:avLst>
          </a:prstGeom>
          <a:gradFill>
            <a:gsLst>
              <a:gs pos="0">
                <a:srgbClr val="B78A27"/>
              </a:gs>
              <a:gs pos="50000">
                <a:srgbClr val="D4A436"/>
              </a:gs>
              <a:gs pos="100000">
                <a:srgbClr val="B78A27"/>
              </a:gs>
            </a:gsLst>
            <a:lin ang="5400000" scaled="0"/>
          </a:gradFill>
          <a:ln cap="flat" cmpd="dbl" w="50800">
            <a:solidFill>
              <a:srgbClr val="197D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تسويق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1"/>
          <p:cNvSpPr/>
          <p:nvPr/>
        </p:nvSpPr>
        <p:spPr>
          <a:xfrm>
            <a:off x="3707904" y="404664"/>
            <a:ext cx="5112569" cy="720080"/>
          </a:xfrm>
          <a:prstGeom prst="round2Diag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A5A5A5"/>
              </a:gs>
              <a:gs pos="50000">
                <a:srgbClr val="D8D8D8"/>
              </a:gs>
              <a:gs pos="100000">
                <a:srgbClr val="A5A5A5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2400" u="none" cap="none" strike="noStrike">
                <a:solidFill>
                  <a:srgbClr val="1E967E"/>
                </a:solidFill>
                <a:latin typeface="Arial"/>
                <a:ea typeface="Arial"/>
                <a:cs typeface="Arial"/>
                <a:sym typeface="Arial"/>
              </a:rPr>
              <a:t>مسار الحملة التسويقية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