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Lst>
  <p:sldSz cy="6858000" cx="9144000"/>
  <p:notesSz cx="6858000" cy="9144000"/>
  <p:embeddedFontLst>
    <p:embeddedFont>
      <p:font typeface="Helvetica Neue"/>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font" Target="fonts/HelveticaNeue-regular.fntdata"/><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font" Target="fonts/HelveticaNeue-italic.fntdata"/><Relationship Id="rId21" Type="http://schemas.openxmlformats.org/officeDocument/2006/relationships/slide" Target="slides/slide16.xml"/><Relationship Id="rId43" Type="http://schemas.openxmlformats.org/officeDocument/2006/relationships/font" Target="fonts/HelveticaNeue-bold.fntdata"/><Relationship Id="rId24" Type="http://schemas.openxmlformats.org/officeDocument/2006/relationships/slide" Target="slides/slide19.xml"/><Relationship Id="rId23" Type="http://schemas.openxmlformats.org/officeDocument/2006/relationships/slide" Target="slides/slide18.xml"/><Relationship Id="rId45" Type="http://schemas.openxmlformats.org/officeDocument/2006/relationships/font" Target="fonts/HelveticaNeue-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ar-SA"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3" name="Google Shape;15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1" name="Google Shape;191;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3" name="Google Shape;233;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6" name="Google Shape;246;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3" name="Google Shape;253;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5" name="Google Shape;295;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2" name="Google Shape;302;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6" name="Google Shape;316;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3" name="Google Shape;323;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sp>
        <p:nvSpPr>
          <p:cNvPr id="21" name="Google Shape;21;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3" name="Google Shape;23;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0" name="Google Shape;80;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3" name="Shape 83"/>
        <p:cNvGrpSpPr/>
        <p:nvPr/>
      </p:nvGrpSpPr>
      <p:grpSpPr>
        <a:xfrm>
          <a:off x="0" y="0"/>
          <a:ext cx="0" cy="0"/>
          <a:chOff x="0" y="0"/>
          <a:chExt cx="0" cy="0"/>
        </a:xfrm>
      </p:grpSpPr>
      <p:sp>
        <p:nvSpPr>
          <p:cNvPr id="84" name="Google Shape;84;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6" name="Google Shape;86;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9" name="Google Shape;29;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5" name="Google Shape;35;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2" name="Google Shape;42;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8" name="Google Shape;48;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9" name="Google Shape;49;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0" name="Google Shape;50;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1" name="Google Shape;51;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 name="Shape 63"/>
        <p:cNvGrpSpPr/>
        <p:nvPr/>
      </p:nvGrpSpPr>
      <p:grpSpPr>
        <a:xfrm>
          <a:off x="0" y="0"/>
          <a:ext cx="0" cy="0"/>
          <a:chOff x="0" y="0"/>
          <a:chExt cx="0" cy="0"/>
        </a:xfrm>
      </p:grpSpPr>
      <p:sp>
        <p:nvSpPr>
          <p:cNvPr id="64" name="Google Shape;64;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6" name="Google Shape;66;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7" name="Google Shape;67;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0" name="Shape 70"/>
        <p:cNvGrpSpPr/>
        <p:nvPr/>
      </p:nvGrpSpPr>
      <p:grpSpPr>
        <a:xfrm>
          <a:off x="0" y="0"/>
          <a:ext cx="0" cy="0"/>
          <a:chOff x="0" y="0"/>
          <a:chExt cx="0" cy="0"/>
        </a:xfrm>
      </p:grpSpPr>
      <p:sp>
        <p:nvSpPr>
          <p:cNvPr id="71" name="Google Shape;71;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3" name="Google Shape;73;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4" name="Google Shape;74;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ar-S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3.jp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id="10" name="Google Shape;10;p1"/>
          <p:cNvPicPr preferRelativeResize="0"/>
          <p:nvPr/>
        </p:nvPicPr>
        <p:blipFill rotWithShape="1">
          <a:blip r:embed="rId1">
            <a:alphaModFix/>
          </a:blip>
          <a:srcRect b="0" l="0" r="0" t="0"/>
          <a:stretch/>
        </p:blipFill>
        <p:spPr>
          <a:xfrm>
            <a:off x="277460" y="0"/>
            <a:ext cx="8875059" cy="6858000"/>
          </a:xfrm>
          <a:prstGeom prst="rect">
            <a:avLst/>
          </a:prstGeom>
          <a:noFill/>
          <a:ln>
            <a:noFill/>
          </a:ln>
        </p:spPr>
      </p:pic>
      <p:sp>
        <p:nvSpPr>
          <p:cNvPr id="11" name="Google Shape;11;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3" name="Google Shape;13;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ar-SA"/>
              <a:t>‹#›</a:t>
            </a:fld>
            <a:endParaRPr/>
          </a:p>
        </p:txBody>
      </p:sp>
      <p:sp>
        <p:nvSpPr>
          <p:cNvPr id="16" name="Google Shape;16;p1"/>
          <p:cNvSpPr/>
          <p:nvPr/>
        </p:nvSpPr>
        <p:spPr>
          <a:xfrm>
            <a:off x="785813" y="0"/>
            <a:ext cx="8358187" cy="1714500"/>
          </a:xfrm>
          <a:prstGeom prst="rect">
            <a:avLst/>
          </a:prstGeom>
          <a:solidFill>
            <a:srgbClr val="0070B0"/>
          </a:solidFill>
          <a:ln>
            <a:noFill/>
          </a:ln>
        </p:spPr>
        <p:txBody>
          <a:bodyPr anchorCtr="0" anchor="t" bIns="540000" lIns="360000" spcFirstLastPara="1" rIns="504000" wrap="square" tIns="540000">
            <a:noAutofit/>
          </a:bodyPr>
          <a:lstStyle/>
          <a:p>
            <a:pPr indent="-285750" lvl="0" marL="742950" marR="0" rtl="0" algn="l">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17" name="Google Shape;17;p1"/>
          <p:cNvSpPr txBox="1"/>
          <p:nvPr/>
        </p:nvSpPr>
        <p:spPr>
          <a:xfrm rot="-5400000">
            <a:off x="-458788" y="458788"/>
            <a:ext cx="1709738" cy="792163"/>
          </a:xfrm>
          <a:prstGeom prst="rect">
            <a:avLst/>
          </a:prstGeom>
          <a:solidFill>
            <a:srgbClr val="35C3DE"/>
          </a:solidFill>
          <a:ln>
            <a:noFill/>
          </a:ln>
        </p:spPr>
        <p:txBody>
          <a:bodyPr anchorCtr="1" anchor="ctr" bIns="0" lIns="0" spcFirstLastPara="1" rIns="0" wrap="square" tIns="0">
            <a:noAutofit/>
          </a:bodyPr>
          <a:lstStyle/>
          <a:p>
            <a:pPr indent="-285750" lvl="0" marL="285750" marR="0" rtl="0" algn="l">
              <a:spcBef>
                <a:spcPts val="0"/>
              </a:spcBef>
              <a:spcAft>
                <a:spcPts val="0"/>
              </a:spcAft>
              <a:buClr>
                <a:schemeClr val="lt1"/>
              </a:buClr>
              <a:buSzPts val="1000"/>
              <a:buFont typeface="Helvetica Neue"/>
              <a:buNone/>
            </a:pPr>
            <a:r>
              <a:rPr b="0" i="0" lang="ar-SA" sz="1000" u="none" cap="none" strike="noStrike">
                <a:solidFill>
                  <a:schemeClr val="lt1"/>
                </a:solidFill>
                <a:latin typeface="Helvetica Neue"/>
                <a:ea typeface="Helvetica Neue"/>
                <a:cs typeface="Helvetica Neue"/>
                <a:sym typeface="Helvetica Neue"/>
              </a:rPr>
              <a:t>EFFAT UNIVERSITY</a:t>
            </a:r>
            <a:endParaRPr/>
          </a:p>
        </p:txBody>
      </p:sp>
      <p:sp>
        <p:nvSpPr>
          <p:cNvPr id="18" name="Google Shape;18;p1"/>
          <p:cNvSpPr txBox="1"/>
          <p:nvPr/>
        </p:nvSpPr>
        <p:spPr>
          <a:xfrm rot="-5400000">
            <a:off x="-2211387" y="3911600"/>
            <a:ext cx="5214937" cy="792163"/>
          </a:xfrm>
          <a:prstGeom prst="rect">
            <a:avLst/>
          </a:prstGeom>
          <a:solidFill>
            <a:srgbClr val="0070B0"/>
          </a:solidFill>
          <a:ln>
            <a:noFill/>
          </a:ln>
        </p:spPr>
        <p:txBody>
          <a:bodyPr anchorCtr="0" anchor="ctr" bIns="288000" lIns="0" spcFirstLastPara="1" rIns="0" wrap="square" tIns="0">
            <a:noAutofit/>
          </a:bodyPr>
          <a:lstStyle/>
          <a:p>
            <a:pPr indent="-285750" lvl="0" marL="285750" marR="0" rtl="0" algn="ctr">
              <a:spcBef>
                <a:spcPts val="0"/>
              </a:spcBef>
              <a:spcAft>
                <a:spcPts val="0"/>
              </a:spcAft>
              <a:buClr>
                <a:schemeClr val="lt1"/>
              </a:buClr>
              <a:buSzPts val="2400"/>
              <a:buFont typeface="Helvetica Neue"/>
              <a:buNone/>
            </a:pPr>
            <a:r>
              <a:rPr b="0" i="0" lang="ar-SA" sz="2400" u="none" cap="none" strike="noStrike">
                <a:solidFill>
                  <a:schemeClr val="lt1"/>
                </a:solidFill>
                <a:latin typeface="Helvetica Neue"/>
                <a:ea typeface="Helvetica Neue"/>
                <a:cs typeface="Helvetica Neue"/>
                <a:sym typeface="Helvetica Neue"/>
              </a:rPr>
              <a:t>www.effatuniversity.edu.sa</a:t>
            </a:r>
            <a:endParaRPr b="0" i="0" sz="2400" u="none" cap="none" strike="noStrike">
              <a:solidFill>
                <a:schemeClr val="lt1"/>
              </a:solidFill>
              <a:latin typeface="Helvetica Neue"/>
              <a:ea typeface="Helvetica Neue"/>
              <a:cs typeface="Helvetica Neue"/>
              <a:sym typeface="Helvetica Neue"/>
            </a:endParaRPr>
          </a:p>
        </p:txBody>
      </p:sp>
      <p:pic>
        <p:nvPicPr>
          <p:cNvPr descr="Effat University Logo_WHITE.png" id="19" name="Google Shape;19;p1"/>
          <p:cNvPicPr preferRelativeResize="0"/>
          <p:nvPr/>
        </p:nvPicPr>
        <p:blipFill rotWithShape="1">
          <a:blip r:embed="rId2">
            <a:alphaModFix/>
          </a:blip>
          <a:srcRect b="0" l="0" r="0" t="0"/>
          <a:stretch/>
        </p:blipFill>
        <p:spPr>
          <a:xfrm>
            <a:off x="8001000" y="285750"/>
            <a:ext cx="931863" cy="1214438"/>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3"/>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94" name="Google Shape;94;p13"/>
          <p:cNvSpPr txBox="1"/>
          <p:nvPr/>
        </p:nvSpPr>
        <p:spPr>
          <a:xfrm>
            <a:off x="1066800" y="2133600"/>
            <a:ext cx="7848600" cy="3477875"/>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t/>
            </a:r>
            <a:endParaRPr b="0" i="0" sz="3200" u="none" cap="none" strike="noStrike">
              <a:solidFill>
                <a:schemeClr val="dk1"/>
              </a:solidFill>
              <a:latin typeface="Calibri"/>
              <a:ea typeface="Calibri"/>
              <a:cs typeface="Calibri"/>
              <a:sym typeface="Calibri"/>
            </a:endParaRPr>
          </a:p>
          <a:p>
            <a:pPr indent="0" lvl="0" marL="0" marR="0" rtl="1" algn="ctr">
              <a:spcBef>
                <a:spcPts val="0"/>
              </a:spcBef>
              <a:spcAft>
                <a:spcPts val="0"/>
              </a:spcAft>
              <a:buNone/>
            </a:pPr>
            <a:r>
              <a:rPr b="0" i="0" lang="ar-SA" sz="3200" u="none" cap="none" strike="noStrike">
                <a:solidFill>
                  <a:schemeClr val="dk1"/>
                </a:solidFill>
                <a:latin typeface="Calibri"/>
                <a:ea typeface="Calibri"/>
                <a:cs typeface="Calibri"/>
                <a:sym typeface="Calibri"/>
              </a:rPr>
              <a:t>ندوة </a:t>
            </a:r>
            <a:endParaRPr/>
          </a:p>
          <a:p>
            <a:pPr indent="0" lvl="0" marL="0" marR="0" rtl="1" algn="ctr">
              <a:spcBef>
                <a:spcPts val="0"/>
              </a:spcBef>
              <a:spcAft>
                <a:spcPts val="0"/>
              </a:spcAft>
              <a:buNone/>
            </a:pPr>
            <a:r>
              <a:rPr b="0" i="0" lang="ar-SA" sz="3200" u="none" cap="none" strike="noStrike">
                <a:solidFill>
                  <a:schemeClr val="dk1"/>
                </a:solidFill>
                <a:latin typeface="Calibri"/>
                <a:ea typeface="Calibri"/>
                <a:cs typeface="Calibri"/>
                <a:sym typeface="Calibri"/>
              </a:rPr>
              <a:t>التعليم العالي للفتاة في المملكة</a:t>
            </a:r>
            <a:endParaRPr/>
          </a:p>
          <a:p>
            <a:pPr indent="0" lvl="0" marL="0" marR="0" rtl="1" algn="ctr">
              <a:spcBef>
                <a:spcPts val="0"/>
              </a:spcBef>
              <a:spcAft>
                <a:spcPts val="0"/>
              </a:spcAft>
              <a:buNone/>
            </a:pPr>
            <a:r>
              <a:rPr b="0" i="0" lang="ar-SA" sz="3200" u="none" cap="none" strike="noStrike">
                <a:solidFill>
                  <a:schemeClr val="dk1"/>
                </a:solidFill>
                <a:latin typeface="Calibri"/>
                <a:ea typeface="Calibri"/>
                <a:cs typeface="Calibri"/>
                <a:sym typeface="Calibri"/>
              </a:rPr>
              <a:t>من النمو إلى المنافسة</a:t>
            </a:r>
            <a:endParaRPr b="0" i="0" sz="3200" u="none" cap="none" strike="noStrike">
              <a:solidFill>
                <a:schemeClr val="dk1"/>
              </a:solidFill>
              <a:latin typeface="Calibri"/>
              <a:ea typeface="Calibri"/>
              <a:cs typeface="Calibri"/>
              <a:sym typeface="Calibri"/>
            </a:endParaRPr>
          </a:p>
          <a:p>
            <a:pPr indent="0" lvl="0" marL="0" marR="0" rtl="1" algn="ctr">
              <a:spcBef>
                <a:spcPts val="0"/>
              </a:spcBef>
              <a:spcAft>
                <a:spcPts val="0"/>
              </a:spcAft>
              <a:buNone/>
            </a:pPr>
            <a:r>
              <a:t/>
            </a:r>
            <a:endParaRPr b="0" i="0" sz="3200" u="none" cap="none" strike="noStrike">
              <a:solidFill>
                <a:schemeClr val="dk1"/>
              </a:solidFill>
              <a:latin typeface="Calibri"/>
              <a:ea typeface="Calibri"/>
              <a:cs typeface="Calibri"/>
              <a:sym typeface="Calibri"/>
            </a:endParaRPr>
          </a:p>
          <a:p>
            <a:pPr indent="0" lvl="0" marL="0" marR="0" rtl="1" algn="ctr">
              <a:spcBef>
                <a:spcPts val="0"/>
              </a:spcBef>
              <a:spcAft>
                <a:spcPts val="0"/>
              </a:spcAft>
              <a:buNone/>
            </a:pPr>
            <a:r>
              <a:rPr b="0" i="0" lang="ar-SA" sz="2800" u="none" cap="none" strike="noStrike">
                <a:solidFill>
                  <a:schemeClr val="dk1"/>
                </a:solidFill>
                <a:latin typeface="Calibri"/>
                <a:ea typeface="Calibri"/>
                <a:cs typeface="Calibri"/>
                <a:sym typeface="Calibri"/>
              </a:rPr>
              <a:t>الموقع :المدينة الجامعية للطالبات بالدرعية - جامعة الملك سعود</a:t>
            </a:r>
            <a:endParaRPr/>
          </a:p>
          <a:p>
            <a:pPr indent="0" lvl="0" marL="0" marR="0" rtl="1" algn="ctr">
              <a:spcBef>
                <a:spcPts val="0"/>
              </a:spcBef>
              <a:spcAft>
                <a:spcPts val="0"/>
              </a:spcAft>
              <a:buNone/>
            </a:pPr>
            <a:r>
              <a:rPr b="0" i="0" lang="ar-SA" sz="3200" u="none" cap="none" strike="noStrike">
                <a:solidFill>
                  <a:schemeClr val="dk1"/>
                </a:solidFill>
                <a:latin typeface="Calibri"/>
                <a:ea typeface="Calibri"/>
                <a:cs typeface="Calibri"/>
                <a:sym typeface="Calibri"/>
              </a:rPr>
              <a:t>الرياض – المملكة العربية السعودية</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2"/>
          <p:cNvSpPr txBox="1"/>
          <p:nvPr>
            <p:ph idx="1" type="body"/>
          </p:nvPr>
        </p:nvSpPr>
        <p:spPr>
          <a:xfrm>
            <a:off x="1219200" y="1981200"/>
            <a:ext cx="7620000" cy="4525963"/>
          </a:xfrm>
          <a:prstGeom prst="rect">
            <a:avLst/>
          </a:prstGeom>
          <a:noFill/>
          <a:ln>
            <a:noFill/>
          </a:ln>
        </p:spPr>
        <p:txBody>
          <a:bodyPr anchorCtr="0" anchor="t" bIns="45700" lIns="91425" spcFirstLastPara="1" rIns="91425" wrap="square" tIns="45700">
            <a:noAutofit/>
          </a:bodyPr>
          <a:lstStyle/>
          <a:p>
            <a:pPr indent="-342900" lvl="0" marL="342900" rtl="1" algn="just">
              <a:lnSpc>
                <a:spcPct val="100000"/>
              </a:lnSpc>
              <a:spcBef>
                <a:spcPts val="0"/>
              </a:spcBef>
              <a:spcAft>
                <a:spcPts val="0"/>
              </a:spcAft>
              <a:buClr>
                <a:schemeClr val="dk1"/>
              </a:buClr>
              <a:buSzPts val="1820"/>
              <a:buNone/>
            </a:pPr>
            <a:r>
              <a:rPr b="1" lang="ar-SA" sz="1820"/>
              <a:t>95 % من السعوديات العاملات يعملن في القطاع الحكومي </a:t>
            </a:r>
            <a:r>
              <a:rPr b="1" lang="ar-SA" sz="1610"/>
              <a:t>من هؤلاء: </a:t>
            </a:r>
            <a:endParaRPr/>
          </a:p>
          <a:p>
            <a:pPr indent="-342900" lvl="0" marL="342900" rtl="1" algn="just">
              <a:lnSpc>
                <a:spcPct val="100000"/>
              </a:lnSpc>
              <a:spcBef>
                <a:spcPts val="0"/>
              </a:spcBef>
              <a:spcAft>
                <a:spcPts val="0"/>
              </a:spcAft>
              <a:buClr>
                <a:schemeClr val="dk1"/>
              </a:buClr>
              <a:buSzPts val="1610"/>
              <a:buNone/>
            </a:pPr>
            <a:r>
              <a:rPr b="1" lang="ar-SA" sz="1610"/>
              <a:t>		 85 % يعملن في مجال التعليم</a:t>
            </a:r>
            <a:endParaRPr/>
          </a:p>
          <a:p>
            <a:pPr indent="-342900" lvl="0" marL="342900" rtl="1" algn="just">
              <a:lnSpc>
                <a:spcPct val="100000"/>
              </a:lnSpc>
              <a:spcBef>
                <a:spcPts val="0"/>
              </a:spcBef>
              <a:spcAft>
                <a:spcPts val="0"/>
              </a:spcAft>
              <a:buClr>
                <a:schemeClr val="dk1"/>
              </a:buClr>
              <a:buSzPts val="1610"/>
              <a:buNone/>
            </a:pPr>
            <a:r>
              <a:rPr b="1" lang="ar-SA" sz="1610"/>
              <a:t>		6 % يعملن في القطاع الصحي </a:t>
            </a:r>
            <a:endParaRPr/>
          </a:p>
          <a:p>
            <a:pPr indent="-342900" lvl="0" marL="342900" rtl="1" algn="just">
              <a:lnSpc>
                <a:spcPct val="100000"/>
              </a:lnSpc>
              <a:spcBef>
                <a:spcPts val="0"/>
              </a:spcBef>
              <a:spcAft>
                <a:spcPts val="0"/>
              </a:spcAft>
              <a:buClr>
                <a:schemeClr val="dk1"/>
              </a:buClr>
              <a:buSzPts val="1610"/>
              <a:buNone/>
            </a:pPr>
            <a:r>
              <a:rPr b="1" lang="ar-SA" sz="1610"/>
              <a:t>		4 % يعملن في الإدارة</a:t>
            </a:r>
            <a:endParaRPr b="1" sz="1820"/>
          </a:p>
          <a:p>
            <a:pPr indent="-342900" lvl="0" marL="342900" rtl="1" algn="just">
              <a:lnSpc>
                <a:spcPct val="100000"/>
              </a:lnSpc>
              <a:spcBef>
                <a:spcPts val="0"/>
              </a:spcBef>
              <a:spcAft>
                <a:spcPts val="0"/>
              </a:spcAft>
              <a:buClr>
                <a:schemeClr val="dk1"/>
              </a:buClr>
              <a:buSzPts val="1820"/>
              <a:buNone/>
            </a:pPr>
            <a:r>
              <a:rPr b="1" lang="ar-SA" sz="1820"/>
              <a:t>5 % فقط من السعوديات يعملن في القطاع الخاص، في نطاق ينحصر ضمن الأعمال الحرة والوظائف البنكية. تتركز معظم السعوديات العاملات في القطاع الخاص في المدن أكثر منها في القرى</a:t>
            </a:r>
            <a:endParaRPr/>
          </a:p>
          <a:p>
            <a:pPr indent="-342900" lvl="0" marL="342900" rtl="1" algn="just">
              <a:lnSpc>
                <a:spcPct val="100000"/>
              </a:lnSpc>
              <a:spcBef>
                <a:spcPts val="0"/>
              </a:spcBef>
              <a:spcAft>
                <a:spcPts val="0"/>
              </a:spcAft>
              <a:buClr>
                <a:schemeClr val="dk1"/>
              </a:buClr>
              <a:buSzPts val="1820"/>
              <a:buNone/>
            </a:pPr>
            <a:r>
              <a:t/>
            </a:r>
            <a:endParaRPr b="1" sz="1820"/>
          </a:p>
          <a:p>
            <a:pPr indent="-342900" lvl="0" marL="342900" rtl="1" algn="just">
              <a:lnSpc>
                <a:spcPct val="100000"/>
              </a:lnSpc>
              <a:spcBef>
                <a:spcPts val="0"/>
              </a:spcBef>
              <a:spcAft>
                <a:spcPts val="0"/>
              </a:spcAft>
              <a:buClr>
                <a:schemeClr val="dk1"/>
              </a:buClr>
              <a:buSzPts val="1820"/>
              <a:buNone/>
            </a:pPr>
            <a:r>
              <a:rPr b="1" lang="ar-SA" sz="1820"/>
              <a:t>تمتلك المرأة السعودية  12 في المائة من الشركات الموجودة في السعودية، و16 في المائة من المصانع الكبرى.  </a:t>
            </a:r>
            <a:endParaRPr/>
          </a:p>
          <a:p>
            <a:pPr indent="-342900" lvl="0" marL="342900" rtl="1" algn="just">
              <a:lnSpc>
                <a:spcPct val="100000"/>
              </a:lnSpc>
              <a:spcBef>
                <a:spcPts val="0"/>
              </a:spcBef>
              <a:spcAft>
                <a:spcPts val="0"/>
              </a:spcAft>
              <a:buClr>
                <a:schemeClr val="dk1"/>
              </a:buClr>
              <a:buSzPts val="1820"/>
              <a:buNone/>
            </a:pPr>
            <a:r>
              <a:t/>
            </a:r>
            <a:endParaRPr b="1" sz="1820"/>
          </a:p>
          <a:p>
            <a:pPr indent="-342900" lvl="0" marL="342900" rtl="1" algn="just">
              <a:lnSpc>
                <a:spcPct val="100000"/>
              </a:lnSpc>
              <a:spcBef>
                <a:spcPts val="0"/>
              </a:spcBef>
              <a:spcAft>
                <a:spcPts val="0"/>
              </a:spcAft>
              <a:buClr>
                <a:schemeClr val="dk1"/>
              </a:buClr>
              <a:buSzPts val="1820"/>
              <a:buNone/>
            </a:pPr>
            <a:r>
              <a:rPr b="1" lang="ar-SA" sz="1820"/>
              <a:t>تقوم النساء السعوديات بإدارة استثماراتهن ومشاريعهن الخاصة حت أصبحت النساء السعوديات </a:t>
            </a:r>
            <a:endParaRPr/>
          </a:p>
          <a:p>
            <a:pPr indent="-342900" lvl="0" marL="342900" rtl="1" algn="just">
              <a:lnSpc>
                <a:spcPct val="100000"/>
              </a:lnSpc>
              <a:spcBef>
                <a:spcPts val="0"/>
              </a:spcBef>
              <a:spcAft>
                <a:spcPts val="0"/>
              </a:spcAft>
              <a:buClr>
                <a:schemeClr val="dk1"/>
              </a:buClr>
              <a:buSzPts val="1820"/>
              <a:buNone/>
            </a:pPr>
            <a:r>
              <a:t/>
            </a:r>
            <a:endParaRPr b="1" sz="1820"/>
          </a:p>
          <a:p>
            <a:pPr indent="-342900" lvl="0" marL="342900" rtl="1" algn="just">
              <a:lnSpc>
                <a:spcPct val="100000"/>
              </a:lnSpc>
              <a:spcBef>
                <a:spcPts val="0"/>
              </a:spcBef>
              <a:spcAft>
                <a:spcPts val="0"/>
              </a:spcAft>
              <a:buClr>
                <a:schemeClr val="dk1"/>
              </a:buClr>
              <a:buSzPts val="1820"/>
              <a:buNone/>
            </a:pPr>
            <a:r>
              <a:rPr b="1" lang="ar-SA" sz="1820"/>
              <a:t>  </a:t>
            </a:r>
            <a:endParaRPr b="1" sz="1820"/>
          </a:p>
          <a:p>
            <a:pPr indent="-342900" lvl="0" marL="342900" rtl="1" algn="just">
              <a:lnSpc>
                <a:spcPct val="100000"/>
              </a:lnSpc>
              <a:spcBef>
                <a:spcPts val="0"/>
              </a:spcBef>
              <a:spcAft>
                <a:spcPts val="0"/>
              </a:spcAft>
              <a:buClr>
                <a:schemeClr val="dk1"/>
              </a:buClr>
              <a:buSzPts val="1820"/>
              <a:buNone/>
            </a:pPr>
            <a:r>
              <a:rPr b="1" lang="ar-SA" sz="1820"/>
              <a:t>تم مؤخراً استحداث مجالات جديدة للنساء للعمل:</a:t>
            </a:r>
            <a:endParaRPr/>
          </a:p>
          <a:p>
            <a:pPr indent="-342900" lvl="0" marL="342900" rtl="1" algn="just">
              <a:lnSpc>
                <a:spcPct val="100000"/>
              </a:lnSpc>
              <a:spcBef>
                <a:spcPts val="0"/>
              </a:spcBef>
              <a:spcAft>
                <a:spcPts val="0"/>
              </a:spcAft>
              <a:buClr>
                <a:schemeClr val="dk1"/>
              </a:buClr>
              <a:buSzPts val="1820"/>
              <a:buNone/>
            </a:pPr>
            <a:r>
              <a:rPr b="1" lang="ar-SA" sz="1820"/>
              <a:t>	( كموظفات استقبال، وخياطات، واختصاصيات تغذية، ومصورات، واختصاصيات تجميل، وحاضنات، وعاملات في مجال السياحة والفندقة، وفي وظائف الدولة، وفي صالات الاحتفالات،) </a:t>
            </a:r>
            <a:endParaRPr/>
          </a:p>
          <a:p>
            <a:pPr indent="-342900" lvl="0" marL="342900" rtl="1" algn="just">
              <a:lnSpc>
                <a:spcPct val="100000"/>
              </a:lnSpc>
              <a:spcBef>
                <a:spcPts val="0"/>
              </a:spcBef>
              <a:spcAft>
                <a:spcPts val="0"/>
              </a:spcAft>
              <a:buClr>
                <a:schemeClr val="dk1"/>
              </a:buClr>
              <a:buSzPts val="1820"/>
              <a:buNone/>
            </a:pPr>
            <a:r>
              <a:t/>
            </a:r>
            <a:endParaRPr b="1" sz="1820"/>
          </a:p>
        </p:txBody>
      </p:sp>
      <p:sp>
        <p:nvSpPr>
          <p:cNvPr id="156" name="Google Shape;156;p22"/>
          <p:cNvSpPr txBox="1"/>
          <p:nvPr/>
        </p:nvSpPr>
        <p:spPr>
          <a:xfrm>
            <a:off x="1219200" y="609656"/>
            <a:ext cx="6781800" cy="5847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ar-SA" sz="3200">
                <a:solidFill>
                  <a:schemeClr val="lt1"/>
                </a:solidFill>
                <a:latin typeface="Calibri"/>
                <a:ea typeface="Calibri"/>
                <a:cs typeface="Calibri"/>
                <a:sym typeface="Calibri"/>
              </a:rPr>
              <a:t>الواقع والإمكانيات الاقتصادية للمرأة السعودية</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3"/>
          <p:cNvSpPr txBox="1"/>
          <p:nvPr>
            <p:ph idx="1" type="body"/>
          </p:nvPr>
        </p:nvSpPr>
        <p:spPr>
          <a:xfrm>
            <a:off x="1219200" y="1981200"/>
            <a:ext cx="7620000" cy="4525963"/>
          </a:xfrm>
          <a:prstGeom prst="rect">
            <a:avLst/>
          </a:prstGeom>
          <a:noFill/>
          <a:ln>
            <a:noFill/>
          </a:ln>
        </p:spPr>
        <p:txBody>
          <a:bodyPr anchorCtr="0" anchor="t" bIns="45700" lIns="91425" spcFirstLastPara="1" rIns="91425" wrap="square" tIns="45700">
            <a:noAutofit/>
          </a:bodyPr>
          <a:lstStyle/>
          <a:p>
            <a:pPr indent="-342900" lvl="0" marL="342900" rtl="1" algn="ctr">
              <a:lnSpc>
                <a:spcPct val="120000"/>
              </a:lnSpc>
              <a:spcBef>
                <a:spcPts val="0"/>
              </a:spcBef>
              <a:spcAft>
                <a:spcPts val="0"/>
              </a:spcAft>
              <a:buClr>
                <a:schemeClr val="dk1"/>
              </a:buClr>
              <a:buSzPts val="3200"/>
              <a:buNone/>
            </a:pPr>
            <a:r>
              <a:t/>
            </a:r>
            <a:endParaRPr b="1"/>
          </a:p>
          <a:p>
            <a:pPr indent="-342900" lvl="0" marL="342900" rtl="1" algn="ctr">
              <a:lnSpc>
                <a:spcPct val="120000"/>
              </a:lnSpc>
              <a:spcBef>
                <a:spcPts val="0"/>
              </a:spcBef>
              <a:spcAft>
                <a:spcPts val="0"/>
              </a:spcAft>
              <a:buClr>
                <a:schemeClr val="dk1"/>
              </a:buClr>
              <a:buSzPts val="4000"/>
              <a:buNone/>
            </a:pPr>
            <a:r>
              <a:rPr b="1" lang="ar-SA" sz="4000"/>
              <a:t>المرأة السعوديه مورد اقتصادي هام وحيوي من الضروري استغلال طاقاته الإنتاجية و توظيفها بصورة كاملة وكفاءة للوصول إلى التنافسية العالمية </a:t>
            </a:r>
            <a:endParaRPr b="1" sz="4000"/>
          </a:p>
          <a:p>
            <a:pPr indent="-342900" lvl="0" marL="342900" rtl="1" algn="just">
              <a:lnSpc>
                <a:spcPct val="120000"/>
              </a:lnSpc>
              <a:spcBef>
                <a:spcPts val="0"/>
              </a:spcBef>
              <a:spcAft>
                <a:spcPts val="0"/>
              </a:spcAft>
              <a:buClr>
                <a:schemeClr val="dk1"/>
              </a:buClr>
              <a:buSzPts val="2600"/>
              <a:buNone/>
            </a:pPr>
            <a:r>
              <a:t/>
            </a:r>
            <a:endParaRPr b="1" sz="2600"/>
          </a:p>
        </p:txBody>
      </p:sp>
      <p:sp>
        <p:nvSpPr>
          <p:cNvPr id="162" name="Google Shape;162;p23"/>
          <p:cNvSpPr txBox="1"/>
          <p:nvPr/>
        </p:nvSpPr>
        <p:spPr>
          <a:xfrm>
            <a:off x="1219200" y="609656"/>
            <a:ext cx="6781800" cy="5847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ar-SA" sz="3200">
                <a:solidFill>
                  <a:schemeClr val="lt1"/>
                </a:solidFill>
                <a:latin typeface="Calibri"/>
                <a:ea typeface="Calibri"/>
                <a:cs typeface="Calibri"/>
                <a:sym typeface="Calibri"/>
              </a:rPr>
              <a:t>الواقع والإمكانيات الاقتصادية للمرأة السعودية</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4"/>
          <p:cNvSpPr/>
          <p:nvPr/>
        </p:nvSpPr>
        <p:spPr>
          <a:xfrm>
            <a:off x="1676400" y="209491"/>
            <a:ext cx="5486400" cy="1323439"/>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واقع التشريعات المنظمة لعمل المرأة وقدرتها التنافسية </a:t>
            </a:r>
            <a:endParaRPr/>
          </a:p>
        </p:txBody>
      </p:sp>
      <p:sp>
        <p:nvSpPr>
          <p:cNvPr id="168" name="Google Shape;168;p24"/>
          <p:cNvSpPr/>
          <p:nvPr/>
        </p:nvSpPr>
        <p:spPr>
          <a:xfrm>
            <a:off x="914400" y="1905000"/>
            <a:ext cx="7772400" cy="440120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ar-SA" sz="4000">
                <a:solidFill>
                  <a:schemeClr val="dk1"/>
                </a:solidFill>
                <a:latin typeface="Calibri"/>
                <a:ea typeface="Calibri"/>
                <a:cs typeface="Calibri"/>
                <a:sym typeface="Calibri"/>
              </a:rPr>
              <a:t>المرأة شريكا أساسيا للرجل في بناء الوطن</a:t>
            </a:r>
            <a:endParaRPr/>
          </a:p>
          <a:p>
            <a:pPr indent="0" lvl="0" marL="0" marR="0" rtl="0" algn="ctr">
              <a:spcBef>
                <a:spcPts val="0"/>
              </a:spcBef>
              <a:spcAft>
                <a:spcPts val="0"/>
              </a:spcAft>
              <a:buNone/>
            </a:pPr>
            <a:r>
              <a:t/>
            </a:r>
            <a:endParaRPr sz="4000">
              <a:solidFill>
                <a:schemeClr val="dk1"/>
              </a:solidFill>
              <a:latin typeface="Calibri"/>
              <a:ea typeface="Calibri"/>
              <a:cs typeface="Calibri"/>
              <a:sym typeface="Calibri"/>
            </a:endParaRPr>
          </a:p>
          <a:p>
            <a:pPr indent="0" lvl="0" marL="0" marR="0" rtl="0" algn="ctr">
              <a:spcBef>
                <a:spcPts val="0"/>
              </a:spcBef>
              <a:spcAft>
                <a:spcPts val="0"/>
              </a:spcAft>
              <a:buNone/>
            </a:pPr>
            <a:r>
              <a:rPr lang="ar-SA" sz="4000">
                <a:solidFill>
                  <a:schemeClr val="dk1"/>
                </a:solidFill>
                <a:latin typeface="Calibri"/>
                <a:ea typeface="Calibri"/>
                <a:cs typeface="Calibri"/>
                <a:sym typeface="Calibri"/>
              </a:rPr>
              <a:t>قانون العمل السعودي المبني على تعاليم الشريعة الإسلامية لم يحرم السيدات من حقهن في العمل شريطة أن يعملن في بيئة مناسبة لا تختلط فيها المرأة بالرجل ولا تتعرض للأذى</a:t>
            </a:r>
            <a:endParaRPr sz="40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b="1" sz="40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5"/>
          <p:cNvSpPr txBox="1"/>
          <p:nvPr>
            <p:ph idx="1" type="body"/>
          </p:nvPr>
        </p:nvSpPr>
        <p:spPr>
          <a:xfrm>
            <a:off x="990600" y="1752600"/>
            <a:ext cx="7848600" cy="4800599"/>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2000"/>
              <a:buChar char="•"/>
            </a:pPr>
            <a:r>
              <a:rPr b="1" lang="ar-SA" sz="2000"/>
              <a:t>لقد خطت السعودية خطوات إيجابية عززت الحضور النسائي في سوق العمل:</a:t>
            </a:r>
            <a:endParaRPr/>
          </a:p>
          <a:p>
            <a:pPr indent="-215900" lvl="0" marL="342900" rtl="1" algn="r">
              <a:spcBef>
                <a:spcPts val="400"/>
              </a:spcBef>
              <a:spcAft>
                <a:spcPts val="0"/>
              </a:spcAft>
              <a:buClr>
                <a:schemeClr val="dk1"/>
              </a:buClr>
              <a:buSzPts val="2000"/>
              <a:buNone/>
            </a:pPr>
            <a:r>
              <a:t/>
            </a:r>
            <a:endParaRPr b="1" sz="2000"/>
          </a:p>
          <a:p>
            <a:pPr indent="-285750" lvl="1" marL="742950" rtl="1" algn="r">
              <a:spcBef>
                <a:spcPts val="320"/>
              </a:spcBef>
              <a:spcAft>
                <a:spcPts val="0"/>
              </a:spcAft>
              <a:buClr>
                <a:schemeClr val="dk1"/>
              </a:buClr>
              <a:buSzPts val="1600"/>
              <a:buFont typeface="Noto Sans Symbols"/>
              <a:buChar char="❑"/>
            </a:pPr>
            <a:r>
              <a:rPr b="1" lang="ar-SA" sz="1600"/>
              <a:t>على الصعيد دولي، فقد أقرت المملكة على ثلاث معاهدات دولية من أجل دعم المساواة بين الجنسين فيما يتعلق بالقوة العاملة. </a:t>
            </a:r>
            <a:endParaRPr b="1" sz="1600"/>
          </a:p>
          <a:p>
            <a:pPr indent="0" lvl="1" marL="457200" rtl="1" algn="r">
              <a:spcBef>
                <a:spcPts val="320"/>
              </a:spcBef>
              <a:spcAft>
                <a:spcPts val="0"/>
              </a:spcAft>
              <a:buClr>
                <a:schemeClr val="dk1"/>
              </a:buClr>
              <a:buSzPts val="1600"/>
              <a:buNone/>
            </a:pPr>
            <a:r>
              <a:t/>
            </a:r>
            <a:endParaRPr b="1" sz="1600"/>
          </a:p>
          <a:p>
            <a:pPr indent="-285750" lvl="1" marL="742950" rtl="1" algn="r">
              <a:spcBef>
                <a:spcPts val="320"/>
              </a:spcBef>
              <a:spcAft>
                <a:spcPts val="0"/>
              </a:spcAft>
              <a:buClr>
                <a:schemeClr val="dk1"/>
              </a:buClr>
              <a:buSzPts val="1600"/>
              <a:buFont typeface="Noto Sans Symbols"/>
              <a:buChar char="❑"/>
            </a:pPr>
            <a:r>
              <a:rPr b="1" lang="ar-SA" sz="1600"/>
              <a:t>أما على الصعيد المحلي، فقد سنّت المملكة عددا من التشريعات التي قد تبشر بغد مشرق للنساء في هذا السياق:</a:t>
            </a:r>
            <a:endParaRPr/>
          </a:p>
          <a:p>
            <a:pPr indent="-228600" lvl="2" marL="1143000" rtl="1" algn="r">
              <a:spcBef>
                <a:spcPts val="320"/>
              </a:spcBef>
              <a:spcAft>
                <a:spcPts val="0"/>
              </a:spcAft>
              <a:buClr>
                <a:schemeClr val="dk1"/>
              </a:buClr>
              <a:buSzPts val="1600"/>
              <a:buFont typeface="Noto Sans Symbols"/>
              <a:buChar char="▪"/>
            </a:pPr>
            <a:r>
              <a:rPr b="1" lang="ar-SA" sz="1600"/>
              <a:t>يمنح قانون العمل السعودي الحق للمرأه بالعمل، كما يجبر جميع الشركات على تقديم التدريب الكافي لجميع العاملين والعاملات.</a:t>
            </a:r>
            <a:endParaRPr/>
          </a:p>
          <a:p>
            <a:pPr indent="-228600" lvl="2" marL="1143000" rtl="1" algn="r">
              <a:spcBef>
                <a:spcPts val="320"/>
              </a:spcBef>
              <a:spcAft>
                <a:spcPts val="0"/>
              </a:spcAft>
              <a:buClr>
                <a:schemeClr val="dk1"/>
              </a:buClr>
              <a:buSzPts val="1600"/>
              <a:buFont typeface="Noto Sans Symbols"/>
              <a:buChar char="▪"/>
            </a:pPr>
            <a:r>
              <a:rPr b="1" lang="ar-SA" sz="1600"/>
              <a:t>وفي عام 2004 صدر قانون أنشئ بموجبه أقسام نسائية في الدولة، وفي المؤسسات التدريبية والتوظيفية. </a:t>
            </a:r>
            <a:endParaRPr/>
          </a:p>
          <a:p>
            <a:pPr indent="-228600" lvl="2" marL="1143000" rtl="1" algn="r">
              <a:spcBef>
                <a:spcPts val="320"/>
              </a:spcBef>
              <a:spcAft>
                <a:spcPts val="0"/>
              </a:spcAft>
              <a:buClr>
                <a:schemeClr val="dk1"/>
              </a:buClr>
              <a:buSzPts val="1600"/>
              <a:buFont typeface="Noto Sans Symbols"/>
              <a:buChar char="▪"/>
            </a:pPr>
            <a:r>
              <a:rPr b="1" lang="ar-SA" sz="1600"/>
              <a:t>كما ألغيت حاجة النساء إلى إذن وكلائهن للدخول في المعاملات التجارية. </a:t>
            </a:r>
            <a:endParaRPr/>
          </a:p>
          <a:p>
            <a:pPr indent="-228600" lvl="2" marL="1143000" rtl="1" algn="r">
              <a:spcBef>
                <a:spcPts val="320"/>
              </a:spcBef>
              <a:spcAft>
                <a:spcPts val="0"/>
              </a:spcAft>
              <a:buClr>
                <a:schemeClr val="dk1"/>
              </a:buClr>
              <a:buSzPts val="1600"/>
              <a:buFont typeface="Noto Sans Symbols"/>
              <a:buChar char="▪"/>
            </a:pPr>
            <a:r>
              <a:rPr b="1" lang="ar-SA" sz="1600"/>
              <a:t>وكذلك فقد تمت مراجعة قانون العمل في عام 2006 لإضافة بنود جديدة تتعلق بإجازات الأمومة، والحضانة، والإجازات المرضية، والإجازات العادية، والرواتب التقاعدية بالإضافة إلى ما يتعلق باحتساب المرأة بشخصين في نظام السعودة.</a:t>
            </a:r>
            <a:endParaRPr sz="1600"/>
          </a:p>
        </p:txBody>
      </p:sp>
      <p:sp>
        <p:nvSpPr>
          <p:cNvPr id="174" name="Google Shape;174;p25"/>
          <p:cNvSpPr txBox="1"/>
          <p:nvPr/>
        </p:nvSpPr>
        <p:spPr>
          <a:xfrm>
            <a:off x="990600" y="381000"/>
            <a:ext cx="7086600" cy="107721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sz="3200">
              <a:solidFill>
                <a:schemeClr val="lt1"/>
              </a:solidFill>
              <a:latin typeface="Calibri"/>
              <a:ea typeface="Calibri"/>
              <a:cs typeface="Calibri"/>
              <a:sym typeface="Calibri"/>
            </a:endParaRPr>
          </a:p>
          <a:p>
            <a:pPr indent="0" lvl="0" marL="0" marR="0" rtl="0" algn="ctr">
              <a:spcBef>
                <a:spcPts val="0"/>
              </a:spcBef>
              <a:spcAft>
                <a:spcPts val="0"/>
              </a:spcAft>
              <a:buNone/>
            </a:pPr>
            <a:r>
              <a:rPr lang="ar-SA" sz="3200">
                <a:solidFill>
                  <a:schemeClr val="lt1"/>
                </a:solidFill>
                <a:latin typeface="Calibri"/>
                <a:ea typeface="Calibri"/>
                <a:cs typeface="Calibri"/>
                <a:sym typeface="Calibri"/>
              </a:rPr>
              <a:t>واقع التشريعات المنظمة لعمل المرأة وقدرتها التنافسية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6"/>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80" name="Google Shape;180;p26"/>
          <p:cNvSpPr/>
          <p:nvPr/>
        </p:nvSpPr>
        <p:spPr>
          <a:xfrm>
            <a:off x="990600" y="2238748"/>
            <a:ext cx="8001000" cy="3970318"/>
          </a:xfrm>
          <a:prstGeom prst="rect">
            <a:avLst/>
          </a:prstGeom>
          <a:noFill/>
          <a:ln>
            <a:noFill/>
          </a:ln>
        </p:spPr>
        <p:txBody>
          <a:bodyPr anchorCtr="0" anchor="ctr" bIns="45700" lIns="91425" spcFirstLastPara="1" rIns="91425" wrap="square" tIns="45700">
            <a:noAutofit/>
          </a:bodyPr>
          <a:lstStyle/>
          <a:p>
            <a:pPr indent="0" lvl="0" marL="0" marR="0" rtl="1" algn="just">
              <a:lnSpc>
                <a:spcPct val="100000"/>
              </a:lnSpc>
              <a:spcBef>
                <a:spcPts val="0"/>
              </a:spcBef>
              <a:spcAft>
                <a:spcPts val="0"/>
              </a:spcAft>
              <a:buClr>
                <a:schemeClr val="dk1"/>
              </a:buClr>
              <a:buSzPts val="3600"/>
              <a:buFont typeface="Calibri"/>
              <a:buNone/>
            </a:pPr>
            <a:r>
              <a:rPr lang="ar-SA" sz="3600">
                <a:solidFill>
                  <a:schemeClr val="dk1"/>
                </a:solidFill>
                <a:latin typeface="Calibri"/>
                <a:ea typeface="Calibri"/>
                <a:cs typeface="Calibri"/>
                <a:sym typeface="Calibri"/>
              </a:rPr>
              <a:t>إستغل البعض  قضية الفصل بين الجنسين في معظم الوظائف،وذهب إلى تحديد وتأطير الوظائف «الأنثوية» مقللين فرص العمل للمرأه في وظائف ثانوية ومستويات وظيفية دنيا بعيدة عن صنع القرار تاركين  مهمة صنع القرار في المستويات الوظيفية العليا للرجل خوفاً من منافسة المرأة للرجل في هذه الوظائف المهمة   </a:t>
            </a:r>
            <a:endParaRPr sz="3600">
              <a:solidFill>
                <a:schemeClr val="dk1"/>
              </a:solidFill>
              <a:latin typeface="Calibri"/>
              <a:ea typeface="Calibri"/>
              <a:cs typeface="Calibri"/>
              <a:sym typeface="Calibri"/>
            </a:endParaRPr>
          </a:p>
        </p:txBody>
      </p:sp>
      <p:pic>
        <p:nvPicPr>
          <p:cNvPr id="181" name="Google Shape;181;p26"/>
          <p:cNvPicPr preferRelativeResize="0"/>
          <p:nvPr/>
        </p:nvPicPr>
        <p:blipFill rotWithShape="1">
          <a:blip r:embed="rId3">
            <a:alphaModFix/>
          </a:blip>
          <a:srcRect b="0" l="0" r="0" t="0"/>
          <a:stretch/>
        </p:blipFill>
        <p:spPr>
          <a:xfrm>
            <a:off x="874713" y="228600"/>
            <a:ext cx="6897687" cy="121920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7"/>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87" name="Google Shape;187;p27"/>
          <p:cNvSpPr/>
          <p:nvPr/>
        </p:nvSpPr>
        <p:spPr>
          <a:xfrm>
            <a:off x="837241" y="1676400"/>
            <a:ext cx="8306759" cy="5262979"/>
          </a:xfrm>
          <a:prstGeom prst="rect">
            <a:avLst/>
          </a:prstGeom>
          <a:noFill/>
          <a:ln>
            <a:noFill/>
          </a:ln>
        </p:spPr>
        <p:txBody>
          <a:bodyPr anchorCtr="0" anchor="ctr" bIns="45700" lIns="91425" spcFirstLastPara="1" rIns="91425" wrap="square" tIns="45700">
            <a:noAutofit/>
          </a:bodyPr>
          <a:lstStyle/>
          <a:p>
            <a:pPr indent="0" lvl="1" marL="457200" marR="0" rtl="1" algn="just">
              <a:spcBef>
                <a:spcPts val="0"/>
              </a:spcBef>
              <a:spcAft>
                <a:spcPts val="0"/>
              </a:spcAft>
              <a:buNone/>
            </a:pPr>
            <a:r>
              <a:rPr b="1" i="0" lang="ar-SA" sz="2000" u="none" cap="none" strike="noStrike">
                <a:solidFill>
                  <a:schemeClr val="dk1"/>
                </a:solidFill>
                <a:latin typeface="Calibri"/>
                <a:ea typeface="Calibri"/>
                <a:cs typeface="Calibri"/>
                <a:sym typeface="Calibri"/>
              </a:rPr>
              <a:t>ينحصر عمل النساء في مستويات وظيفية تخدم فيها الرجل الذي يصنع القرار ومحرومة من وظائف الإدارة العليا وأماكن اتخاذ قرارات ونستثني من ذلك أقل من واحد في المائة وهي النسبه التي تشغل النساء فيها جزءاً من المناصب المهمة في المملكة. </a:t>
            </a:r>
            <a:endParaRPr b="1" i="0" sz="2000" u="none" cap="none" strike="noStrike">
              <a:solidFill>
                <a:schemeClr val="dk1"/>
              </a:solidFill>
              <a:latin typeface="Calibri"/>
              <a:ea typeface="Calibri"/>
              <a:cs typeface="Calibri"/>
              <a:sym typeface="Calibri"/>
            </a:endParaRPr>
          </a:p>
          <a:p>
            <a:pPr indent="0" lvl="1" marL="457200" marR="0" rtl="1" algn="just">
              <a:spcBef>
                <a:spcPts val="0"/>
              </a:spcBef>
              <a:spcAft>
                <a:spcPts val="0"/>
              </a:spcAft>
              <a:buNone/>
            </a:pPr>
            <a:r>
              <a:t/>
            </a:r>
            <a:endParaRPr b="1" i="0" sz="2000" u="none" cap="none" strike="noStrike">
              <a:solidFill>
                <a:schemeClr val="dk1"/>
              </a:solidFill>
              <a:latin typeface="Calibri"/>
              <a:ea typeface="Calibri"/>
              <a:cs typeface="Calibri"/>
              <a:sym typeface="Calibri"/>
            </a:endParaRPr>
          </a:p>
          <a:p>
            <a:pPr indent="0" lvl="1" marL="457200" marR="0" rtl="1" algn="just">
              <a:spcBef>
                <a:spcPts val="0"/>
              </a:spcBef>
              <a:spcAft>
                <a:spcPts val="0"/>
              </a:spcAft>
              <a:buNone/>
            </a:pPr>
            <a:r>
              <a:rPr b="1" i="0" lang="ar-SA" sz="2000" u="none" cap="none" strike="noStrike">
                <a:solidFill>
                  <a:schemeClr val="dk1"/>
                </a:solidFill>
                <a:latin typeface="Calibri"/>
                <a:ea typeface="Calibri"/>
                <a:cs typeface="Calibri"/>
                <a:sym typeface="Calibri"/>
              </a:rPr>
              <a:t>على الرغم من إسقاط شرط حاجة النساء قانونيا إلى وكيل لإدارة أعمالهن إلا أن تطبيق هذا القانون ما زال يسير ببطء وما زالت النساء بحاجة إلى إذن وكلائهن للدخول في المعاملات التجارية. </a:t>
            </a:r>
            <a:endParaRPr b="1" i="0" sz="2000" u="none" cap="none" strike="noStrike">
              <a:solidFill>
                <a:schemeClr val="dk1"/>
              </a:solidFill>
              <a:latin typeface="Calibri"/>
              <a:ea typeface="Calibri"/>
              <a:cs typeface="Calibri"/>
              <a:sym typeface="Calibri"/>
            </a:endParaRPr>
          </a:p>
          <a:p>
            <a:pPr indent="0" lvl="1" marL="457200" marR="0" rtl="1" algn="just">
              <a:spcBef>
                <a:spcPts val="0"/>
              </a:spcBef>
              <a:spcAft>
                <a:spcPts val="0"/>
              </a:spcAft>
              <a:buNone/>
            </a:pPr>
            <a:r>
              <a:t/>
            </a:r>
            <a:endParaRPr b="1" i="0" sz="2000" u="none" cap="none" strike="noStrike">
              <a:solidFill>
                <a:schemeClr val="dk1"/>
              </a:solidFill>
              <a:latin typeface="Calibri"/>
              <a:ea typeface="Calibri"/>
              <a:cs typeface="Calibri"/>
              <a:sym typeface="Calibri"/>
            </a:endParaRPr>
          </a:p>
          <a:p>
            <a:pPr indent="0" lvl="1" marL="457200" marR="0" rtl="1" algn="just">
              <a:spcBef>
                <a:spcPts val="0"/>
              </a:spcBef>
              <a:spcAft>
                <a:spcPts val="0"/>
              </a:spcAft>
              <a:buNone/>
            </a:pPr>
            <a:r>
              <a:rPr b="1" i="0" lang="ar-SA" sz="2000" u="none" cap="none" strike="noStrike">
                <a:solidFill>
                  <a:schemeClr val="dk1"/>
                </a:solidFill>
                <a:latin typeface="Calibri"/>
                <a:ea typeface="Calibri"/>
                <a:cs typeface="Calibri"/>
                <a:sym typeface="Calibri"/>
              </a:rPr>
              <a:t>بعض سياسات العمل لا تلقي بالاً إلى احتياجات الأسرة من ساعات عمل مرنة لرعاية الأولاد، وتوفير حضانة ومواصلات.</a:t>
            </a:r>
            <a:endParaRPr/>
          </a:p>
          <a:p>
            <a:pPr indent="0" lvl="1" marL="457200" marR="0" rtl="1" algn="just">
              <a:spcBef>
                <a:spcPts val="0"/>
              </a:spcBef>
              <a:spcAft>
                <a:spcPts val="0"/>
              </a:spcAft>
              <a:buNone/>
            </a:pPr>
            <a:r>
              <a:t/>
            </a:r>
            <a:endParaRPr b="1" i="0" sz="2000" u="none" cap="none" strike="noStrike">
              <a:solidFill>
                <a:schemeClr val="dk1"/>
              </a:solidFill>
              <a:latin typeface="Calibri"/>
              <a:ea typeface="Calibri"/>
              <a:cs typeface="Calibri"/>
              <a:sym typeface="Calibri"/>
            </a:endParaRPr>
          </a:p>
          <a:p>
            <a:pPr indent="0" lvl="1" marL="457200" marR="0" rtl="1" algn="just">
              <a:spcBef>
                <a:spcPts val="0"/>
              </a:spcBef>
              <a:spcAft>
                <a:spcPts val="0"/>
              </a:spcAft>
              <a:buNone/>
            </a:pPr>
            <a:r>
              <a:rPr b="1" i="0" lang="ar-SA" sz="2000" u="none" cap="none" strike="noStrike">
                <a:solidFill>
                  <a:schemeClr val="dk1"/>
                </a:solidFill>
                <a:latin typeface="Calibri"/>
                <a:ea typeface="Calibri"/>
                <a:cs typeface="Calibri"/>
                <a:sym typeface="Calibri"/>
              </a:rPr>
              <a:t>لا توجد لدى النساء آلية متبعة للمطالبة بحقوقهن وحمايتها خاصة مع غياب العنصر النسائي في معظم مواقع صنع القرار بالأخص نظام القضاء السعودي.</a:t>
            </a:r>
            <a:endParaRPr/>
          </a:p>
          <a:p>
            <a:pPr indent="0" lvl="1" marL="457200" marR="0" rtl="1" algn="just">
              <a:spcBef>
                <a:spcPts val="0"/>
              </a:spcBef>
              <a:spcAft>
                <a:spcPts val="0"/>
              </a:spcAft>
              <a:buNone/>
            </a:pPr>
            <a:r>
              <a:t/>
            </a:r>
            <a:endParaRPr b="1" i="0" sz="2000" u="none" cap="none" strike="noStrike">
              <a:solidFill>
                <a:schemeClr val="dk1"/>
              </a:solidFill>
              <a:latin typeface="Calibri"/>
              <a:ea typeface="Calibri"/>
              <a:cs typeface="Calibri"/>
              <a:sym typeface="Calibri"/>
            </a:endParaRPr>
          </a:p>
          <a:p>
            <a:pPr indent="0" lvl="1" marL="457200" marR="0" rtl="1" algn="just">
              <a:spcBef>
                <a:spcPts val="0"/>
              </a:spcBef>
              <a:spcAft>
                <a:spcPts val="0"/>
              </a:spcAft>
              <a:buNone/>
            </a:pPr>
            <a:r>
              <a:rPr b="1" i="0" lang="ar-SA" sz="2000" u="none" cap="none" strike="noStrike">
                <a:solidFill>
                  <a:schemeClr val="dk1"/>
                </a:solidFill>
                <a:latin typeface="Calibri"/>
                <a:ea typeface="Calibri"/>
                <a:cs typeface="Calibri"/>
                <a:sym typeface="Calibri"/>
              </a:rPr>
              <a:t>كما أن عدم وجود إحصائيات كاملة وحديثة تخص النساء بشكل عام، وعملهن بشكل خاص، يعوق جهود التخطيط المستقبلية.  </a:t>
            </a:r>
            <a:endParaRPr/>
          </a:p>
          <a:p>
            <a:pPr indent="0" lvl="0" marL="0" marR="0" rtl="1" algn="just">
              <a:lnSpc>
                <a:spcPct val="100000"/>
              </a:lnSpc>
              <a:spcBef>
                <a:spcPts val="0"/>
              </a:spcBef>
              <a:spcAft>
                <a:spcPts val="0"/>
              </a:spcAft>
              <a:buClr>
                <a:schemeClr val="dk1"/>
              </a:buClr>
              <a:buSzPts val="1600"/>
              <a:buFont typeface="Calibri"/>
              <a:buNone/>
            </a:pPr>
            <a:r>
              <a:t/>
            </a:r>
            <a:endParaRPr b="1" sz="1600">
              <a:solidFill>
                <a:schemeClr val="dk1"/>
              </a:solidFill>
              <a:latin typeface="Calibri"/>
              <a:ea typeface="Calibri"/>
              <a:cs typeface="Calibri"/>
              <a:sym typeface="Calibri"/>
            </a:endParaRPr>
          </a:p>
        </p:txBody>
      </p:sp>
      <p:pic>
        <p:nvPicPr>
          <p:cNvPr id="188" name="Google Shape;188;p27"/>
          <p:cNvPicPr preferRelativeResize="0"/>
          <p:nvPr/>
        </p:nvPicPr>
        <p:blipFill rotWithShape="1">
          <a:blip r:embed="rId3">
            <a:alphaModFix/>
          </a:blip>
          <a:srcRect b="0" l="0" r="0" t="0"/>
          <a:stretch/>
        </p:blipFill>
        <p:spPr>
          <a:xfrm>
            <a:off x="909970" y="-228600"/>
            <a:ext cx="6897687" cy="121920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8"/>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94" name="Google Shape;194;p28"/>
          <p:cNvSpPr/>
          <p:nvPr/>
        </p:nvSpPr>
        <p:spPr>
          <a:xfrm>
            <a:off x="837241" y="2476620"/>
            <a:ext cx="8306759" cy="3662541"/>
          </a:xfrm>
          <a:prstGeom prst="rect">
            <a:avLst/>
          </a:prstGeom>
          <a:noFill/>
          <a:ln>
            <a:noFill/>
          </a:ln>
        </p:spPr>
        <p:txBody>
          <a:bodyPr anchorCtr="0" anchor="ctr" bIns="45700" lIns="91425" spcFirstLastPara="1" rIns="91425" wrap="square" tIns="45700">
            <a:noAutofit/>
          </a:bodyPr>
          <a:lstStyle/>
          <a:p>
            <a:pPr indent="0" lvl="1" marL="457200" marR="0" rtl="1" algn="just">
              <a:spcBef>
                <a:spcPts val="0"/>
              </a:spcBef>
              <a:spcAft>
                <a:spcPts val="0"/>
              </a:spcAft>
              <a:buNone/>
            </a:pPr>
            <a:r>
              <a:rPr b="1" i="0" lang="ar-SA" sz="3600" u="none" cap="none" strike="noStrike">
                <a:solidFill>
                  <a:schemeClr val="dk1"/>
                </a:solidFill>
                <a:latin typeface="Calibri"/>
                <a:ea typeface="Calibri"/>
                <a:cs typeface="Calibri"/>
                <a:sym typeface="Calibri"/>
              </a:rPr>
              <a:t>إن الجهود التي تقدمها حالياً وزارة العمل في إنشاء وحدة نسائية مختصة ومؤهلة في وزارة العمل بدأت تتناول مناقشة واقتراحات السياسات التي تحتاجها المرأة السعودية والمتعلقة بسوق العمل السعودية لضمان مساهمتها المطلوبة كشريك أساسي للرجل في اقتصاديات المجتمع المعرفي لمستقبل الوطن.  </a:t>
            </a:r>
            <a:endParaRPr/>
          </a:p>
          <a:p>
            <a:pPr indent="0" lvl="0" marL="0" marR="0" rtl="1" algn="just">
              <a:lnSpc>
                <a:spcPct val="100000"/>
              </a:lnSpc>
              <a:spcBef>
                <a:spcPts val="0"/>
              </a:spcBef>
              <a:spcAft>
                <a:spcPts val="0"/>
              </a:spcAft>
              <a:buClr>
                <a:schemeClr val="dk1"/>
              </a:buClr>
              <a:buSzPts val="1600"/>
              <a:buFont typeface="Calibri"/>
              <a:buNone/>
            </a:pPr>
            <a:r>
              <a:t/>
            </a:r>
            <a:endParaRPr b="1" sz="1600">
              <a:solidFill>
                <a:schemeClr val="dk1"/>
              </a:solidFill>
              <a:latin typeface="Calibri"/>
              <a:ea typeface="Calibri"/>
              <a:cs typeface="Calibri"/>
              <a:sym typeface="Calibri"/>
            </a:endParaRPr>
          </a:p>
        </p:txBody>
      </p:sp>
      <p:pic>
        <p:nvPicPr>
          <p:cNvPr id="195" name="Google Shape;195;p28"/>
          <p:cNvPicPr preferRelativeResize="0"/>
          <p:nvPr/>
        </p:nvPicPr>
        <p:blipFill rotWithShape="1">
          <a:blip r:embed="rId3">
            <a:alphaModFix/>
          </a:blip>
          <a:srcRect b="0" l="0" r="0" t="0"/>
          <a:stretch/>
        </p:blipFill>
        <p:spPr>
          <a:xfrm>
            <a:off x="909970" y="-228600"/>
            <a:ext cx="6897687" cy="121920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9"/>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01" name="Google Shape;201;p29"/>
          <p:cNvSpPr/>
          <p:nvPr/>
        </p:nvSpPr>
        <p:spPr>
          <a:xfrm>
            <a:off x="990600" y="228600"/>
            <a:ext cx="6858000" cy="1323439"/>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واقع التعليم العالي والتدريب للمرأة السعودية وقدرتها التنافسية:</a:t>
            </a:r>
            <a:endParaRPr/>
          </a:p>
        </p:txBody>
      </p:sp>
      <p:sp>
        <p:nvSpPr>
          <p:cNvPr id="202" name="Google Shape;202;p29"/>
          <p:cNvSpPr/>
          <p:nvPr/>
        </p:nvSpPr>
        <p:spPr>
          <a:xfrm>
            <a:off x="1295400" y="1993413"/>
            <a:ext cx="7620000" cy="4154984"/>
          </a:xfrm>
          <a:prstGeom prst="rect">
            <a:avLst/>
          </a:prstGeom>
          <a:noFill/>
          <a:ln>
            <a:noFill/>
          </a:ln>
        </p:spPr>
        <p:txBody>
          <a:bodyPr anchorCtr="0" anchor="ctr" bIns="45700" lIns="91425" spcFirstLastPara="1" rIns="91425" wrap="square" tIns="45700">
            <a:noAutofit/>
          </a:bodyPr>
          <a:lstStyle/>
          <a:p>
            <a:pPr indent="0" lvl="0" marL="0" marR="0" rtl="1" algn="just">
              <a:spcBef>
                <a:spcPts val="0"/>
              </a:spcBef>
              <a:spcAft>
                <a:spcPts val="0"/>
              </a:spcAft>
              <a:buNone/>
            </a:pPr>
            <a:r>
              <a:rPr b="1" lang="ar-SA" sz="2400">
                <a:solidFill>
                  <a:schemeClr val="dk1"/>
                </a:solidFill>
                <a:latin typeface="Calibri"/>
                <a:ea typeface="Calibri"/>
                <a:cs typeface="Calibri"/>
                <a:sym typeface="Calibri"/>
              </a:rPr>
              <a:t>سجلت المملكة العربية السعودية مؤشرا عالىً في إرتفاع مستوى التعليم العالي. وقد ظهرت هذه الإنجازات بوضوح في الإحصائيات والتقارير الدوليه، إذ أظهر تقرير عام 2009 م لمنظمة اليونسكو يشهد بتحقيق السعوديات تقدماً ملحوظاً في مجال العلوم، إذ تفوق نسب تخرجهن نسب النساء الغربيات في الحصول على الدرجات العلمية. </a:t>
            </a:r>
            <a:endParaRPr b="1" sz="2400">
              <a:solidFill>
                <a:schemeClr val="dk1"/>
              </a:solidFill>
              <a:latin typeface="Calibri"/>
              <a:ea typeface="Calibri"/>
              <a:cs typeface="Calibri"/>
              <a:sym typeface="Calibri"/>
            </a:endParaRPr>
          </a:p>
          <a:p>
            <a:pPr indent="0" lvl="0" marL="0" marR="0" rtl="1" algn="just">
              <a:lnSpc>
                <a:spcPct val="100000"/>
              </a:lnSpc>
              <a:spcBef>
                <a:spcPts val="0"/>
              </a:spcBef>
              <a:spcAft>
                <a:spcPts val="0"/>
              </a:spcAft>
              <a:buClr>
                <a:schemeClr val="dk1"/>
              </a:buClr>
              <a:buSzPts val="2400"/>
              <a:buFont typeface="Calibri"/>
              <a:buNone/>
            </a:pPr>
            <a:r>
              <a:rPr b="1" lang="ar-SA" sz="2400">
                <a:solidFill>
                  <a:schemeClr val="dk1"/>
                </a:solidFill>
                <a:latin typeface="Calibri"/>
                <a:ea typeface="Calibri"/>
                <a:cs typeface="Calibri"/>
                <a:sym typeface="Calibri"/>
              </a:rPr>
              <a:t> </a:t>
            </a:r>
            <a:endParaRPr/>
          </a:p>
          <a:p>
            <a:pPr indent="0" lvl="0" marL="0" marR="0" rtl="1" algn="just">
              <a:lnSpc>
                <a:spcPct val="100000"/>
              </a:lnSpc>
              <a:spcBef>
                <a:spcPts val="0"/>
              </a:spcBef>
              <a:spcAft>
                <a:spcPts val="0"/>
              </a:spcAft>
              <a:buClr>
                <a:schemeClr val="dk1"/>
              </a:buClr>
              <a:buSzPts val="2400"/>
              <a:buFont typeface="Calibri"/>
              <a:buNone/>
            </a:pPr>
            <a:r>
              <a:rPr b="1" lang="ar-SA" sz="2400">
                <a:solidFill>
                  <a:schemeClr val="dk1"/>
                </a:solidFill>
                <a:latin typeface="Calibri"/>
                <a:ea typeface="Calibri"/>
                <a:cs typeface="Calibri"/>
                <a:sym typeface="Calibri"/>
              </a:rPr>
              <a:t>أقدمت وزارة التعليم العالي على عدد من المبادرات، لزيادة حصول المرأة على التعليم العالي، منها إنشاء جامعة الأميره نورة بنت عبدالرحمن كأكبر جامعه للبنات على مستوى العالم وعدد من الجامعات الأهلية النسائية مثل جامعة عفت وكليات أهلية نسائية بالإضافه إلى الأقسام الجامعية للطالبات في الجامعات والكليات الحكومية والخاصة.</a:t>
            </a:r>
            <a:endParaRPr b="1" sz="24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0"/>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08" name="Google Shape;208;p30"/>
          <p:cNvSpPr/>
          <p:nvPr/>
        </p:nvSpPr>
        <p:spPr>
          <a:xfrm>
            <a:off x="990600" y="228600"/>
            <a:ext cx="6858000" cy="1323439"/>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واقع التعليم العالي والتدريب للمرأة السعودية وقدرتها التنافسية:</a:t>
            </a:r>
            <a:endParaRPr/>
          </a:p>
        </p:txBody>
      </p:sp>
      <p:sp>
        <p:nvSpPr>
          <p:cNvPr id="209" name="Google Shape;209;p30"/>
          <p:cNvSpPr/>
          <p:nvPr/>
        </p:nvSpPr>
        <p:spPr>
          <a:xfrm>
            <a:off x="1295400" y="1808747"/>
            <a:ext cx="7620000" cy="4524315"/>
          </a:xfrm>
          <a:prstGeom prst="rect">
            <a:avLst/>
          </a:prstGeom>
          <a:noFill/>
          <a:ln>
            <a:noFill/>
          </a:ln>
        </p:spPr>
        <p:txBody>
          <a:bodyPr anchorCtr="0" anchor="ctr" bIns="45700" lIns="91425" spcFirstLastPara="1" rIns="91425" wrap="square" tIns="45700">
            <a:noAutofit/>
          </a:bodyPr>
          <a:lstStyle/>
          <a:p>
            <a:pPr indent="-203200" lvl="1" marL="457200" marR="0" rtl="1" algn="just">
              <a:spcBef>
                <a:spcPts val="0"/>
              </a:spcBef>
              <a:spcAft>
                <a:spcPts val="0"/>
              </a:spcAft>
              <a:buClr>
                <a:schemeClr val="dk1"/>
              </a:buClr>
              <a:buSzPts val="3200"/>
              <a:buFont typeface="Noto Sans Symbols"/>
              <a:buChar char="❖"/>
            </a:pPr>
            <a:r>
              <a:rPr b="1" i="0" lang="ar-SA" sz="3200" u="none" cap="none" strike="noStrike">
                <a:solidFill>
                  <a:schemeClr val="dk1"/>
                </a:solidFill>
                <a:latin typeface="Calibri"/>
                <a:ea typeface="Calibri"/>
                <a:cs typeface="Calibri"/>
                <a:sym typeface="Calibri"/>
              </a:rPr>
              <a:t>تمثل الإناث ما يزيد على 56،6% من طلبة الجامعات السعودية، وأكثر من 20% من المشاركين في برامج الإبتعاث الخارجي. </a:t>
            </a:r>
            <a:endParaRPr b="1" i="0" sz="3200" u="none" cap="none" strike="noStrike">
              <a:solidFill>
                <a:schemeClr val="dk1"/>
              </a:solidFill>
              <a:latin typeface="Calibri"/>
              <a:ea typeface="Calibri"/>
              <a:cs typeface="Calibri"/>
              <a:sym typeface="Calibri"/>
            </a:endParaRPr>
          </a:p>
          <a:p>
            <a:pPr indent="0" lvl="1" marL="457200" marR="0" rtl="1" algn="just">
              <a:spcBef>
                <a:spcPts val="0"/>
              </a:spcBef>
              <a:spcAft>
                <a:spcPts val="0"/>
              </a:spcAft>
              <a:buNone/>
            </a:pPr>
            <a:r>
              <a:rPr b="1" i="0" lang="ar-SA" sz="3200" u="none" cap="none" strike="noStrike">
                <a:solidFill>
                  <a:schemeClr val="dk1"/>
                </a:solidFill>
                <a:latin typeface="Calibri"/>
                <a:ea typeface="Calibri"/>
                <a:cs typeface="Calibri"/>
                <a:sym typeface="Calibri"/>
              </a:rPr>
              <a:t> </a:t>
            </a:r>
            <a:endParaRPr b="1" i="0" sz="3200" u="none" cap="none" strike="noStrike">
              <a:solidFill>
                <a:schemeClr val="dk1"/>
              </a:solidFill>
              <a:latin typeface="Calibri"/>
              <a:ea typeface="Calibri"/>
              <a:cs typeface="Calibri"/>
              <a:sym typeface="Calibri"/>
            </a:endParaRPr>
          </a:p>
          <a:p>
            <a:pPr indent="-203200" lvl="1" marL="457200" marR="0" rtl="1" algn="just">
              <a:spcBef>
                <a:spcPts val="0"/>
              </a:spcBef>
              <a:spcAft>
                <a:spcPts val="0"/>
              </a:spcAft>
              <a:buClr>
                <a:schemeClr val="dk1"/>
              </a:buClr>
              <a:buSzPts val="3200"/>
              <a:buFont typeface="Noto Sans Symbols"/>
              <a:buChar char="❖"/>
            </a:pPr>
            <a:r>
              <a:rPr b="1" i="0" lang="ar-SA" sz="3200" u="none" cap="none" strike="noStrike">
                <a:solidFill>
                  <a:schemeClr val="dk1"/>
                </a:solidFill>
                <a:latin typeface="Calibri"/>
                <a:ea typeface="Calibri"/>
                <a:cs typeface="Calibri"/>
                <a:sym typeface="Calibri"/>
              </a:rPr>
              <a:t>كما وضع التقرير الدولي لمؤشر الفجوة بين الجنسين لعام 2009م السعودية في المركز (25) عالمياً، من حيث النسبة بين الجنسين في التسجيل في التعليم الجامعي، متقدمة بذلك على عدد من الدول المتقدمه مثل : أمريكا وألمانيا.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1"/>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15" name="Google Shape;215;p31"/>
          <p:cNvSpPr/>
          <p:nvPr/>
        </p:nvSpPr>
        <p:spPr>
          <a:xfrm>
            <a:off x="990600" y="228600"/>
            <a:ext cx="6858000" cy="1323439"/>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واقع التعليم العالي والتدريب للمرأة السعودية وقدرتها التنافسية:</a:t>
            </a:r>
            <a:endParaRPr/>
          </a:p>
        </p:txBody>
      </p:sp>
      <p:sp>
        <p:nvSpPr>
          <p:cNvPr id="216" name="Google Shape;216;p31"/>
          <p:cNvSpPr/>
          <p:nvPr/>
        </p:nvSpPr>
        <p:spPr>
          <a:xfrm>
            <a:off x="838200" y="1965340"/>
            <a:ext cx="8077200" cy="4524315"/>
          </a:xfrm>
          <a:prstGeom prst="rect">
            <a:avLst/>
          </a:prstGeom>
          <a:noFill/>
          <a:ln>
            <a:noFill/>
          </a:ln>
        </p:spPr>
        <p:txBody>
          <a:bodyPr anchorCtr="0" anchor="ctr" bIns="45700" lIns="91425" spcFirstLastPara="1" rIns="91425" wrap="square" tIns="45700">
            <a:noAutofit/>
          </a:bodyPr>
          <a:lstStyle/>
          <a:p>
            <a:pPr indent="0" lvl="1" marL="457200" marR="0" rtl="1" algn="just">
              <a:spcBef>
                <a:spcPts val="0"/>
              </a:spcBef>
              <a:spcAft>
                <a:spcPts val="0"/>
              </a:spcAft>
              <a:buNone/>
            </a:pPr>
            <a:r>
              <a:rPr b="1" i="0" lang="ar-SA" sz="2400" u="none" cap="none" strike="noStrike">
                <a:solidFill>
                  <a:schemeClr val="dk1"/>
                </a:solidFill>
                <a:latin typeface="Calibri"/>
                <a:ea typeface="Calibri"/>
                <a:cs typeface="Calibri"/>
                <a:sym typeface="Calibri"/>
              </a:rPr>
              <a:t>لفتت إنجازات المرأة السعودية في العلوم والبحث العلمي أنظار المجتمع المحلي والعربي والعالمي في السنوات الأخيره</a:t>
            </a:r>
            <a:endParaRPr b="1" i="0" sz="2400" u="none" cap="none" strike="noStrike">
              <a:solidFill>
                <a:schemeClr val="dk1"/>
              </a:solidFill>
              <a:latin typeface="Calibri"/>
              <a:ea typeface="Calibri"/>
              <a:cs typeface="Calibri"/>
              <a:sym typeface="Calibri"/>
            </a:endParaRPr>
          </a:p>
          <a:p>
            <a:pPr indent="0" lvl="1" marL="457200" marR="0" rtl="1" algn="just">
              <a:spcBef>
                <a:spcPts val="0"/>
              </a:spcBef>
              <a:spcAft>
                <a:spcPts val="0"/>
              </a:spcAft>
              <a:buClr>
                <a:schemeClr val="dk1"/>
              </a:buClr>
              <a:buSzPts val="2400"/>
              <a:buFont typeface="Noto Sans Symbols"/>
              <a:buNone/>
            </a:pPr>
            <a:r>
              <a:t/>
            </a:r>
            <a:endParaRPr b="1" i="0" sz="2400" u="none" cap="none" strike="noStrike">
              <a:solidFill>
                <a:schemeClr val="dk1"/>
              </a:solidFill>
              <a:latin typeface="Calibri"/>
              <a:ea typeface="Calibri"/>
              <a:cs typeface="Calibri"/>
              <a:sym typeface="Calibri"/>
            </a:endParaRPr>
          </a:p>
          <a:p>
            <a:pPr indent="-152400" lvl="1" marL="457200" marR="0" rtl="1" algn="just">
              <a:spcBef>
                <a:spcPts val="0"/>
              </a:spcBef>
              <a:spcAft>
                <a:spcPts val="0"/>
              </a:spcAft>
              <a:buClr>
                <a:schemeClr val="dk1"/>
              </a:buClr>
              <a:buSzPts val="2400"/>
              <a:buFont typeface="Noto Sans Symbols"/>
              <a:buChar char="❖"/>
            </a:pPr>
            <a:r>
              <a:rPr b="1" i="0" lang="ar-SA" sz="2400" u="none" cap="none" strike="noStrike">
                <a:solidFill>
                  <a:schemeClr val="dk1"/>
                </a:solidFill>
                <a:latin typeface="Calibri"/>
                <a:ea typeface="Calibri"/>
                <a:cs typeface="Calibri"/>
                <a:sym typeface="Calibri"/>
              </a:rPr>
              <a:t> فنالت الدكتوره خولة الكريع وسام الملك عبدالعزيز من الدرجة الأولى</a:t>
            </a:r>
            <a:endParaRPr/>
          </a:p>
          <a:p>
            <a:pPr indent="-152400" lvl="1" marL="457200" marR="0" rtl="1" algn="just">
              <a:spcBef>
                <a:spcPts val="0"/>
              </a:spcBef>
              <a:spcAft>
                <a:spcPts val="0"/>
              </a:spcAft>
              <a:buClr>
                <a:schemeClr val="dk1"/>
              </a:buClr>
              <a:buSzPts val="2400"/>
              <a:buFont typeface="Noto Sans Symbols"/>
              <a:buChar char="❖"/>
            </a:pPr>
            <a:r>
              <a:rPr b="1" i="0" lang="ar-SA" sz="2400" u="none" cap="none" strike="noStrike">
                <a:solidFill>
                  <a:schemeClr val="dk1"/>
                </a:solidFill>
                <a:latin typeface="Calibri"/>
                <a:ea typeface="Calibri"/>
                <a:cs typeface="Calibri"/>
                <a:sym typeface="Calibri"/>
              </a:rPr>
              <a:t>حصلت الدكتورة سميرة إسلام على جائزة لوريال واليونسكو في مجال العلوم.</a:t>
            </a:r>
            <a:endParaRPr/>
          </a:p>
          <a:p>
            <a:pPr indent="-152400" lvl="1" marL="457200" marR="0" rtl="1" algn="just">
              <a:spcBef>
                <a:spcPts val="0"/>
              </a:spcBef>
              <a:spcAft>
                <a:spcPts val="0"/>
              </a:spcAft>
              <a:buClr>
                <a:schemeClr val="dk1"/>
              </a:buClr>
              <a:buSzPts val="2400"/>
              <a:buFont typeface="Noto Sans Symbols"/>
              <a:buChar char="❖"/>
            </a:pPr>
            <a:r>
              <a:rPr b="1" i="0" lang="ar-SA" sz="2400" u="none" cap="none" strike="noStrike">
                <a:solidFill>
                  <a:schemeClr val="dk1"/>
                </a:solidFill>
                <a:latin typeface="Calibri"/>
                <a:ea typeface="Calibri"/>
                <a:cs typeface="Calibri"/>
                <a:sym typeface="Calibri"/>
              </a:rPr>
              <a:t>حققت الدكتوره حياة سندي إبتكاراً مميزاً لجهاز التحليل الطبي</a:t>
            </a:r>
            <a:endParaRPr/>
          </a:p>
          <a:p>
            <a:pPr indent="-152400" lvl="1" marL="457200" marR="0" rtl="1" algn="just">
              <a:spcBef>
                <a:spcPts val="0"/>
              </a:spcBef>
              <a:spcAft>
                <a:spcPts val="0"/>
              </a:spcAft>
              <a:buClr>
                <a:schemeClr val="dk1"/>
              </a:buClr>
              <a:buSzPts val="2400"/>
              <a:buFont typeface="Noto Sans Symbols"/>
              <a:buChar char="❖"/>
            </a:pPr>
            <a:r>
              <a:rPr b="1" i="0" lang="ar-SA" sz="2400" u="none" cap="none" strike="noStrike">
                <a:solidFill>
                  <a:schemeClr val="dk1"/>
                </a:solidFill>
                <a:latin typeface="Calibri"/>
                <a:ea typeface="Calibri"/>
                <a:cs typeface="Calibri"/>
                <a:sym typeface="Calibri"/>
              </a:rPr>
              <a:t>حققت الدكتوره فاتن خورشيد المركز السادس من بين (600) اختراع عالمي في مجال الجزيئات المتناهية الصغر في أبوال الإبل ومكافحتها للخلايا السرطانية. </a:t>
            </a:r>
            <a:endParaRPr b="1" i="0" sz="2400" u="none" cap="none" strike="noStrike">
              <a:solidFill>
                <a:schemeClr val="dk1"/>
              </a:solidFill>
              <a:latin typeface="Calibri"/>
              <a:ea typeface="Calibri"/>
              <a:cs typeface="Calibri"/>
              <a:sym typeface="Calibri"/>
            </a:endParaRPr>
          </a:p>
          <a:p>
            <a:pPr indent="-152400" lvl="1" marL="457200" marR="0" rtl="1" algn="just">
              <a:spcBef>
                <a:spcPts val="0"/>
              </a:spcBef>
              <a:spcAft>
                <a:spcPts val="0"/>
              </a:spcAft>
              <a:buClr>
                <a:schemeClr val="dk1"/>
              </a:buClr>
              <a:buSzPts val="2400"/>
              <a:buFont typeface="Noto Sans Symbols"/>
              <a:buChar char="❖"/>
            </a:pPr>
            <a:r>
              <a:rPr b="1" i="0" lang="ar-SA" sz="2400" u="none" cap="none" strike="noStrike">
                <a:solidFill>
                  <a:schemeClr val="dk1"/>
                </a:solidFill>
                <a:latin typeface="Calibri"/>
                <a:ea typeface="Calibri"/>
                <a:cs typeface="Calibri"/>
                <a:sym typeface="Calibri"/>
              </a:rPr>
              <a:t>برزت كلاً من الدكتوره ثريا التركي وعدد من السيدات كنموذج رائع للأكاديميات السعوديات ومساهمتهن العالميه.</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4"/>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00" name="Google Shape;100;p14"/>
          <p:cNvSpPr txBox="1"/>
          <p:nvPr/>
        </p:nvSpPr>
        <p:spPr>
          <a:xfrm>
            <a:off x="838200" y="1828800"/>
            <a:ext cx="7976234" cy="3939540"/>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t/>
            </a:r>
            <a:endParaRPr b="0" i="0" sz="2800" u="none" cap="none" strike="noStrike">
              <a:solidFill>
                <a:schemeClr val="dk1"/>
              </a:solidFill>
              <a:latin typeface="Calibri"/>
              <a:ea typeface="Calibri"/>
              <a:cs typeface="Calibri"/>
              <a:sym typeface="Calibri"/>
            </a:endParaRPr>
          </a:p>
          <a:p>
            <a:pPr indent="0" lvl="0" marL="0" marR="0" rtl="1" algn="ctr">
              <a:spcBef>
                <a:spcPts val="0"/>
              </a:spcBef>
              <a:spcAft>
                <a:spcPts val="0"/>
              </a:spcAft>
              <a:buNone/>
            </a:pPr>
            <a:r>
              <a:rPr b="0" i="0" lang="ar-SA" sz="2800" u="none" cap="none" strike="noStrike">
                <a:solidFill>
                  <a:schemeClr val="dk1"/>
                </a:solidFill>
                <a:latin typeface="Calibri"/>
                <a:ea typeface="Calibri"/>
                <a:cs typeface="Calibri"/>
                <a:sym typeface="Calibri"/>
              </a:rPr>
              <a:t>"مدى مواكبة التعليم العالي للمرأه السعوديه لاقتصاد المعرفة"</a:t>
            </a:r>
            <a:endParaRPr/>
          </a:p>
          <a:p>
            <a:pPr indent="0" lvl="0" marL="0" marR="0" rtl="1" algn="ctr">
              <a:spcBef>
                <a:spcPts val="0"/>
              </a:spcBef>
              <a:spcAft>
                <a:spcPts val="0"/>
              </a:spcAft>
              <a:buNone/>
            </a:pPr>
            <a:r>
              <a:t/>
            </a:r>
            <a:endParaRPr b="0" i="0" sz="2800" u="none" cap="none" strike="noStrike">
              <a:solidFill>
                <a:schemeClr val="dk1"/>
              </a:solidFill>
              <a:latin typeface="Calibri"/>
              <a:ea typeface="Calibri"/>
              <a:cs typeface="Calibri"/>
              <a:sym typeface="Calibri"/>
            </a:endParaRPr>
          </a:p>
          <a:p>
            <a:pPr indent="0" lvl="0" marL="0" marR="0" rtl="1" algn="ctr">
              <a:spcBef>
                <a:spcPts val="0"/>
              </a:spcBef>
              <a:spcAft>
                <a:spcPts val="0"/>
              </a:spcAft>
              <a:buNone/>
            </a:pPr>
            <a:r>
              <a:rPr b="0" i="0" lang="ar-SA" sz="2800" u="none" cap="none" strike="noStrike">
                <a:solidFill>
                  <a:schemeClr val="dk1"/>
                </a:solidFill>
                <a:latin typeface="Calibri"/>
                <a:ea typeface="Calibri"/>
                <a:cs typeface="Calibri"/>
                <a:sym typeface="Calibri"/>
              </a:rPr>
              <a:t>إعداد: الدكتورة هيفاء رضا جمل الليل</a:t>
            </a:r>
            <a:endParaRPr/>
          </a:p>
          <a:p>
            <a:pPr indent="0" lvl="0" marL="0" marR="0" rtl="1" algn="ctr">
              <a:spcBef>
                <a:spcPts val="0"/>
              </a:spcBef>
              <a:spcAft>
                <a:spcPts val="0"/>
              </a:spcAft>
              <a:buNone/>
            </a:pPr>
            <a:r>
              <a:rPr b="0" i="0" lang="ar-SA" sz="2800" u="none" cap="none" strike="noStrike">
                <a:solidFill>
                  <a:schemeClr val="dk1"/>
                </a:solidFill>
                <a:latin typeface="Calibri"/>
                <a:ea typeface="Calibri"/>
                <a:cs typeface="Calibri"/>
                <a:sym typeface="Calibri"/>
              </a:rPr>
              <a:t>رئيسة جامعة عفت</a:t>
            </a:r>
            <a:endParaRPr/>
          </a:p>
          <a:p>
            <a:pPr indent="0" lvl="0" marL="0" marR="0" rtl="1" algn="ctr">
              <a:spcBef>
                <a:spcPts val="0"/>
              </a:spcBef>
              <a:spcAft>
                <a:spcPts val="0"/>
              </a:spcAft>
              <a:buNone/>
            </a:pPr>
            <a:r>
              <a:t/>
            </a:r>
            <a:endParaRPr b="0" i="0" sz="2800" u="none" cap="none" strike="noStrike">
              <a:solidFill>
                <a:schemeClr val="dk1"/>
              </a:solidFill>
              <a:latin typeface="Calibri"/>
              <a:ea typeface="Calibri"/>
              <a:cs typeface="Calibri"/>
              <a:sym typeface="Calibri"/>
            </a:endParaRPr>
          </a:p>
          <a:p>
            <a:pPr indent="0" lvl="0" marL="0" marR="0" rtl="1" algn="ctr">
              <a:spcBef>
                <a:spcPts val="0"/>
              </a:spcBef>
              <a:spcAft>
                <a:spcPts val="0"/>
              </a:spcAft>
              <a:buNone/>
            </a:pPr>
            <a:r>
              <a:t/>
            </a:r>
            <a:endParaRPr b="0" i="0" sz="2800" u="none" cap="none" strike="noStrike">
              <a:solidFill>
                <a:schemeClr val="dk1"/>
              </a:solidFill>
              <a:latin typeface="Calibri"/>
              <a:ea typeface="Calibri"/>
              <a:cs typeface="Calibri"/>
              <a:sym typeface="Calibri"/>
            </a:endParaRPr>
          </a:p>
          <a:p>
            <a:pPr indent="0" lvl="0" marL="0" marR="0" rtl="1" algn="ctr">
              <a:spcBef>
                <a:spcPts val="0"/>
              </a:spcBef>
              <a:spcAft>
                <a:spcPts val="0"/>
              </a:spcAft>
              <a:buNone/>
            </a:pPr>
            <a:r>
              <a:rPr b="0" i="0" lang="ar-SA" sz="1800" u="none" cap="none" strike="noStrike">
                <a:solidFill>
                  <a:schemeClr val="dk1"/>
                </a:solidFill>
                <a:latin typeface="Calibri"/>
                <a:ea typeface="Calibri"/>
                <a:cs typeface="Calibri"/>
                <a:sym typeface="Calibri"/>
              </a:rPr>
              <a:t>التاريخ: يوم الاثنين الثاني من شهر ربيع الأول 1434 هـ الموافق الرابع عشر من شهر  يناير 2013 م </a:t>
            </a:r>
            <a:endParaRPr/>
          </a:p>
          <a:p>
            <a:pPr indent="0" lvl="0" marL="0" marR="0" rtl="1" algn="ctr">
              <a:spcBef>
                <a:spcPts val="0"/>
              </a:spcBef>
              <a:spcAft>
                <a:spcPts val="0"/>
              </a:spcAft>
              <a:buNone/>
            </a:pPr>
            <a:r>
              <a:rPr b="0" i="0" lang="ar-SA" sz="1800" u="none" cap="none" strike="noStrike">
                <a:solidFill>
                  <a:schemeClr val="dk1"/>
                </a:solidFill>
                <a:latin typeface="Calibri"/>
                <a:ea typeface="Calibri"/>
                <a:cs typeface="Calibri"/>
                <a:sym typeface="Calibri"/>
              </a:rPr>
              <a:t>من الساعة 9:30 إلى الساعة 9:45 ص .</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01" name="Google Shape;101;p14"/>
          <p:cNvSpPr txBox="1"/>
          <p:nvPr/>
        </p:nvSpPr>
        <p:spPr>
          <a:xfrm>
            <a:off x="1066800" y="230623"/>
            <a:ext cx="6553200"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الجلسة الأولى</a:t>
            </a:r>
            <a:endParaRPr/>
          </a:p>
          <a:p>
            <a:pPr indent="0" lvl="0" marL="0" marR="0" rtl="0" algn="ctr">
              <a:spcBef>
                <a:spcPts val="0"/>
              </a:spcBef>
              <a:spcAft>
                <a:spcPts val="0"/>
              </a:spcAft>
              <a:buNone/>
            </a:pPr>
            <a:r>
              <a:rPr b="1" lang="ar-SA" sz="3200">
                <a:solidFill>
                  <a:schemeClr val="lt1"/>
                </a:solidFill>
                <a:latin typeface="Calibri"/>
                <a:ea typeface="Calibri"/>
                <a:cs typeface="Calibri"/>
                <a:sym typeface="Calibri"/>
              </a:rPr>
              <a:t>"</a:t>
            </a:r>
            <a:r>
              <a:rPr b="1" lang="ar-SA" sz="4000">
                <a:solidFill>
                  <a:schemeClr val="lt1"/>
                </a:solidFill>
                <a:latin typeface="Calibri"/>
                <a:ea typeface="Calibri"/>
                <a:cs typeface="Calibri"/>
                <a:sym typeface="Calibri"/>
              </a:rPr>
              <a:t>واقع التعليم العالي للفتاة في المملكة"</a:t>
            </a:r>
            <a:endParaRPr b="1" sz="4000">
              <a:solidFill>
                <a:schemeClr val="lt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2"/>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22" name="Google Shape;222;p32"/>
          <p:cNvSpPr/>
          <p:nvPr/>
        </p:nvSpPr>
        <p:spPr>
          <a:xfrm>
            <a:off x="990600" y="228600"/>
            <a:ext cx="6858000" cy="1323439"/>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واقع التعليم العالي والتدريب للمرأة السعودية وقدرتها التنافسيه</a:t>
            </a:r>
            <a:endParaRPr b="1" sz="4000">
              <a:solidFill>
                <a:schemeClr val="lt1"/>
              </a:solidFill>
              <a:latin typeface="Calibri"/>
              <a:ea typeface="Calibri"/>
              <a:cs typeface="Calibri"/>
              <a:sym typeface="Calibri"/>
            </a:endParaRPr>
          </a:p>
        </p:txBody>
      </p:sp>
      <p:sp>
        <p:nvSpPr>
          <p:cNvPr id="223" name="Google Shape;223;p32"/>
          <p:cNvSpPr/>
          <p:nvPr/>
        </p:nvSpPr>
        <p:spPr>
          <a:xfrm>
            <a:off x="1219200" y="1981200"/>
            <a:ext cx="7696200" cy="3970318"/>
          </a:xfrm>
          <a:prstGeom prst="rect">
            <a:avLst/>
          </a:prstGeom>
          <a:noFill/>
          <a:ln>
            <a:noFill/>
          </a:ln>
        </p:spPr>
        <p:txBody>
          <a:bodyPr anchorCtr="0" anchor="t" bIns="45700" lIns="91425" spcFirstLastPara="1" rIns="91425" wrap="square" tIns="45700">
            <a:noAutofit/>
          </a:bodyPr>
          <a:lstStyle/>
          <a:p>
            <a:pPr indent="0" lvl="0" marL="0" marR="0" rtl="1" algn="just">
              <a:spcBef>
                <a:spcPts val="0"/>
              </a:spcBef>
              <a:spcAft>
                <a:spcPts val="0"/>
              </a:spcAft>
              <a:buNone/>
            </a:pPr>
            <a:r>
              <a:rPr b="1" lang="ar-SA" sz="3600">
                <a:solidFill>
                  <a:schemeClr val="dk1"/>
                </a:solidFill>
                <a:latin typeface="Calibri"/>
                <a:ea typeface="Calibri"/>
                <a:cs typeface="Calibri"/>
                <a:sym typeface="Calibri"/>
              </a:rPr>
              <a:t>وهذا يعني توفر القابلية عند النساء للدخول في حقول التنمية بمختلف أبعادها بنسبة معقولة</a:t>
            </a:r>
            <a:endParaRPr/>
          </a:p>
          <a:p>
            <a:pPr indent="0" lvl="0" marL="0" marR="0" rtl="1" algn="just">
              <a:spcBef>
                <a:spcPts val="0"/>
              </a:spcBef>
              <a:spcAft>
                <a:spcPts val="0"/>
              </a:spcAft>
              <a:buNone/>
            </a:pPr>
            <a:r>
              <a:t/>
            </a:r>
            <a:endParaRPr b="1" sz="3600">
              <a:solidFill>
                <a:schemeClr val="dk1"/>
              </a:solidFill>
              <a:latin typeface="Calibri"/>
              <a:ea typeface="Calibri"/>
              <a:cs typeface="Calibri"/>
              <a:sym typeface="Calibri"/>
            </a:endParaRPr>
          </a:p>
          <a:p>
            <a:pPr indent="0" lvl="0" marL="0" marR="0" rtl="1" algn="just">
              <a:spcBef>
                <a:spcPts val="0"/>
              </a:spcBef>
              <a:spcAft>
                <a:spcPts val="0"/>
              </a:spcAft>
              <a:buNone/>
            </a:pPr>
            <a:r>
              <a:rPr b="1" lang="ar-SA" sz="3600">
                <a:solidFill>
                  <a:schemeClr val="dk1"/>
                </a:solidFill>
                <a:latin typeface="Calibri"/>
                <a:ea typeface="Calibri"/>
                <a:cs typeface="Calibri"/>
                <a:sym typeface="Calibri"/>
              </a:rPr>
              <a:t>إذاً أين تذهب هذه الأعداد الهائلة من الخريجات؟</a:t>
            </a:r>
            <a:endParaRPr/>
          </a:p>
          <a:p>
            <a:pPr indent="0" lvl="0" marL="0" marR="0" rtl="1" algn="just">
              <a:spcBef>
                <a:spcPts val="0"/>
              </a:spcBef>
              <a:spcAft>
                <a:spcPts val="0"/>
              </a:spcAft>
              <a:buNone/>
            </a:pPr>
            <a:r>
              <a:rPr b="1" lang="ar-SA" sz="3600">
                <a:solidFill>
                  <a:schemeClr val="dk1"/>
                </a:solidFill>
                <a:latin typeface="Calibri"/>
                <a:ea typeface="Calibri"/>
                <a:cs typeface="Calibri"/>
                <a:sym typeface="Calibri"/>
              </a:rPr>
              <a:t> </a:t>
            </a:r>
            <a:endParaRPr/>
          </a:p>
          <a:p>
            <a:pPr indent="0" lvl="0" marL="0" marR="0" rtl="1" algn="just">
              <a:spcBef>
                <a:spcPts val="0"/>
              </a:spcBef>
              <a:spcAft>
                <a:spcPts val="0"/>
              </a:spcAft>
              <a:buNone/>
            </a:pPr>
            <a:r>
              <a:rPr b="1" lang="ar-SA" sz="3600">
                <a:solidFill>
                  <a:schemeClr val="dk1"/>
                </a:solidFill>
                <a:latin typeface="Calibri"/>
                <a:ea typeface="Calibri"/>
                <a:cs typeface="Calibri"/>
                <a:sym typeface="Calibri"/>
              </a:rPr>
              <a:t>وما هو مقدار مساهماتهن في الحقل العلمي أو الحقول التنموية الأخرى؟ </a:t>
            </a:r>
            <a:endParaRPr b="1" sz="3600">
              <a:solidFill>
                <a:schemeClr val="dk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3"/>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29" name="Google Shape;229;p33"/>
          <p:cNvSpPr/>
          <p:nvPr/>
        </p:nvSpPr>
        <p:spPr>
          <a:xfrm>
            <a:off x="838200" y="1754088"/>
            <a:ext cx="8153400" cy="4708981"/>
          </a:xfrm>
          <a:prstGeom prst="rect">
            <a:avLst/>
          </a:prstGeom>
          <a:noFill/>
          <a:ln>
            <a:noFill/>
          </a:ln>
        </p:spPr>
        <p:txBody>
          <a:bodyPr anchorCtr="0" anchor="ctr" bIns="45700" lIns="91425" spcFirstLastPara="1" rIns="91425" wrap="square" tIns="45700">
            <a:noAutofit/>
          </a:bodyPr>
          <a:lstStyle/>
          <a:p>
            <a:pPr indent="0" lvl="0" marL="0" marR="0" rtl="1" algn="just">
              <a:lnSpc>
                <a:spcPct val="100000"/>
              </a:lnSpc>
              <a:spcBef>
                <a:spcPts val="0"/>
              </a:spcBef>
              <a:spcAft>
                <a:spcPts val="0"/>
              </a:spcAft>
              <a:buClr>
                <a:schemeClr val="dk1"/>
              </a:buClr>
              <a:buSzPts val="2000"/>
              <a:buFont typeface="Calibri"/>
              <a:buNone/>
            </a:pPr>
            <a:r>
              <a:rPr b="1" lang="ar-SA" sz="2000">
                <a:solidFill>
                  <a:schemeClr val="dk1"/>
                </a:solidFill>
                <a:latin typeface="Calibri"/>
                <a:ea typeface="Calibri"/>
                <a:cs typeface="Calibri"/>
                <a:sym typeface="Calibri"/>
              </a:rPr>
              <a:t>إن الإجابة على هذه التساؤولات ربما تثير قلق المعنيين بشؤون التنمية في المملكة العربية السعودية.</a:t>
            </a:r>
            <a:endParaRPr/>
          </a:p>
          <a:p>
            <a:pPr indent="0" lvl="0" marL="0" marR="0" rtl="1" algn="just">
              <a:lnSpc>
                <a:spcPct val="100000"/>
              </a:lnSpc>
              <a:spcBef>
                <a:spcPts val="0"/>
              </a:spcBef>
              <a:spcAft>
                <a:spcPts val="0"/>
              </a:spcAft>
              <a:buClr>
                <a:schemeClr val="dk1"/>
              </a:buClr>
              <a:buSzPts val="2000"/>
              <a:buFont typeface="Calibri"/>
              <a:buNone/>
            </a:pPr>
            <a:r>
              <a:t/>
            </a:r>
            <a:endParaRPr b="1" sz="2000">
              <a:solidFill>
                <a:schemeClr val="dk1"/>
              </a:solidFill>
              <a:latin typeface="Calibri"/>
              <a:ea typeface="Calibri"/>
              <a:cs typeface="Calibri"/>
              <a:sym typeface="Calibri"/>
            </a:endParaRPr>
          </a:p>
          <a:p>
            <a:pPr indent="0" lvl="0" marL="0" marR="0" rtl="1" algn="just">
              <a:lnSpc>
                <a:spcPct val="100000"/>
              </a:lnSpc>
              <a:spcBef>
                <a:spcPts val="0"/>
              </a:spcBef>
              <a:spcAft>
                <a:spcPts val="0"/>
              </a:spcAft>
              <a:buClr>
                <a:schemeClr val="dk1"/>
              </a:buClr>
              <a:buSzPts val="2000"/>
              <a:buFont typeface="Calibri"/>
              <a:buNone/>
            </a:pPr>
            <a:r>
              <a:t/>
            </a:r>
            <a:endParaRPr b="1" sz="2000">
              <a:solidFill>
                <a:schemeClr val="dk1"/>
              </a:solidFill>
              <a:latin typeface="Calibri"/>
              <a:ea typeface="Calibri"/>
              <a:cs typeface="Calibri"/>
              <a:sym typeface="Calibri"/>
            </a:endParaRPr>
          </a:p>
          <a:p>
            <a:pPr indent="0" lvl="0" marL="0" marR="0" rtl="1" algn="just">
              <a:lnSpc>
                <a:spcPct val="100000"/>
              </a:lnSpc>
              <a:spcBef>
                <a:spcPts val="0"/>
              </a:spcBef>
              <a:spcAft>
                <a:spcPts val="0"/>
              </a:spcAft>
              <a:buClr>
                <a:schemeClr val="dk1"/>
              </a:buClr>
              <a:buSzPts val="2000"/>
              <a:buFont typeface="Calibri"/>
              <a:buNone/>
            </a:pPr>
            <a:r>
              <a:rPr b="1" lang="ar-SA" sz="2000">
                <a:solidFill>
                  <a:schemeClr val="dk1"/>
                </a:solidFill>
                <a:latin typeface="Calibri"/>
                <a:ea typeface="Calibri"/>
                <a:cs typeface="Calibri"/>
                <a:sym typeface="Calibri"/>
              </a:rPr>
              <a:t> فازدياد انخراط النساء السعوديات في حقل التعليم العالي، لم ينعكس إيجابياً على تضاعف مشاركتهن الفعلية في القوة العاملة، أو مشاريع التنمية، فمستوى أداء المرأة في معظم القطاعات لم يصل بعد إلى الدرجة التي يظهر أثر تعليمها على التنمية، حتى المكاسب التي تساق عند الحديث عن مساهمة المرأة في سوق العمل فعادة ما يقودها الرجل، ورغم أننا لا نجد أية غضاضة في هذا الأمر، إلا أنه يشير إلى حجم تقصير النساء في هذا المضمار، قياساً بما يمكن أن تؤديه المرأة فعلاً في سبيل تعزيز حقوقها ومكتسباتها التنموية، وذلك ليس للإقلال أو الإستهانة بالتحديات التي تواجهها المرأة السعودية في هذا الإطار  ولكن ......</a:t>
            </a:r>
            <a:endParaRPr/>
          </a:p>
          <a:p>
            <a:pPr indent="0" lvl="0" marL="0" marR="0" rtl="1" algn="just">
              <a:lnSpc>
                <a:spcPct val="100000"/>
              </a:lnSpc>
              <a:spcBef>
                <a:spcPts val="0"/>
              </a:spcBef>
              <a:spcAft>
                <a:spcPts val="0"/>
              </a:spcAft>
              <a:buClr>
                <a:schemeClr val="dk1"/>
              </a:buClr>
              <a:buSzPts val="2000"/>
              <a:buFont typeface="Calibri"/>
              <a:buNone/>
            </a:pPr>
            <a:r>
              <a:t/>
            </a:r>
            <a:endParaRPr b="1" sz="2000">
              <a:solidFill>
                <a:srgbClr val="C00000"/>
              </a:solidFill>
              <a:latin typeface="Calibri"/>
              <a:ea typeface="Calibri"/>
              <a:cs typeface="Calibri"/>
              <a:sym typeface="Calibri"/>
            </a:endParaRPr>
          </a:p>
          <a:p>
            <a:pPr indent="0" lvl="0" marL="0" marR="0" rtl="1" algn="just">
              <a:lnSpc>
                <a:spcPct val="100000"/>
              </a:lnSpc>
              <a:spcBef>
                <a:spcPts val="0"/>
              </a:spcBef>
              <a:spcAft>
                <a:spcPts val="0"/>
              </a:spcAft>
              <a:buClr>
                <a:srgbClr val="C00000"/>
              </a:buClr>
              <a:buSzPts val="2000"/>
              <a:buFont typeface="Calibri"/>
              <a:buNone/>
            </a:pPr>
            <a:r>
              <a:rPr b="1" lang="ar-SA" sz="2000">
                <a:solidFill>
                  <a:srgbClr val="C00000"/>
                </a:solidFill>
                <a:latin typeface="Calibri"/>
                <a:ea typeface="Calibri"/>
                <a:cs typeface="Calibri"/>
                <a:sym typeface="Calibri"/>
              </a:rPr>
              <a:t>من الضروري على المرأة السعودية معرفة متطلبات المجتمع المعرفي للوصول إلى التوازن الملائم بين التعليم وتنمية المهارات ومتطلبات التوظيف في سوق العمل</a:t>
            </a:r>
            <a:r>
              <a:rPr b="1" lang="ar-SA" sz="2000">
                <a:solidFill>
                  <a:schemeClr val="dk1"/>
                </a:solidFill>
                <a:latin typeface="Calibri"/>
                <a:ea typeface="Calibri"/>
                <a:cs typeface="Calibri"/>
                <a:sym typeface="Calibri"/>
              </a:rPr>
              <a:t>.  </a:t>
            </a:r>
            <a:endParaRPr/>
          </a:p>
          <a:p>
            <a:pPr indent="0" lvl="0" marL="0" marR="0" rtl="1" algn="just">
              <a:lnSpc>
                <a:spcPct val="100000"/>
              </a:lnSpc>
              <a:spcBef>
                <a:spcPts val="0"/>
              </a:spcBef>
              <a:spcAft>
                <a:spcPts val="0"/>
              </a:spcAft>
              <a:buClr>
                <a:schemeClr val="dk1"/>
              </a:buClr>
              <a:buSzPts val="2000"/>
              <a:buFont typeface="Calibri"/>
              <a:buNone/>
            </a:pPr>
            <a:r>
              <a:t/>
            </a:r>
            <a:endParaRPr b="1" sz="2000">
              <a:solidFill>
                <a:schemeClr val="dk1"/>
              </a:solidFill>
              <a:latin typeface="Calibri"/>
              <a:ea typeface="Calibri"/>
              <a:cs typeface="Calibri"/>
              <a:sym typeface="Calibri"/>
            </a:endParaRPr>
          </a:p>
        </p:txBody>
      </p:sp>
      <p:sp>
        <p:nvSpPr>
          <p:cNvPr id="230" name="Google Shape;230;p33"/>
          <p:cNvSpPr txBox="1"/>
          <p:nvPr/>
        </p:nvSpPr>
        <p:spPr>
          <a:xfrm>
            <a:off x="838200" y="533400"/>
            <a:ext cx="6934200" cy="107721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ar-SA" sz="3200">
                <a:solidFill>
                  <a:schemeClr val="lt1"/>
                </a:solidFill>
                <a:latin typeface="Calibri"/>
                <a:ea typeface="Calibri"/>
                <a:cs typeface="Calibri"/>
                <a:sym typeface="Calibri"/>
              </a:rPr>
              <a:t>واقع التعليم العالي والتدريب للمرأة السعودية وقدرتها التنافسية</a:t>
            </a:r>
            <a:endParaRPr sz="3200">
              <a:solidFill>
                <a:schemeClr val="lt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4"/>
          <p:cNvSpPr txBox="1"/>
          <p:nvPr>
            <p:ph idx="1" type="body"/>
          </p:nvPr>
        </p:nvSpPr>
        <p:spPr>
          <a:xfrm>
            <a:off x="915988" y="1828800"/>
            <a:ext cx="7999412" cy="4419600"/>
          </a:xfrm>
          <a:prstGeom prst="rect">
            <a:avLst/>
          </a:prstGeom>
          <a:noFill/>
          <a:ln>
            <a:noFill/>
          </a:ln>
        </p:spPr>
        <p:txBody>
          <a:bodyPr anchorCtr="0" anchor="t" bIns="45700" lIns="91425" spcFirstLastPara="1" rIns="91425" wrap="square" tIns="45700">
            <a:noAutofit/>
          </a:bodyPr>
          <a:lstStyle/>
          <a:p>
            <a:pPr indent="-342900" lvl="0" marL="342900" rtl="1" algn="r">
              <a:lnSpc>
                <a:spcPct val="80000"/>
              </a:lnSpc>
              <a:spcBef>
                <a:spcPts val="0"/>
              </a:spcBef>
              <a:spcAft>
                <a:spcPts val="0"/>
              </a:spcAft>
              <a:buClr>
                <a:srgbClr val="C00000"/>
              </a:buClr>
              <a:buSzPts val="2000"/>
              <a:buNone/>
            </a:pPr>
            <a:r>
              <a:rPr b="1" lang="ar-SA" sz="2000">
                <a:solidFill>
                  <a:srgbClr val="C00000"/>
                </a:solidFill>
              </a:rPr>
              <a:t>	</a:t>
            </a:r>
            <a:r>
              <a:rPr b="1" lang="ar-SA" sz="2500">
                <a:solidFill>
                  <a:srgbClr val="C00000"/>
                </a:solidFill>
              </a:rPr>
              <a:t>أسباب الفجوات بين التعليم وسوق العمل للمرأة السعودية:</a:t>
            </a:r>
            <a:endParaRPr/>
          </a:p>
          <a:p>
            <a:pPr indent="-342900" lvl="0" marL="342900" rtl="1" algn="r">
              <a:lnSpc>
                <a:spcPct val="80000"/>
              </a:lnSpc>
              <a:spcBef>
                <a:spcPts val="500"/>
              </a:spcBef>
              <a:spcAft>
                <a:spcPts val="0"/>
              </a:spcAft>
              <a:buClr>
                <a:schemeClr val="dk1"/>
              </a:buClr>
              <a:buSzPts val="2500"/>
              <a:buNone/>
            </a:pPr>
            <a:r>
              <a:t/>
            </a:r>
            <a:endParaRPr b="1" sz="2500">
              <a:solidFill>
                <a:srgbClr val="C00000"/>
              </a:solidFill>
            </a:endParaRPr>
          </a:p>
          <a:p>
            <a:pPr indent="-342900" lvl="0" marL="342900" rtl="1" algn="r">
              <a:lnSpc>
                <a:spcPct val="80000"/>
              </a:lnSpc>
              <a:spcBef>
                <a:spcPts val="500"/>
              </a:spcBef>
              <a:spcAft>
                <a:spcPts val="0"/>
              </a:spcAft>
              <a:buClr>
                <a:schemeClr val="dk1"/>
              </a:buClr>
              <a:buSzPts val="2500"/>
              <a:buChar char="•"/>
            </a:pPr>
            <a:r>
              <a:rPr b="1" lang="ar-SA" sz="2500"/>
              <a:t> عدم وجود نظام تعليمي عام للبنات يزودهن بالمهارات التي يحتجن إليها في سوق العمل، وإنما يعتمد على الحفظ، ولا يحث المتعلم على التحليل، وتطوير المهارات، وحل المشكلات، والتواصل، والإبداع. </a:t>
            </a:r>
            <a:endParaRPr b="1" sz="2500"/>
          </a:p>
          <a:p>
            <a:pPr indent="-184150" lvl="0" marL="342900" rtl="1" algn="r">
              <a:lnSpc>
                <a:spcPct val="80000"/>
              </a:lnSpc>
              <a:spcBef>
                <a:spcPts val="500"/>
              </a:spcBef>
              <a:spcAft>
                <a:spcPts val="0"/>
              </a:spcAft>
              <a:buClr>
                <a:schemeClr val="dk1"/>
              </a:buClr>
              <a:buSzPts val="2500"/>
              <a:buNone/>
            </a:pPr>
            <a:r>
              <a:t/>
            </a:r>
            <a:endParaRPr b="1" sz="2500"/>
          </a:p>
          <a:p>
            <a:pPr indent="0" lvl="0" marL="0" rtl="1" algn="r">
              <a:lnSpc>
                <a:spcPct val="80000"/>
              </a:lnSpc>
              <a:spcBef>
                <a:spcPts val="500"/>
              </a:spcBef>
              <a:spcAft>
                <a:spcPts val="0"/>
              </a:spcAft>
              <a:buClr>
                <a:schemeClr val="dk1"/>
              </a:buClr>
              <a:buSzPts val="2500"/>
              <a:buNone/>
            </a:pPr>
            <a:r>
              <a:t/>
            </a:r>
            <a:endParaRPr b="1" sz="2500"/>
          </a:p>
          <a:p>
            <a:pPr indent="-342900" lvl="0" marL="342900" rtl="1" algn="r">
              <a:lnSpc>
                <a:spcPct val="80000"/>
              </a:lnSpc>
              <a:spcBef>
                <a:spcPts val="500"/>
              </a:spcBef>
              <a:spcAft>
                <a:spcPts val="0"/>
              </a:spcAft>
              <a:buClr>
                <a:schemeClr val="dk1"/>
              </a:buClr>
              <a:buSzPts val="2500"/>
              <a:buChar char="•"/>
            </a:pPr>
            <a:r>
              <a:rPr b="1" lang="ar-SA" sz="2500"/>
              <a:t>كما يفتقر التعليم إلى التطوير في مجالات الاقتصاد، والرياضيات، والعلوم، والتكنولوجيا، والكمبيوتر.  فالمرأة السعودية تواجه نقص في الإمكانيات الإدارية المتخصصة في المجالات المالية والمحاسبية والفنية الدقيقة، من حيث القدرة على التحليل والادراة المالية للمنشآت</a:t>
            </a:r>
            <a:endParaRPr sz="2500"/>
          </a:p>
        </p:txBody>
      </p:sp>
      <p:pic>
        <p:nvPicPr>
          <p:cNvPr id="236" name="Google Shape;236;p34"/>
          <p:cNvPicPr preferRelativeResize="0"/>
          <p:nvPr/>
        </p:nvPicPr>
        <p:blipFill rotWithShape="1">
          <a:blip r:embed="rId3">
            <a:alphaModFix/>
          </a:blip>
          <a:srcRect b="0" l="0" r="0" t="0"/>
          <a:stretch/>
        </p:blipFill>
        <p:spPr>
          <a:xfrm>
            <a:off x="915988" y="381000"/>
            <a:ext cx="7310437" cy="1328737"/>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5"/>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42" name="Google Shape;242;p35"/>
          <p:cNvSpPr/>
          <p:nvPr/>
        </p:nvSpPr>
        <p:spPr>
          <a:xfrm>
            <a:off x="2133600" y="762000"/>
            <a:ext cx="5181600"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فجوة الثقافة المالية</a:t>
            </a:r>
            <a:endParaRPr b="1" sz="4000">
              <a:solidFill>
                <a:schemeClr val="lt1"/>
              </a:solidFill>
              <a:latin typeface="Calibri"/>
              <a:ea typeface="Calibri"/>
              <a:cs typeface="Calibri"/>
              <a:sym typeface="Calibri"/>
            </a:endParaRPr>
          </a:p>
        </p:txBody>
      </p:sp>
      <p:sp>
        <p:nvSpPr>
          <p:cNvPr id="243" name="Google Shape;243;p35"/>
          <p:cNvSpPr/>
          <p:nvPr/>
        </p:nvSpPr>
        <p:spPr>
          <a:xfrm>
            <a:off x="990600" y="1920761"/>
            <a:ext cx="8001000" cy="3970318"/>
          </a:xfrm>
          <a:prstGeom prst="rect">
            <a:avLst/>
          </a:prstGeom>
          <a:noFill/>
          <a:ln>
            <a:noFill/>
          </a:ln>
        </p:spPr>
        <p:txBody>
          <a:bodyPr anchorCtr="0" anchor="ctr" bIns="45700" lIns="91425" spcFirstLastPara="1" rIns="91425" wrap="square" tIns="45700">
            <a:noAutofit/>
          </a:bodyPr>
          <a:lstStyle/>
          <a:p>
            <a:pPr indent="0" lvl="0" marL="0" marR="0" rtl="1" algn="just">
              <a:lnSpc>
                <a:spcPct val="100000"/>
              </a:lnSpc>
              <a:spcBef>
                <a:spcPts val="0"/>
              </a:spcBef>
              <a:spcAft>
                <a:spcPts val="0"/>
              </a:spcAft>
              <a:buClr>
                <a:schemeClr val="dk1"/>
              </a:buClr>
              <a:buSzPts val="2800"/>
              <a:buFont typeface="Arial"/>
              <a:buNone/>
            </a:pPr>
            <a:r>
              <a:rPr b="1" lang="ar-SA" sz="2800">
                <a:solidFill>
                  <a:schemeClr val="dk1"/>
                </a:solidFill>
                <a:latin typeface="Arial"/>
                <a:ea typeface="Arial"/>
                <a:cs typeface="Arial"/>
                <a:sym typeface="Arial"/>
              </a:rPr>
              <a:t>تعاني اغلب النساء السعوديات من ما يسمى </a:t>
            </a:r>
            <a:r>
              <a:rPr b="1" lang="ar-SA" sz="2800">
                <a:solidFill>
                  <a:srgbClr val="C00000"/>
                </a:solidFill>
                <a:latin typeface="Arial"/>
                <a:ea typeface="Arial"/>
                <a:cs typeface="Arial"/>
                <a:sym typeface="Arial"/>
              </a:rPr>
              <a:t>بفجوة الثقافة المالية</a:t>
            </a:r>
            <a:r>
              <a:rPr b="1" lang="ar-SA" sz="2800">
                <a:solidFill>
                  <a:schemeClr val="dk1"/>
                </a:solidFill>
                <a:latin typeface="Arial"/>
                <a:ea typeface="Arial"/>
                <a:cs typeface="Arial"/>
                <a:sym typeface="Arial"/>
              </a:rPr>
              <a:t>:</a:t>
            </a:r>
            <a:endParaRPr/>
          </a:p>
          <a:p>
            <a:pPr indent="0" lvl="0" marL="0" marR="0" rtl="1" algn="just">
              <a:lnSpc>
                <a:spcPct val="100000"/>
              </a:lnSpc>
              <a:spcBef>
                <a:spcPts val="0"/>
              </a:spcBef>
              <a:spcAft>
                <a:spcPts val="0"/>
              </a:spcAft>
              <a:buClr>
                <a:schemeClr val="dk1"/>
              </a:buClr>
              <a:buSzPts val="2800"/>
              <a:buFont typeface="Calibri"/>
              <a:buNone/>
            </a:pPr>
            <a:r>
              <a:t/>
            </a:r>
            <a:endParaRPr b="1" sz="2800">
              <a:solidFill>
                <a:schemeClr val="dk1"/>
              </a:solidFill>
              <a:latin typeface="Arial"/>
              <a:ea typeface="Arial"/>
              <a:cs typeface="Arial"/>
              <a:sym typeface="Arial"/>
            </a:endParaRPr>
          </a:p>
          <a:p>
            <a:pPr indent="-457200" lvl="0" marL="457200" marR="0" rtl="1" algn="just">
              <a:lnSpc>
                <a:spcPct val="100000"/>
              </a:lnSpc>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نقص التواصل بين المرأة السعودية والمؤسسات المالية بشكل عام </a:t>
            </a:r>
            <a:endParaRPr b="1" sz="2800">
              <a:solidFill>
                <a:schemeClr val="dk1"/>
              </a:solidFill>
              <a:latin typeface="Arial"/>
              <a:ea typeface="Arial"/>
              <a:cs typeface="Arial"/>
              <a:sym typeface="Arial"/>
            </a:endParaRPr>
          </a:p>
          <a:p>
            <a:pPr indent="-457200" lvl="0" marL="457200" marR="0" rtl="1" algn="just">
              <a:lnSpc>
                <a:spcPct val="100000"/>
              </a:lnSpc>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نقص في معرفة اداء الأنشطة التي تديرها النساء السعوديات بشكل عام</a:t>
            </a:r>
            <a:endParaRPr/>
          </a:p>
          <a:p>
            <a:pPr indent="-457200" lvl="0" marL="457200" marR="0" rtl="1" algn="just">
              <a:lnSpc>
                <a:spcPct val="100000"/>
              </a:lnSpc>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يؤثر على كفاءة إدارة المشروعات النسائية</a:t>
            </a:r>
            <a:endParaRPr/>
          </a:p>
          <a:p>
            <a:pPr indent="-457200" lvl="0" marL="457200" marR="0" rtl="1" algn="just">
              <a:lnSpc>
                <a:spcPct val="100000"/>
              </a:lnSpc>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 يؤثر على الفرص المالية المتاحة للمشروع للحصول على التمويل المناسب ومن المكان والمصدر التمويلي المناسب وبحدود الكلفة المقبولة بالنسبة للمشروع.</a:t>
            </a:r>
            <a:endParaRPr/>
          </a:p>
          <a:p>
            <a:pPr indent="-457200" lvl="0" marL="457200" marR="0" rtl="1" algn="just">
              <a:lnSpc>
                <a:spcPct val="100000"/>
              </a:lnSpc>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 ترفع من درجة المخاطرة للمشروعات المدارة والمنفذة من قبل النساء مما يرتب عليهن تكاليف أكثر وما ينعكس على كفاءة العمل والتنفيذ</a:t>
            </a:r>
            <a:endParaRPr b="1" sz="2800">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6"/>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49" name="Google Shape;249;p36"/>
          <p:cNvSpPr/>
          <p:nvPr/>
        </p:nvSpPr>
        <p:spPr>
          <a:xfrm>
            <a:off x="3124200" y="609600"/>
            <a:ext cx="2971800" cy="70788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الفجوة الرقمية: </a:t>
            </a:r>
            <a:endParaRPr/>
          </a:p>
        </p:txBody>
      </p:sp>
      <p:sp>
        <p:nvSpPr>
          <p:cNvPr id="250" name="Google Shape;250;p36"/>
          <p:cNvSpPr/>
          <p:nvPr/>
        </p:nvSpPr>
        <p:spPr>
          <a:xfrm>
            <a:off x="914400" y="2103820"/>
            <a:ext cx="8001000" cy="3416320"/>
          </a:xfrm>
          <a:prstGeom prst="rect">
            <a:avLst/>
          </a:prstGeom>
          <a:noFill/>
          <a:ln>
            <a:noFill/>
          </a:ln>
        </p:spPr>
        <p:txBody>
          <a:bodyPr anchorCtr="0" anchor="ctr" bIns="45700" lIns="91425" spcFirstLastPara="1" rIns="91425" wrap="square" tIns="45700">
            <a:noAutofit/>
          </a:bodyPr>
          <a:lstStyle/>
          <a:p>
            <a:pPr indent="0" lvl="0" marL="0" marR="0" rtl="1" algn="just">
              <a:lnSpc>
                <a:spcPct val="100000"/>
              </a:lnSpc>
              <a:spcBef>
                <a:spcPts val="0"/>
              </a:spcBef>
              <a:spcAft>
                <a:spcPts val="0"/>
              </a:spcAft>
              <a:buClr>
                <a:schemeClr val="dk1"/>
              </a:buClr>
              <a:buSzPts val="3600"/>
              <a:buFont typeface="Arial"/>
              <a:buNone/>
            </a:pPr>
            <a:r>
              <a:rPr b="1" i="0" lang="ar-SA" sz="3600" u="none" cap="none" strike="noStrike">
                <a:solidFill>
                  <a:schemeClr val="dk1"/>
                </a:solidFill>
                <a:latin typeface="Arial"/>
                <a:ea typeface="Arial"/>
                <a:cs typeface="Arial"/>
                <a:sym typeface="Arial"/>
              </a:rPr>
              <a:t>إن نقص الخبرة الفنية لمهارات التكنولوجيا لدى المرأة السعودية في مواجهة القوى العامله الأجنبية من حيث التعامل مع التكنولوجيا وتطورها أدى إلى ظهور ما يسمى بمشكلة </a:t>
            </a:r>
            <a:r>
              <a:rPr b="1" i="0" lang="ar-SA" sz="3600" u="none" cap="none" strike="noStrike">
                <a:solidFill>
                  <a:srgbClr val="C00000"/>
                </a:solidFill>
                <a:latin typeface="Arial"/>
                <a:ea typeface="Arial"/>
                <a:cs typeface="Arial"/>
                <a:sym typeface="Arial"/>
              </a:rPr>
              <a:t>الفجوة الرقمية </a:t>
            </a:r>
            <a:r>
              <a:rPr b="1" i="0" lang="ar-SA" sz="3600" u="none" cap="none" strike="noStrike">
                <a:solidFill>
                  <a:schemeClr val="dk1"/>
                </a:solidFill>
                <a:latin typeface="Arial"/>
                <a:ea typeface="Arial"/>
                <a:cs typeface="Arial"/>
                <a:sym typeface="Arial"/>
              </a:rPr>
              <a:t>التي تؤثر على منافسة المرأة في سوق العمل. هذا بالإضافة إلى نقص المهارات الفنية والحرفية المطلوبة لدى المرأة السعودية مما ينعكس على إدارتها وتنافسها في سوق العمل</a:t>
            </a:r>
            <a:r>
              <a:rPr b="1" i="0" lang="ar-SA" sz="2800" u="none" cap="none" strike="noStrike">
                <a:solidFill>
                  <a:schemeClr val="dk1"/>
                </a:solidFill>
                <a:latin typeface="Arial"/>
                <a:ea typeface="Arial"/>
                <a:cs typeface="Arial"/>
                <a:sym typeface="Arial"/>
              </a:rPr>
              <a:t>.  </a:t>
            </a:r>
            <a:endParaRPr b="0" i="0" sz="2800" u="none" cap="none" strike="noStrik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7"/>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56" name="Google Shape;256;p37"/>
          <p:cNvSpPr/>
          <p:nvPr/>
        </p:nvSpPr>
        <p:spPr>
          <a:xfrm>
            <a:off x="3048000" y="502623"/>
            <a:ext cx="3276600" cy="70788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الفجوة التسويقية: </a:t>
            </a:r>
            <a:endParaRPr/>
          </a:p>
        </p:txBody>
      </p:sp>
      <p:sp>
        <p:nvSpPr>
          <p:cNvPr id="257" name="Google Shape;257;p37"/>
          <p:cNvSpPr/>
          <p:nvPr/>
        </p:nvSpPr>
        <p:spPr>
          <a:xfrm>
            <a:off x="1143000" y="2133600"/>
            <a:ext cx="7543800" cy="3539430"/>
          </a:xfrm>
          <a:prstGeom prst="rect">
            <a:avLst/>
          </a:prstGeom>
          <a:noFill/>
          <a:ln>
            <a:noFill/>
          </a:ln>
        </p:spPr>
        <p:txBody>
          <a:bodyPr anchorCtr="0" anchor="ctr" bIns="45700" lIns="91425" spcFirstLastPara="1" rIns="91425" wrap="square" tIns="45700">
            <a:noAutofit/>
          </a:bodyPr>
          <a:lstStyle/>
          <a:p>
            <a:pPr indent="0" lvl="0" marL="0" marR="0" rtl="1" algn="just">
              <a:lnSpc>
                <a:spcPct val="100000"/>
              </a:lnSpc>
              <a:spcBef>
                <a:spcPts val="0"/>
              </a:spcBef>
              <a:spcAft>
                <a:spcPts val="0"/>
              </a:spcAft>
              <a:buClr>
                <a:schemeClr val="dk1"/>
              </a:buClr>
              <a:buSzPts val="2800"/>
              <a:buFont typeface="Arial"/>
              <a:buNone/>
            </a:pPr>
            <a:r>
              <a:rPr b="1" lang="ar-SA" sz="2800">
                <a:solidFill>
                  <a:schemeClr val="dk1"/>
                </a:solidFill>
                <a:latin typeface="Arial"/>
                <a:ea typeface="Arial"/>
                <a:cs typeface="Arial"/>
                <a:sym typeface="Arial"/>
              </a:rPr>
              <a:t>ولما كان التسويق والترويج من أهم الأدوات المساعدة للمرأة المنتجة لان الإنتاج بدون وجود توزيع وبيع يؤدي إلى تكدس الإنتاج ومن ثم الخسارة كما إن المهارات التسويقية للمرأة السعودية المنتجة محدودة وقنوات توزيعها حيث تقتصر على الأسواق التي تقع في مواقعهم الجغرافية وهذا أدى إلى ظهور </a:t>
            </a:r>
            <a:r>
              <a:rPr b="1" lang="ar-SA" sz="2800">
                <a:solidFill>
                  <a:srgbClr val="C00000"/>
                </a:solidFill>
                <a:latin typeface="Arial"/>
                <a:ea typeface="Arial"/>
                <a:cs typeface="Arial"/>
                <a:sym typeface="Arial"/>
              </a:rPr>
              <a:t>الفجوة التسويقية</a:t>
            </a:r>
            <a:r>
              <a:rPr b="1" lang="ar-SA" sz="2800">
                <a:solidFill>
                  <a:schemeClr val="dk1"/>
                </a:solidFill>
                <a:latin typeface="Arial"/>
                <a:ea typeface="Arial"/>
                <a:cs typeface="Arial"/>
                <a:sym typeface="Arial"/>
              </a:rPr>
              <a:t>. وقد يكون هذا التحدي مرتبطاً </a:t>
            </a:r>
            <a:r>
              <a:rPr b="1" lang="ar-SA" sz="2800">
                <a:solidFill>
                  <a:srgbClr val="C00000"/>
                </a:solidFill>
                <a:latin typeface="Arial"/>
                <a:ea typeface="Arial"/>
                <a:cs typeface="Arial"/>
                <a:sym typeface="Arial"/>
              </a:rPr>
              <a:t>بالعوائق الاجتماعية </a:t>
            </a:r>
            <a:r>
              <a:rPr b="1" lang="ar-SA" sz="2800">
                <a:solidFill>
                  <a:schemeClr val="dk1"/>
                </a:solidFill>
                <a:latin typeface="Arial"/>
                <a:ea typeface="Arial"/>
                <a:cs typeface="Arial"/>
                <a:sym typeface="Arial"/>
              </a:rPr>
              <a:t>التي تمنع المرأة من ممارسة دورها في التسويق والترويج لمنتجاتها حيث تعتبر هذه المشكلة من أخطر إن لم تكن الأخطر التي تواجه المشروعات الصغيرة والمتوسطة التي تدار أو مملوكة من قبل سيدات.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8"/>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63" name="Google Shape;263;p38"/>
          <p:cNvSpPr/>
          <p:nvPr/>
        </p:nvSpPr>
        <p:spPr>
          <a:xfrm>
            <a:off x="2362200" y="533400"/>
            <a:ext cx="4267200"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الخلاصة</a:t>
            </a:r>
            <a:endParaRPr b="1" sz="4000">
              <a:solidFill>
                <a:schemeClr val="lt1"/>
              </a:solidFill>
              <a:latin typeface="Calibri"/>
              <a:ea typeface="Calibri"/>
              <a:cs typeface="Calibri"/>
              <a:sym typeface="Calibri"/>
            </a:endParaRPr>
          </a:p>
        </p:txBody>
      </p:sp>
      <p:sp>
        <p:nvSpPr>
          <p:cNvPr id="264" name="Google Shape;264;p38"/>
          <p:cNvSpPr/>
          <p:nvPr/>
        </p:nvSpPr>
        <p:spPr>
          <a:xfrm>
            <a:off x="914400" y="2091154"/>
            <a:ext cx="7696200" cy="4154984"/>
          </a:xfrm>
          <a:prstGeom prst="rect">
            <a:avLst/>
          </a:prstGeom>
          <a:noFill/>
          <a:ln>
            <a:noFill/>
          </a:ln>
        </p:spPr>
        <p:txBody>
          <a:bodyPr anchorCtr="0" anchor="ctr" bIns="45700" lIns="91425" spcFirstLastPara="1" rIns="91425" wrap="square" tIns="45700">
            <a:noAutofit/>
          </a:bodyPr>
          <a:lstStyle/>
          <a:p>
            <a:pPr indent="0" lvl="0" marL="0" marR="0" rtl="1" algn="just">
              <a:lnSpc>
                <a:spcPct val="100000"/>
              </a:lnSpc>
              <a:spcBef>
                <a:spcPts val="0"/>
              </a:spcBef>
              <a:spcAft>
                <a:spcPts val="0"/>
              </a:spcAft>
              <a:buClr>
                <a:schemeClr val="dk1"/>
              </a:buClr>
              <a:buSzPts val="2400"/>
              <a:buFont typeface="Arial"/>
              <a:buNone/>
            </a:pPr>
            <a:r>
              <a:rPr b="1" lang="ar-SA" sz="2400">
                <a:solidFill>
                  <a:schemeClr val="dk1"/>
                </a:solidFill>
                <a:latin typeface="Arial"/>
                <a:ea typeface="Arial"/>
                <a:cs typeface="Arial"/>
                <a:sym typeface="Arial"/>
              </a:rPr>
              <a:t>النساء السعوديات مصدر طاقة وقدرات كامنة ومهمة للاقتصاد السعودي في زمن المجتمع المعرفي </a:t>
            </a:r>
            <a:endParaRPr b="1" sz="2400">
              <a:solidFill>
                <a:schemeClr val="dk1"/>
              </a:solidFill>
              <a:latin typeface="Arial"/>
              <a:ea typeface="Arial"/>
              <a:cs typeface="Arial"/>
              <a:sym typeface="Arial"/>
            </a:endParaRPr>
          </a:p>
          <a:p>
            <a:pPr indent="0" lvl="0" marL="0" marR="0" rtl="1" algn="just">
              <a:lnSpc>
                <a:spcPct val="100000"/>
              </a:lnSpc>
              <a:spcBef>
                <a:spcPts val="0"/>
              </a:spcBef>
              <a:spcAft>
                <a:spcPts val="0"/>
              </a:spcAft>
              <a:buClr>
                <a:schemeClr val="dk1"/>
              </a:buClr>
              <a:buSzPts val="2400"/>
              <a:buFont typeface="Arial"/>
              <a:buNone/>
            </a:pPr>
            <a:r>
              <a:rPr b="1" lang="ar-SA" sz="2400">
                <a:solidFill>
                  <a:schemeClr val="dk1"/>
                </a:solidFill>
                <a:latin typeface="Arial"/>
                <a:ea typeface="Arial"/>
                <a:cs typeface="Arial"/>
                <a:sym typeface="Arial"/>
              </a:rPr>
              <a:t>من المهم جدًا إشراكهن في سوق العمل إذا أرادت المملكة تطوير اقتصادها والوصول إلى التنافسية العالمية .</a:t>
            </a:r>
            <a:endParaRPr/>
          </a:p>
          <a:p>
            <a:pPr indent="0" lvl="0" marL="0" marR="0" rtl="1" algn="just">
              <a:lnSpc>
                <a:spcPct val="100000"/>
              </a:lnSpc>
              <a:spcBef>
                <a:spcPts val="0"/>
              </a:spcBef>
              <a:spcAft>
                <a:spcPts val="0"/>
              </a:spcAft>
              <a:buClr>
                <a:schemeClr val="dk1"/>
              </a:buClr>
              <a:buSzPts val="2400"/>
              <a:buFont typeface="Arial"/>
              <a:buNone/>
            </a:pPr>
            <a:r>
              <a:rPr b="1" lang="ar-SA" sz="2400">
                <a:solidFill>
                  <a:schemeClr val="dk1"/>
                </a:solidFill>
                <a:latin typeface="Arial"/>
                <a:ea typeface="Arial"/>
                <a:cs typeface="Arial"/>
                <a:sym typeface="Arial"/>
              </a:rPr>
              <a:t>وعلى الرغم من التطور غير المسبوق على المستوى الكمي والكيفي الذي يشهده التعليم العالي للمرأة في المملكة العربية السعودية إلا أن غياب العلاقة بين التوسع في التعليم الجامعي للمرأة والوزن النسبي؛ لما تمارسه من تأثير في الحياة الاقتصادية والسياسية والاجتماعية، مازال يرتبط بمنظومة من الجوانب القانونية والسياسية والموروثات الثقافية السلبية. </a:t>
            </a:r>
            <a:endParaRPr b="1" sz="2400">
              <a:solidFill>
                <a:schemeClr val="dk1"/>
              </a:solidFill>
              <a:latin typeface="Arial"/>
              <a:ea typeface="Arial"/>
              <a:cs typeface="Arial"/>
              <a:sym typeface="Arial"/>
            </a:endParaRPr>
          </a:p>
          <a:p>
            <a:pPr indent="0" lvl="0" marL="0" marR="0" rtl="1" algn="just">
              <a:lnSpc>
                <a:spcPct val="100000"/>
              </a:lnSpc>
              <a:spcBef>
                <a:spcPts val="0"/>
              </a:spcBef>
              <a:spcAft>
                <a:spcPts val="0"/>
              </a:spcAft>
              <a:buClr>
                <a:schemeClr val="dk1"/>
              </a:buClr>
              <a:buSzPts val="2400"/>
              <a:buFont typeface="Arial"/>
              <a:buNone/>
            </a:pPr>
            <a:r>
              <a:rPr b="1" lang="ar-SA" sz="2400">
                <a:solidFill>
                  <a:schemeClr val="dk1"/>
                </a:solidFill>
                <a:latin typeface="Arial"/>
                <a:ea typeface="Arial"/>
                <a:cs typeface="Arial"/>
                <a:sym typeface="Arial"/>
              </a:rPr>
              <a:t>هذه المنظومة تعيق بصورة مباشرة وغير مباشرة مشاركة المرأة الرجل في بناء الاقتصاد المعرفي. </a:t>
            </a:r>
            <a:endParaRPr b="1" sz="2400">
              <a:solidFill>
                <a:schemeClr val="dk1"/>
              </a:solidFill>
              <a:latin typeface="Arial"/>
              <a:ea typeface="Arial"/>
              <a:cs typeface="Arial"/>
              <a:sym typeface="Arial"/>
            </a:endParaRPr>
          </a:p>
          <a:p>
            <a:pPr indent="0" lvl="0" marL="0" marR="0" rtl="1" algn="just">
              <a:lnSpc>
                <a:spcPct val="100000"/>
              </a:lnSpc>
              <a:spcBef>
                <a:spcPts val="0"/>
              </a:spcBef>
              <a:spcAft>
                <a:spcPts val="0"/>
              </a:spcAft>
              <a:buClr>
                <a:schemeClr val="dk1"/>
              </a:buClr>
              <a:buSzPts val="2400"/>
              <a:buFont typeface="Arial"/>
              <a:buNone/>
            </a:pPr>
            <a:r>
              <a:rPr b="1" lang="ar-SA" sz="2400">
                <a:solidFill>
                  <a:schemeClr val="dk1"/>
                </a:solidFill>
                <a:latin typeface="Arial"/>
                <a:ea typeface="Arial"/>
                <a:cs typeface="Arial"/>
                <a:sym typeface="Arial"/>
              </a:rPr>
              <a:t>ليس ذلك – فقط - بل وتحكم المرأة السعودية تمكينها ، ومساهمتها الكاملة في القطاعات التي لا تزال حكرًا على الرجل، باستثناءات حالات قليلة هنا أو هناك.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9"/>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70" name="Google Shape;270;p39"/>
          <p:cNvSpPr/>
          <p:nvPr/>
        </p:nvSpPr>
        <p:spPr>
          <a:xfrm>
            <a:off x="2590800" y="502623"/>
            <a:ext cx="3886200" cy="70788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الخلاصة </a:t>
            </a:r>
            <a:endParaRPr b="1" sz="4000">
              <a:solidFill>
                <a:schemeClr val="lt1"/>
              </a:solidFill>
              <a:latin typeface="Calibri"/>
              <a:ea typeface="Calibri"/>
              <a:cs typeface="Calibri"/>
              <a:sym typeface="Calibri"/>
            </a:endParaRPr>
          </a:p>
        </p:txBody>
      </p:sp>
      <p:sp>
        <p:nvSpPr>
          <p:cNvPr id="271" name="Google Shape;271;p39"/>
          <p:cNvSpPr/>
          <p:nvPr/>
        </p:nvSpPr>
        <p:spPr>
          <a:xfrm>
            <a:off x="1059976" y="1841242"/>
            <a:ext cx="7620000" cy="5016758"/>
          </a:xfrm>
          <a:prstGeom prst="rect">
            <a:avLst/>
          </a:prstGeom>
          <a:noFill/>
          <a:ln>
            <a:noFill/>
          </a:ln>
        </p:spPr>
        <p:txBody>
          <a:bodyPr anchorCtr="0" anchor="t" bIns="45700" lIns="91425" spcFirstLastPara="1" rIns="91425" wrap="square" tIns="45700">
            <a:noAutofit/>
          </a:bodyPr>
          <a:lstStyle/>
          <a:p>
            <a:pPr indent="0" lvl="0" marL="0" marR="0" rtl="1" algn="just">
              <a:spcBef>
                <a:spcPts val="0"/>
              </a:spcBef>
              <a:spcAft>
                <a:spcPts val="0"/>
              </a:spcAft>
              <a:buNone/>
            </a:pPr>
            <a:r>
              <a:rPr lang="ar-SA" sz="3200">
                <a:solidFill>
                  <a:schemeClr val="dk1"/>
                </a:solidFill>
                <a:latin typeface="Calibri"/>
                <a:ea typeface="Calibri"/>
                <a:cs typeface="Calibri"/>
                <a:sym typeface="Calibri"/>
              </a:rPr>
              <a:t>لا يمكن إعفاء المرأة السعودية من المسؤولية في هذا الإطار؛لأن استمرار تطوير المرأة السعودية لذاتها وتأهيلها لمشاركة الرجل في هذه الميادين بكفاءة واقتدار؛ يجب أن لا يتوقف، لأن نظام العمل في الاقتصاد السعودي ساوى بين الرجل والمرأة في كثير من الأحيان، ويتوجب على المرأة المبادرة في وضع الحلول لمواطن الضعف في نظام العمل الخاص بالمرأة وتمكينها لذاتها بركائز اقتصاد المعرفة في هذه المرحلة أمرُ ضروري ؛ حتى تستطيع تقليل الفجوة في حجم البطالة النسائية مقارنة مع الرجال في سوق العمل. </a:t>
            </a:r>
            <a:endParaRPr sz="3200">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40"/>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77" name="Google Shape;277;p40"/>
          <p:cNvSpPr/>
          <p:nvPr/>
        </p:nvSpPr>
        <p:spPr>
          <a:xfrm>
            <a:off x="1228134" y="533400"/>
            <a:ext cx="6561413"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توصيات : لتعزيز القدرات التنافسية للمرأة السعودية </a:t>
            </a:r>
            <a:endParaRPr b="1" sz="4000">
              <a:solidFill>
                <a:schemeClr val="lt1"/>
              </a:solidFill>
              <a:latin typeface="Calibri"/>
              <a:ea typeface="Calibri"/>
              <a:cs typeface="Calibri"/>
              <a:sym typeface="Calibri"/>
            </a:endParaRPr>
          </a:p>
        </p:txBody>
      </p:sp>
      <p:sp>
        <p:nvSpPr>
          <p:cNvPr id="278" name="Google Shape;278;p40"/>
          <p:cNvSpPr/>
          <p:nvPr/>
        </p:nvSpPr>
        <p:spPr>
          <a:xfrm>
            <a:off x="838200" y="1987465"/>
            <a:ext cx="8153400" cy="4401205"/>
          </a:xfrm>
          <a:prstGeom prst="rect">
            <a:avLst/>
          </a:prstGeom>
          <a:noFill/>
          <a:ln>
            <a:noFill/>
          </a:ln>
        </p:spPr>
        <p:txBody>
          <a:bodyPr anchorCtr="0" anchor="ctr" bIns="45700" lIns="91425" spcFirstLastPara="1" rIns="91425" wrap="square" tIns="45700">
            <a:noAutofit/>
          </a:bodyPr>
          <a:lstStyle/>
          <a:p>
            <a:pPr indent="-342900" lvl="0" marL="342900" marR="0" rtl="1" algn="just">
              <a:spcBef>
                <a:spcPts val="0"/>
              </a:spcBef>
              <a:spcAft>
                <a:spcPts val="0"/>
              </a:spcAft>
              <a:buClr>
                <a:schemeClr val="dk1"/>
              </a:buClr>
              <a:buSzPts val="2000"/>
              <a:buFont typeface="Arial"/>
              <a:buChar char="•"/>
            </a:pPr>
            <a:r>
              <a:rPr b="1" lang="ar-SA" sz="2000">
                <a:solidFill>
                  <a:schemeClr val="dk1"/>
                </a:solidFill>
                <a:latin typeface="Arial"/>
                <a:ea typeface="Arial"/>
                <a:cs typeface="Arial"/>
                <a:sym typeface="Arial"/>
              </a:rPr>
              <a:t> </a:t>
            </a:r>
            <a:r>
              <a:rPr b="1" lang="ar-SA" sz="2800">
                <a:solidFill>
                  <a:schemeClr val="dk1"/>
                </a:solidFill>
                <a:latin typeface="Arial"/>
                <a:ea typeface="Arial"/>
                <a:cs typeface="Arial"/>
                <a:sym typeface="Arial"/>
              </a:rPr>
              <a:t>وضع مخطط وطني عملي بالسياسات والخطوات الواجب اتباعها لتفعيل دور المرأة في سوق العمل، وتطوير مستواها الثقافي والتعليمي، وتقديم الدعم والتدريب لها وضرورة اشتراك الحكومة مع المنظمات المدنية، وغير الحكومية، والقطاع الخاص لمتابعة تطبيق هذا المخطط.  </a:t>
            </a:r>
            <a:endParaRPr b="1" sz="2800">
              <a:solidFill>
                <a:schemeClr val="dk1"/>
              </a:solidFill>
              <a:latin typeface="Arial"/>
              <a:ea typeface="Arial"/>
              <a:cs typeface="Arial"/>
              <a:sym typeface="Arial"/>
            </a:endParaRPr>
          </a:p>
          <a:p>
            <a:pPr indent="-279400" lvl="0" marL="457200" marR="0" rtl="1" algn="just">
              <a:spcBef>
                <a:spcPts val="0"/>
              </a:spcBef>
              <a:spcAft>
                <a:spcPts val="0"/>
              </a:spcAft>
              <a:buClr>
                <a:schemeClr val="dk1"/>
              </a:buClr>
              <a:buSzPts val="2800"/>
              <a:buFont typeface="Arial"/>
              <a:buNone/>
            </a:pPr>
            <a:r>
              <a:t/>
            </a:r>
            <a:endParaRPr b="1" sz="2800">
              <a:solidFill>
                <a:schemeClr val="dk1"/>
              </a:solidFill>
              <a:latin typeface="Arial"/>
              <a:ea typeface="Arial"/>
              <a:cs typeface="Arial"/>
              <a:sym typeface="Arial"/>
            </a:endParaRPr>
          </a:p>
          <a:p>
            <a:pPr indent="-457200" lvl="0" marL="457200" marR="0" rtl="1" algn="just">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 إطلاق قوة عمل وطنية لتقييم احتياجات النساء في سوق العمل. تقوم هذه القوة بتسهيل تبادل المعلومات، وزيادة وعي النساء بالقضايا المتعلقة بعملهن، وبحث احتياجات النساء في المناطق الريفية والمدنية، وتشخيص ومعالجة المشاكل التي تواجهها المرأة، وتقوم بوضع إطار عمل شامل للتطبيق، توعية المجتمع بالدور الإيجابي والفعال الذي تقوم به المرأة في سوق العمل.</a:t>
            </a:r>
            <a:endParaRPr b="1" sz="2000">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41"/>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84" name="Google Shape;284;p41"/>
          <p:cNvSpPr/>
          <p:nvPr/>
        </p:nvSpPr>
        <p:spPr>
          <a:xfrm>
            <a:off x="1228134" y="533400"/>
            <a:ext cx="6561413"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توصيات : لتعزيز القدرات التنافسية للمرأة السعودية </a:t>
            </a:r>
            <a:endParaRPr b="1" sz="4000">
              <a:solidFill>
                <a:schemeClr val="lt1"/>
              </a:solidFill>
              <a:latin typeface="Calibri"/>
              <a:ea typeface="Calibri"/>
              <a:cs typeface="Calibri"/>
              <a:sym typeface="Calibri"/>
            </a:endParaRPr>
          </a:p>
        </p:txBody>
      </p:sp>
      <p:sp>
        <p:nvSpPr>
          <p:cNvPr id="285" name="Google Shape;285;p41"/>
          <p:cNvSpPr/>
          <p:nvPr/>
        </p:nvSpPr>
        <p:spPr>
          <a:xfrm>
            <a:off x="838200" y="1613357"/>
            <a:ext cx="8001000" cy="5262979"/>
          </a:xfrm>
          <a:prstGeom prst="rect">
            <a:avLst/>
          </a:prstGeom>
          <a:noFill/>
          <a:ln>
            <a:noFill/>
          </a:ln>
        </p:spPr>
        <p:txBody>
          <a:bodyPr anchorCtr="0" anchor="ctr" bIns="45700" lIns="91425" spcFirstLastPara="1" rIns="91425" wrap="square" tIns="45700">
            <a:noAutofit/>
          </a:bodyPr>
          <a:lstStyle/>
          <a:p>
            <a:pPr indent="-457200" lvl="0" marL="457200" marR="0" rtl="1" algn="just">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توعية المرأة بحقوقها، والفرص المتاحة لها، وبتأثير نجاحها في اقتصاد الدولة</a:t>
            </a:r>
            <a:endParaRPr/>
          </a:p>
          <a:p>
            <a:pPr indent="-457200" lvl="0" marL="457200" marR="0" rtl="1" algn="just">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  </a:t>
            </a:r>
            <a:endParaRPr/>
          </a:p>
          <a:p>
            <a:pPr indent="-457200" lvl="0" marL="457200" marR="0" rtl="1" algn="just">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التأكد من وصول المرأة إلى مناصب مهمة في جميع قطاعات الدولة، ومناطقها. ويجب أن يتم تشجيع النساء، وتأهيلهن لمثل هذه المناصب حتى يمثلن الدولة على المستوى المحلي والعالمي.  </a:t>
            </a:r>
            <a:endParaRPr b="1" sz="2800">
              <a:solidFill>
                <a:schemeClr val="dk1"/>
              </a:solidFill>
              <a:latin typeface="Arial"/>
              <a:ea typeface="Arial"/>
              <a:cs typeface="Arial"/>
              <a:sym typeface="Arial"/>
            </a:endParaRPr>
          </a:p>
          <a:p>
            <a:pPr indent="-279400" lvl="0" marL="457200" marR="0" rtl="1" algn="just">
              <a:spcBef>
                <a:spcPts val="0"/>
              </a:spcBef>
              <a:spcAft>
                <a:spcPts val="0"/>
              </a:spcAft>
              <a:buClr>
                <a:schemeClr val="dk1"/>
              </a:buClr>
              <a:buSzPts val="2800"/>
              <a:buFont typeface="Arial"/>
              <a:buNone/>
            </a:pPr>
            <a:r>
              <a:t/>
            </a:r>
            <a:endParaRPr b="1" sz="2800">
              <a:solidFill>
                <a:schemeClr val="dk1"/>
              </a:solidFill>
              <a:latin typeface="Arial"/>
              <a:ea typeface="Arial"/>
              <a:cs typeface="Arial"/>
              <a:sym typeface="Arial"/>
            </a:endParaRPr>
          </a:p>
          <a:p>
            <a:pPr indent="-457200" lvl="0" marL="457200" marR="0" rtl="1" algn="just">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إيجاد نظام نقل عام ومواصلات للنساء، يسهل لهن الذهاب إلى أعمالهن دون الحاجة إلى وجود سائق.</a:t>
            </a:r>
            <a:endParaRPr/>
          </a:p>
          <a:p>
            <a:pPr indent="-457200" lvl="0" marL="457200" marR="0" rtl="1" algn="just">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تخصيص برنامج تنفيذي خاصا بالتعليم والتعليم العالي والبحث العلمي والإبداع في الأجندة الوطنية للتعليم العام والعالي يتعلق بتفعيل مشاركة المرأة في سياسات ومناهج وبرامج الإباع والابتكار والبحث والتطوير.</a:t>
            </a:r>
            <a:endParaRPr/>
          </a:p>
          <a:p>
            <a:pPr indent="0" lvl="0" marL="0" marR="0" rtl="1" algn="just">
              <a:lnSpc>
                <a:spcPct val="100000"/>
              </a:lnSpc>
              <a:spcBef>
                <a:spcPts val="0"/>
              </a:spcBef>
              <a:spcAft>
                <a:spcPts val="0"/>
              </a:spcAft>
              <a:buClr>
                <a:schemeClr val="dk1"/>
              </a:buClr>
              <a:buSzPts val="2800"/>
              <a:buFont typeface="Calibri"/>
              <a:buNone/>
            </a:pPr>
            <a:r>
              <a:t/>
            </a:r>
            <a:endParaRPr b="1" sz="2800">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5"/>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07" name="Google Shape;107;p15"/>
          <p:cNvSpPr txBox="1"/>
          <p:nvPr/>
        </p:nvSpPr>
        <p:spPr>
          <a:xfrm>
            <a:off x="838200" y="1828801"/>
            <a:ext cx="7976234" cy="4647426"/>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t/>
            </a:r>
            <a:endParaRPr sz="2800">
              <a:solidFill>
                <a:schemeClr val="dk1"/>
              </a:solidFill>
              <a:latin typeface="Calibri"/>
              <a:ea typeface="Calibri"/>
              <a:cs typeface="Calibri"/>
              <a:sym typeface="Calibri"/>
            </a:endParaRPr>
          </a:p>
          <a:p>
            <a:pPr indent="0" lvl="0" marL="0" marR="0" rtl="1" algn="ctr">
              <a:spcBef>
                <a:spcPts val="0"/>
              </a:spcBef>
              <a:spcAft>
                <a:spcPts val="0"/>
              </a:spcAft>
              <a:buNone/>
            </a:pPr>
            <a:r>
              <a:rPr lang="ar-SA" sz="4400">
                <a:solidFill>
                  <a:schemeClr val="accent2"/>
                </a:solidFill>
                <a:latin typeface="Calibri"/>
                <a:ea typeface="Calibri"/>
                <a:cs typeface="Calibri"/>
                <a:sym typeface="Calibri"/>
              </a:rPr>
              <a:t>ما هي المعرفة؟</a:t>
            </a:r>
            <a:endParaRPr sz="4400">
              <a:solidFill>
                <a:schemeClr val="accent2"/>
              </a:solidFill>
              <a:latin typeface="Calibri"/>
              <a:ea typeface="Calibri"/>
              <a:cs typeface="Calibri"/>
              <a:sym typeface="Calibri"/>
            </a:endParaRPr>
          </a:p>
          <a:p>
            <a:pPr indent="0" lvl="0" marL="0" marR="0" rtl="1" algn="ctr">
              <a:spcBef>
                <a:spcPts val="0"/>
              </a:spcBef>
              <a:spcAft>
                <a:spcPts val="0"/>
              </a:spcAft>
              <a:buNone/>
            </a:pPr>
            <a:r>
              <a:t/>
            </a:r>
            <a:endParaRPr sz="2800">
              <a:solidFill>
                <a:schemeClr val="dk1"/>
              </a:solidFill>
              <a:latin typeface="Calibri"/>
              <a:ea typeface="Calibri"/>
              <a:cs typeface="Calibri"/>
              <a:sym typeface="Calibri"/>
            </a:endParaRPr>
          </a:p>
          <a:p>
            <a:pPr indent="-177800" lvl="2" marL="914400" marR="0" rtl="1" algn="r">
              <a:spcBef>
                <a:spcPts val="0"/>
              </a:spcBef>
              <a:spcAft>
                <a:spcPts val="0"/>
              </a:spcAft>
              <a:buClr>
                <a:schemeClr val="dk1"/>
              </a:buClr>
              <a:buSzPts val="2800"/>
              <a:buFont typeface="Noto Sans Symbols"/>
              <a:buChar char="▪"/>
            </a:pPr>
            <a:r>
              <a:rPr b="0" i="0" lang="ar-SA" sz="2800" u="none" cap="none" strike="noStrike">
                <a:solidFill>
                  <a:schemeClr val="dk1"/>
                </a:solidFill>
                <a:latin typeface="Calibri"/>
                <a:ea typeface="Calibri"/>
                <a:cs typeface="Calibri"/>
                <a:sym typeface="Calibri"/>
              </a:rPr>
              <a:t>هي الميزة التنافسية الجديدة لمؤسسات العالم</a:t>
            </a:r>
            <a:endParaRPr/>
          </a:p>
          <a:p>
            <a:pPr indent="0" lvl="2" marL="914400" marR="0" rtl="1" algn="r">
              <a:spcBef>
                <a:spcPts val="0"/>
              </a:spcBef>
              <a:spcAft>
                <a:spcPts val="0"/>
              </a:spcAft>
              <a:buNone/>
            </a:pPr>
            <a:r>
              <a:rPr b="0" i="0" lang="ar-SA" sz="2800" u="none" cap="none" strike="noStrike">
                <a:solidFill>
                  <a:schemeClr val="dk1"/>
                </a:solidFill>
                <a:latin typeface="Calibri"/>
                <a:ea typeface="Calibri"/>
                <a:cs typeface="Calibri"/>
                <a:sym typeface="Calibri"/>
              </a:rPr>
              <a:t> </a:t>
            </a:r>
            <a:endParaRPr/>
          </a:p>
          <a:p>
            <a:pPr indent="-177800" lvl="2" marL="914400" marR="0" rtl="1" algn="r">
              <a:spcBef>
                <a:spcPts val="0"/>
              </a:spcBef>
              <a:spcAft>
                <a:spcPts val="0"/>
              </a:spcAft>
              <a:buClr>
                <a:schemeClr val="dk1"/>
              </a:buClr>
              <a:buSzPts val="2800"/>
              <a:buFont typeface="Noto Sans Symbols"/>
              <a:buChar char="▪"/>
            </a:pPr>
            <a:r>
              <a:rPr b="0" i="0" lang="ar-SA" sz="2800" u="none" cap="none" strike="noStrike">
                <a:solidFill>
                  <a:schemeClr val="dk1"/>
                </a:solidFill>
                <a:latin typeface="Calibri"/>
                <a:ea typeface="Calibri"/>
                <a:cs typeface="Calibri"/>
                <a:sym typeface="Calibri"/>
              </a:rPr>
              <a:t>هي المؤشر الأساسي للتنمية الشاملة في مجتمع المعرفة </a:t>
            </a:r>
            <a:endParaRPr/>
          </a:p>
          <a:p>
            <a:pPr indent="0" lvl="2" marL="914400" marR="0" rtl="1" algn="r">
              <a:spcBef>
                <a:spcPts val="0"/>
              </a:spcBef>
              <a:spcAft>
                <a:spcPts val="0"/>
              </a:spcAft>
              <a:buClr>
                <a:schemeClr val="dk1"/>
              </a:buClr>
              <a:buSzPts val="2800"/>
              <a:buFont typeface="Noto Sans Symbols"/>
              <a:buNone/>
            </a:pPr>
            <a:r>
              <a:t/>
            </a:r>
            <a:endParaRPr b="0" i="0" sz="2800" u="none" cap="none" strike="noStrike">
              <a:solidFill>
                <a:schemeClr val="dk1"/>
              </a:solidFill>
              <a:latin typeface="Calibri"/>
              <a:ea typeface="Calibri"/>
              <a:cs typeface="Calibri"/>
              <a:sym typeface="Calibri"/>
            </a:endParaRPr>
          </a:p>
          <a:p>
            <a:pPr indent="-177800" lvl="2" marL="914400" marR="0" rtl="1" algn="r">
              <a:spcBef>
                <a:spcPts val="0"/>
              </a:spcBef>
              <a:spcAft>
                <a:spcPts val="0"/>
              </a:spcAft>
              <a:buClr>
                <a:schemeClr val="dk1"/>
              </a:buClr>
              <a:buSzPts val="2800"/>
              <a:buFont typeface="Noto Sans Symbols"/>
              <a:buChar char="▪"/>
            </a:pPr>
            <a:r>
              <a:rPr b="0" i="0" lang="ar-SA" sz="2800" u="none" cap="none" strike="noStrike">
                <a:solidFill>
                  <a:schemeClr val="dk1"/>
                </a:solidFill>
                <a:latin typeface="Calibri"/>
                <a:ea typeface="Calibri"/>
                <a:cs typeface="Calibri"/>
                <a:sym typeface="Calibri"/>
              </a:rPr>
              <a:t>هي المحرك الأساسي للإنتاج والنمو</a:t>
            </a:r>
            <a:endParaRPr/>
          </a:p>
          <a:p>
            <a:pPr indent="0" lvl="2" marL="914400" marR="0" rtl="1" algn="r">
              <a:spcBef>
                <a:spcPts val="0"/>
              </a:spcBef>
              <a:spcAft>
                <a:spcPts val="0"/>
              </a:spcAft>
              <a:buClr>
                <a:schemeClr val="dk1"/>
              </a:buClr>
              <a:buSzPts val="2800"/>
              <a:buFont typeface="Noto Sans Symbols"/>
              <a:buNone/>
            </a:pPr>
            <a:r>
              <a:t/>
            </a:r>
            <a:endParaRPr b="0" i="0" sz="2800" u="none" cap="none" strike="noStrike">
              <a:solidFill>
                <a:schemeClr val="dk1"/>
              </a:solidFill>
              <a:latin typeface="Calibri"/>
              <a:ea typeface="Calibri"/>
              <a:cs typeface="Calibri"/>
              <a:sym typeface="Calibri"/>
            </a:endParaRPr>
          </a:p>
          <a:p>
            <a:pPr indent="-177800" lvl="2" marL="914400" marR="0" rtl="1" algn="r">
              <a:spcBef>
                <a:spcPts val="0"/>
              </a:spcBef>
              <a:spcAft>
                <a:spcPts val="0"/>
              </a:spcAft>
              <a:buClr>
                <a:schemeClr val="dk1"/>
              </a:buClr>
              <a:buSzPts val="2800"/>
              <a:buFont typeface="Noto Sans Symbols"/>
              <a:buChar char="▪"/>
            </a:pPr>
            <a:r>
              <a:rPr b="0" i="0" lang="ar-SA" sz="2800" u="none" cap="none" strike="noStrike">
                <a:solidFill>
                  <a:schemeClr val="dk1"/>
                </a:solidFill>
                <a:latin typeface="Calibri"/>
                <a:ea typeface="Calibri"/>
                <a:cs typeface="Calibri"/>
                <a:sym typeface="Calibri"/>
              </a:rPr>
              <a:t>هي الركيزة الأساسيه في كفاءة العنصر البشري.</a:t>
            </a:r>
            <a:endParaRPr b="0" i="0" sz="1800" u="none" cap="none" strike="noStrike">
              <a:solidFill>
                <a:schemeClr val="dk1"/>
              </a:solidFill>
              <a:latin typeface="Calibri"/>
              <a:ea typeface="Calibri"/>
              <a:cs typeface="Calibri"/>
              <a:sym typeface="Calibri"/>
            </a:endParaRPr>
          </a:p>
        </p:txBody>
      </p:sp>
      <p:sp>
        <p:nvSpPr>
          <p:cNvPr id="108" name="Google Shape;108;p15"/>
          <p:cNvSpPr txBox="1"/>
          <p:nvPr/>
        </p:nvSpPr>
        <p:spPr>
          <a:xfrm>
            <a:off x="1066800" y="609601"/>
            <a:ext cx="6553200"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مجتمع اقتصاد المعرفة </a:t>
            </a:r>
            <a:endParaRPr b="1" sz="4000">
              <a:solidFill>
                <a:schemeClr val="lt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42"/>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91" name="Google Shape;291;p42"/>
          <p:cNvSpPr/>
          <p:nvPr/>
        </p:nvSpPr>
        <p:spPr>
          <a:xfrm>
            <a:off x="1228134" y="533400"/>
            <a:ext cx="6561413"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توصيات : لتعزيز القدرات التنافسية للمرأة السعودية </a:t>
            </a:r>
            <a:endParaRPr b="1" sz="4000">
              <a:solidFill>
                <a:schemeClr val="lt1"/>
              </a:solidFill>
              <a:latin typeface="Calibri"/>
              <a:ea typeface="Calibri"/>
              <a:cs typeface="Calibri"/>
              <a:sym typeface="Calibri"/>
            </a:endParaRPr>
          </a:p>
        </p:txBody>
      </p:sp>
      <p:sp>
        <p:nvSpPr>
          <p:cNvPr id="292" name="Google Shape;292;p42"/>
          <p:cNvSpPr/>
          <p:nvPr/>
        </p:nvSpPr>
        <p:spPr>
          <a:xfrm>
            <a:off x="838200" y="1828799"/>
            <a:ext cx="8153400" cy="5262979"/>
          </a:xfrm>
          <a:prstGeom prst="rect">
            <a:avLst/>
          </a:prstGeom>
          <a:noFill/>
          <a:ln>
            <a:noFill/>
          </a:ln>
        </p:spPr>
        <p:txBody>
          <a:bodyPr anchorCtr="0" anchor="ctr" bIns="45700" lIns="91425" spcFirstLastPara="1" rIns="91425" wrap="square" tIns="45700">
            <a:noAutofit/>
          </a:bodyPr>
          <a:lstStyle/>
          <a:p>
            <a:pPr indent="-457200" lvl="0" marL="457200" marR="0" rtl="1" algn="just">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تهيئة المجال للنساء للتعلم عن بعد، وتوفير برامج جامعية لهن في جميع مناطق المملكة للدراسة دون حصرها بمدة زمنية معينة. كما يجب على الوزارة مراجعة المناهج وجعلها تصور النساء كعنصر مهم لتطور الاقتصاد، وتشجيع ثقافة التعلم المستمر، وتدريب النساء. </a:t>
            </a:r>
            <a:endParaRPr/>
          </a:p>
          <a:p>
            <a:pPr indent="-279400" lvl="0" marL="457200" marR="0" rtl="1" algn="just">
              <a:spcBef>
                <a:spcPts val="0"/>
              </a:spcBef>
              <a:spcAft>
                <a:spcPts val="0"/>
              </a:spcAft>
              <a:buClr>
                <a:schemeClr val="dk1"/>
              </a:buClr>
              <a:buSzPts val="2800"/>
              <a:buFont typeface="Arial"/>
              <a:buNone/>
            </a:pPr>
            <a:r>
              <a:t/>
            </a:r>
            <a:endParaRPr b="1" sz="2800">
              <a:solidFill>
                <a:schemeClr val="dk1"/>
              </a:solidFill>
              <a:latin typeface="Arial"/>
              <a:ea typeface="Arial"/>
              <a:cs typeface="Arial"/>
              <a:sym typeface="Arial"/>
            </a:endParaRPr>
          </a:p>
          <a:p>
            <a:pPr indent="-457200" lvl="0" marL="457200" marR="0" rtl="1" algn="just">
              <a:spcBef>
                <a:spcPts val="0"/>
              </a:spcBef>
              <a:spcAft>
                <a:spcPts val="0"/>
              </a:spcAft>
              <a:buClr>
                <a:schemeClr val="dk1"/>
              </a:buClr>
              <a:buSzPts val="2800"/>
              <a:buFont typeface="Arial"/>
              <a:buChar char="•"/>
            </a:pPr>
            <a:r>
              <a:rPr b="1" lang="ar-SA" sz="2800">
                <a:solidFill>
                  <a:schemeClr val="dk1"/>
                </a:solidFill>
                <a:latin typeface="Arial"/>
                <a:ea typeface="Arial"/>
                <a:cs typeface="Arial"/>
                <a:sym typeface="Arial"/>
              </a:rPr>
              <a:t>تشجيع المرأة السعودية على الإلتحاق بحقول علوم وهندسة الحاسوب، وتقنية المعلومات، والهندسة الإلكترونية كوسيلة ناجعة تمكنها من توسيع دورها الاقتصادي وتزويدها بآفاق واسعة تطور شخصيتها وقدراتها وتمكنها من المشاركة الفاعلة في التنمية للنفاذ إلى قطاع تقنية المعلومات والاتصالات واتخاذ القرار على مستوى العائلة والمؤسسة والمجتمع كون تقنية المعلومات والاتصالات أداة لتطوير دور المرأة التقليدي في المجتمع وركيزة أساسية من ركائز الاقتصاد المعرفي. </a:t>
            </a:r>
            <a:endParaRPr b="1" sz="2800">
              <a:solidFill>
                <a:schemeClr val="dk1"/>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43"/>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298" name="Google Shape;298;p43"/>
          <p:cNvSpPr/>
          <p:nvPr/>
        </p:nvSpPr>
        <p:spPr>
          <a:xfrm>
            <a:off x="1228134" y="533400"/>
            <a:ext cx="6561413"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توصيات : لتعزيز القدرات التنافسية للمرأة السعودية </a:t>
            </a:r>
            <a:endParaRPr b="1" sz="4000">
              <a:solidFill>
                <a:schemeClr val="lt1"/>
              </a:solidFill>
              <a:latin typeface="Calibri"/>
              <a:ea typeface="Calibri"/>
              <a:cs typeface="Calibri"/>
              <a:sym typeface="Calibri"/>
            </a:endParaRPr>
          </a:p>
        </p:txBody>
      </p:sp>
      <p:sp>
        <p:nvSpPr>
          <p:cNvPr id="299" name="Google Shape;299;p43"/>
          <p:cNvSpPr/>
          <p:nvPr/>
        </p:nvSpPr>
        <p:spPr>
          <a:xfrm>
            <a:off x="990600" y="1752600"/>
            <a:ext cx="7772400" cy="4524315"/>
          </a:xfrm>
          <a:prstGeom prst="rect">
            <a:avLst/>
          </a:prstGeom>
          <a:noFill/>
          <a:ln>
            <a:noFill/>
          </a:ln>
        </p:spPr>
        <p:txBody>
          <a:bodyPr anchorCtr="0" anchor="t" bIns="45700" lIns="91425" spcFirstLastPara="1" rIns="91425" wrap="square" tIns="45700">
            <a:noAutofit/>
          </a:bodyPr>
          <a:lstStyle/>
          <a:p>
            <a:pPr indent="0" lvl="0" marL="0" marR="0" rtl="1" algn="just">
              <a:spcBef>
                <a:spcPts val="0"/>
              </a:spcBef>
              <a:spcAft>
                <a:spcPts val="0"/>
              </a:spcAft>
              <a:buNone/>
            </a:pPr>
            <a:r>
              <a:rPr lang="ar-SA" sz="2400">
                <a:solidFill>
                  <a:schemeClr val="dk1"/>
                </a:solidFill>
                <a:latin typeface="Calibri"/>
                <a:ea typeface="Calibri"/>
                <a:cs typeface="Calibri"/>
                <a:sym typeface="Calibri"/>
              </a:rPr>
              <a:t>إن مفتاح تنمية المجتمع القائم على المعرفة يرتكز على النقاش والحوار وتبادل الأفكار التي تدعم قدرات المعرفة والإبداع. ولقد شهدت أوضاع النساء في الملكة العربية السعودية «تقدماً تدريجياً جزئياً»، في مشاركة وتمثيل المرأة ومتطلباتها وشواغلها في مواقع صنع القرار بحصولهن على حقي التصويت والترشيح لمجلس الشورى ومجالس الإداره في الغرف التجارية والمجالس البلديه إلا أن هذه المشاركة وهذا التمثيل كان مشروطاً وتجميلياً... ومشاركتها اتسمت بالطابع الرمزي... </a:t>
            </a:r>
            <a:r>
              <a:rPr lang="ar-SA" sz="2400">
                <a:solidFill>
                  <a:srgbClr val="FF0000"/>
                </a:solidFill>
                <a:latin typeface="Calibri"/>
                <a:ea typeface="Calibri"/>
                <a:cs typeface="Calibri"/>
                <a:sym typeface="Calibri"/>
              </a:rPr>
              <a:t>إلا أن قرارسيدي خادم الحرمين الشريفين بتخصيص 20% من مقاعد مجلس الشورى للنساء السعوديات بين 150عضواً أعطى قاعدة عريضة للمشاركة النسائية موكداً أهمية شراكة المرأة في صنع القرار في إقتصاديات المجتمع السعودي في القرن الواحد والعشرون وهنا أود أرفع أسمى آيات الشكر والتقدير لخادم الحرمين الشريفين على هذه اللفتة المباركه في خدمة قضية المرأة السعوديه ويجعلني أفخر بأنني إمرأه سعوديه</a:t>
            </a:r>
            <a:r>
              <a:rPr lang="ar-SA" sz="2400">
                <a:solidFill>
                  <a:schemeClr val="dk1"/>
                </a:solidFill>
                <a:latin typeface="Calibri"/>
                <a:ea typeface="Calibri"/>
                <a:cs typeface="Calibri"/>
                <a:sym typeface="Calibri"/>
              </a:rPr>
              <a:t>.</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44"/>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305" name="Google Shape;305;p44"/>
          <p:cNvSpPr/>
          <p:nvPr/>
        </p:nvSpPr>
        <p:spPr>
          <a:xfrm>
            <a:off x="1228134" y="533400"/>
            <a:ext cx="6561413"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توصيات : لتعزيز القدرات التنافسية للمرأة السعودية </a:t>
            </a:r>
            <a:endParaRPr b="1" sz="4000">
              <a:solidFill>
                <a:schemeClr val="lt1"/>
              </a:solidFill>
              <a:latin typeface="Calibri"/>
              <a:ea typeface="Calibri"/>
              <a:cs typeface="Calibri"/>
              <a:sym typeface="Calibri"/>
            </a:endParaRPr>
          </a:p>
        </p:txBody>
      </p:sp>
      <p:sp>
        <p:nvSpPr>
          <p:cNvPr id="306" name="Google Shape;306;p44"/>
          <p:cNvSpPr/>
          <p:nvPr/>
        </p:nvSpPr>
        <p:spPr>
          <a:xfrm>
            <a:off x="990600" y="1752600"/>
            <a:ext cx="7772400" cy="3785652"/>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lang="ar-SA" sz="2400">
                <a:solidFill>
                  <a:schemeClr val="dk1"/>
                </a:solidFill>
                <a:latin typeface="Calibri"/>
                <a:ea typeface="Calibri"/>
                <a:cs typeface="Calibri"/>
                <a:sym typeface="Calibri"/>
              </a:rPr>
              <a:t>على وزارة العمل أن تؤدي دورا مهما في تفعيل دور النساء في سوق العمل بصفتها الجهة المسؤولة عن ذلك، وأول وأهم خطوة تستطيع القيام بها هي تأسيس وكاله خاصة بشؤون النساء في الوزارة تضم أخصائيات في مجال الاقتصاد والعمل وتقوم بوضع إطار لسياسته والتخطيط للمزيد من البحوث المستقبلية في هذا السياق، إضافة إلى تطبيق نظام البنية التحتية الداعمة لعمل النساء الذي يشمل ساعات عمل مريحة لرعاية الأولاد، وتوفير حضانة، وإنشاء مراكز تقدم التوجيه للنساء الراغبات في سوق العمل، وتساعدهن على تطوير مهاراتهن بالتنسيق مع وزارة التربية والتعليم ووزارة التعليم العالي، ووضع جدول زمني للتطبيق، وإطار عمل لمراقبة التطور الحاصل، وتعديل البرنامج المنفذ بناء على تقييمه، وجمع المعلومات، وتنفيذ الإحصائيات.</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45"/>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312" name="Google Shape;312;p45"/>
          <p:cNvSpPr/>
          <p:nvPr/>
        </p:nvSpPr>
        <p:spPr>
          <a:xfrm>
            <a:off x="1228134" y="533400"/>
            <a:ext cx="6561413"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توصيات : لتعزيز القدرات التنافسية للمرأة السعودية </a:t>
            </a:r>
            <a:endParaRPr b="1" sz="4000">
              <a:solidFill>
                <a:schemeClr val="lt1"/>
              </a:solidFill>
              <a:latin typeface="Calibri"/>
              <a:ea typeface="Calibri"/>
              <a:cs typeface="Calibri"/>
              <a:sym typeface="Calibri"/>
            </a:endParaRPr>
          </a:p>
        </p:txBody>
      </p:sp>
      <p:sp>
        <p:nvSpPr>
          <p:cNvPr id="313" name="Google Shape;313;p45"/>
          <p:cNvSpPr/>
          <p:nvPr/>
        </p:nvSpPr>
        <p:spPr>
          <a:xfrm>
            <a:off x="990600" y="1752600"/>
            <a:ext cx="7772400" cy="3970318"/>
          </a:xfrm>
          <a:prstGeom prst="rect">
            <a:avLst/>
          </a:prstGeom>
          <a:noFill/>
          <a:ln>
            <a:noFill/>
          </a:ln>
        </p:spPr>
        <p:txBody>
          <a:bodyPr anchorCtr="0" anchor="t" bIns="45700" lIns="91425" spcFirstLastPara="1" rIns="91425" wrap="square" tIns="45700">
            <a:noAutofit/>
          </a:bodyPr>
          <a:lstStyle/>
          <a:p>
            <a:pPr indent="0" lvl="0" marL="0" marR="0" rtl="1" algn="just">
              <a:spcBef>
                <a:spcPts val="0"/>
              </a:spcBef>
              <a:spcAft>
                <a:spcPts val="0"/>
              </a:spcAft>
              <a:buNone/>
            </a:pPr>
            <a:r>
              <a:rPr lang="ar-SA" sz="3600">
                <a:solidFill>
                  <a:schemeClr val="dk1"/>
                </a:solidFill>
                <a:latin typeface="Calibri"/>
                <a:ea typeface="Calibri"/>
                <a:cs typeface="Calibri"/>
                <a:sym typeface="Calibri"/>
              </a:rPr>
              <a:t>يجب على وزارة التربية والتعليم، تعديل المناهج بشكل يكسب الطلاب مهارات التحليل وحل المشكلات، والتعرف عليها، والتكيف مع المهام الجديدة المسندة إليهم مع إعطاء نماذج لنساء ناجحات من جميع المجالات، خاصة تلك التي يقوم بها الرجال، وتهيئة النساء للعمل في مجالات كالهندسة، وتقنية المعلومات.</a:t>
            </a:r>
            <a:endParaRPr sz="3600">
              <a:solidFill>
                <a:schemeClr val="dk1"/>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46"/>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319" name="Google Shape;319;p46"/>
          <p:cNvSpPr/>
          <p:nvPr/>
        </p:nvSpPr>
        <p:spPr>
          <a:xfrm>
            <a:off x="1228134" y="533400"/>
            <a:ext cx="6561413"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توصيات : لتعزيز القدرات التنافسية للمرأة السعودية </a:t>
            </a:r>
            <a:endParaRPr b="1" sz="4000">
              <a:solidFill>
                <a:schemeClr val="lt1"/>
              </a:solidFill>
              <a:latin typeface="Calibri"/>
              <a:ea typeface="Calibri"/>
              <a:cs typeface="Calibri"/>
              <a:sym typeface="Calibri"/>
            </a:endParaRPr>
          </a:p>
        </p:txBody>
      </p:sp>
      <p:sp>
        <p:nvSpPr>
          <p:cNvPr id="320" name="Google Shape;320;p46"/>
          <p:cNvSpPr/>
          <p:nvPr/>
        </p:nvSpPr>
        <p:spPr>
          <a:xfrm>
            <a:off x="990600" y="1752600"/>
            <a:ext cx="7772400" cy="4585871"/>
          </a:xfrm>
          <a:prstGeom prst="rect">
            <a:avLst/>
          </a:prstGeom>
          <a:noFill/>
          <a:ln>
            <a:noFill/>
          </a:ln>
        </p:spPr>
        <p:txBody>
          <a:bodyPr anchorCtr="0" anchor="t" bIns="45700" lIns="91425" spcFirstLastPara="1" rIns="91425" wrap="square" tIns="45700">
            <a:noAutofit/>
          </a:bodyPr>
          <a:lstStyle/>
          <a:p>
            <a:pPr indent="0" lvl="0" marL="0" marR="0" rtl="1" algn="just">
              <a:spcBef>
                <a:spcPts val="0"/>
              </a:spcBef>
              <a:spcAft>
                <a:spcPts val="0"/>
              </a:spcAft>
              <a:buNone/>
            </a:pPr>
            <a:r>
              <a:rPr b="1" lang="ar-SA" sz="3200">
                <a:solidFill>
                  <a:schemeClr val="dk1"/>
                </a:solidFill>
                <a:latin typeface="Arial"/>
                <a:ea typeface="Arial"/>
                <a:cs typeface="Arial"/>
                <a:sym typeface="Arial"/>
              </a:rPr>
              <a:t>إمكان وزارة التجارة والصناعة كذلك أن تؤدي دورا مهما في تطور الاقتصاد السعودي إذا ما أسهمت في إشراك النساء في سوق العمل من خلال تشجيع المؤسسات الخاصة والبنوك على توفير الدعم المالي للنساء بشكل قروض ومنح، تشجيع ودعم وجود شراكات بين مختلف قطاعات الدولة، إيجاد برامج تدعم المشاريع الصغيرة والمشاريع البسيطة التي تدر أرباحا كالطعام والتسويق، وصناعة الحرف اليدوية من أجل مساعدة النساء ذوات الدخل المحدود وتقديم الدعم لهن، وإيجاد برامج تدريبية لمنح النساء الخبرة، والتقنيات، والمهارات التي يحتجن إليها لتأهيلهن لمناصب مهمة في سوق العمل</a:t>
            </a:r>
            <a:r>
              <a:rPr b="1" lang="ar-SA" sz="3600">
                <a:solidFill>
                  <a:schemeClr val="dk1"/>
                </a:solidFill>
                <a:latin typeface="Arial"/>
                <a:ea typeface="Arial"/>
                <a:cs typeface="Arial"/>
                <a:sym typeface="Arial"/>
              </a:rPr>
              <a:t>.</a:t>
            </a:r>
            <a:endParaRPr sz="3600">
              <a:solidFill>
                <a:schemeClr val="dk1"/>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47"/>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326" name="Google Shape;326;p47"/>
          <p:cNvSpPr/>
          <p:nvPr/>
        </p:nvSpPr>
        <p:spPr>
          <a:xfrm>
            <a:off x="3200400" y="364124"/>
            <a:ext cx="3429000" cy="70788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الختام</a:t>
            </a:r>
            <a:endParaRPr/>
          </a:p>
        </p:txBody>
      </p:sp>
      <p:sp>
        <p:nvSpPr>
          <p:cNvPr id="327" name="Google Shape;327;p47"/>
          <p:cNvSpPr/>
          <p:nvPr/>
        </p:nvSpPr>
        <p:spPr>
          <a:xfrm>
            <a:off x="914400" y="1850648"/>
            <a:ext cx="7924800" cy="4031873"/>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984806"/>
              </a:buClr>
              <a:buSzPts val="3200"/>
              <a:buFont typeface="Arial"/>
              <a:buNone/>
            </a:pPr>
            <a:r>
              <a:rPr b="1" i="0" lang="ar-SA" sz="3200" u="none" cap="none" strike="noStrike">
                <a:solidFill>
                  <a:srgbClr val="984806"/>
                </a:solidFill>
                <a:latin typeface="Arial"/>
                <a:ea typeface="Arial"/>
                <a:cs typeface="Arial"/>
                <a:sym typeface="Arial"/>
              </a:rPr>
              <a:t>و أخيرًا أيها الحضور الكريم</a:t>
            </a:r>
            <a:endParaRPr/>
          </a:p>
          <a:p>
            <a:pPr indent="0" lvl="0" marL="0" marR="0" rtl="1" algn="just">
              <a:lnSpc>
                <a:spcPct val="100000"/>
              </a:lnSpc>
              <a:spcBef>
                <a:spcPts val="0"/>
              </a:spcBef>
              <a:spcAft>
                <a:spcPts val="0"/>
              </a:spcAft>
              <a:buClr>
                <a:schemeClr val="dk1"/>
              </a:buClr>
              <a:buSzPts val="3200"/>
              <a:buFont typeface="Calibri"/>
              <a:buNone/>
            </a:pPr>
            <a:r>
              <a:t/>
            </a:r>
            <a:endParaRPr b="1" i="0" sz="3200" u="none" cap="none" strike="noStrike">
              <a:solidFill>
                <a:schemeClr val="dk1"/>
              </a:solidFill>
              <a:latin typeface="Arial"/>
              <a:ea typeface="Arial"/>
              <a:cs typeface="Arial"/>
              <a:sym typeface="Arial"/>
            </a:endParaRPr>
          </a:p>
          <a:p>
            <a:pPr indent="0" lvl="0" marL="0" marR="0" rtl="1" algn="just">
              <a:lnSpc>
                <a:spcPct val="100000"/>
              </a:lnSpc>
              <a:spcBef>
                <a:spcPts val="0"/>
              </a:spcBef>
              <a:spcAft>
                <a:spcPts val="0"/>
              </a:spcAft>
              <a:buClr>
                <a:srgbClr val="7030A0"/>
              </a:buClr>
              <a:buSzPts val="3200"/>
              <a:buFont typeface="Arial"/>
              <a:buNone/>
            </a:pPr>
            <a:r>
              <a:rPr b="1" i="0" lang="ar-SA" sz="3200" u="none" cap="none" strike="noStrike">
                <a:solidFill>
                  <a:srgbClr val="7030A0"/>
                </a:solidFill>
                <a:latin typeface="Arial"/>
                <a:ea typeface="Arial"/>
                <a:cs typeface="Arial"/>
                <a:sym typeface="Arial"/>
              </a:rPr>
              <a:t> </a:t>
            </a:r>
            <a:r>
              <a:rPr b="1" i="0" lang="ar-SA" sz="3200" u="none" cap="none" strike="noStrike">
                <a:solidFill>
                  <a:srgbClr val="984806"/>
                </a:solidFill>
                <a:latin typeface="Arial"/>
                <a:ea typeface="Arial"/>
                <a:cs typeface="Arial"/>
                <a:sym typeface="Arial"/>
              </a:rPr>
              <a:t>اسمحوا لي</a:t>
            </a:r>
            <a:r>
              <a:rPr b="1" i="0" lang="ar-SA" sz="3200" u="none" cap="none" strike="noStrike">
                <a:solidFill>
                  <a:srgbClr val="7030A0"/>
                </a:solidFill>
                <a:latin typeface="Arial"/>
                <a:ea typeface="Arial"/>
                <a:cs typeface="Arial"/>
                <a:sym typeface="Arial"/>
              </a:rPr>
              <a:t> </a:t>
            </a:r>
            <a:r>
              <a:rPr b="1" i="0" lang="ar-SA" sz="3200" u="none" cap="none" strike="noStrike">
                <a:solidFill>
                  <a:schemeClr val="dk1"/>
                </a:solidFill>
                <a:latin typeface="Arial"/>
                <a:ea typeface="Arial"/>
                <a:cs typeface="Arial"/>
                <a:sym typeface="Arial"/>
              </a:rPr>
              <a:t>أن أختتم قولي بأنّ المرأة الطموح هي التي لا تعترف بالجدران و الحواجز و لا تقف عند حد معين، ففي كل يوم طموح يولد فجر جديد ينبهنا إلى عظم المسؤولية والأمانة التي نحملها تُجاه روح العصر وتحدياته ليس فقط على التعليم فحسب بل على هويتنا وثقافتنا  الوطنية.</a:t>
            </a:r>
            <a:endParaRPr/>
          </a:p>
          <a:p>
            <a:pPr indent="0" lvl="0" marL="0" marR="0" rtl="1" algn="just">
              <a:lnSpc>
                <a:spcPct val="100000"/>
              </a:lnSpc>
              <a:spcBef>
                <a:spcPts val="0"/>
              </a:spcBef>
              <a:spcAft>
                <a:spcPts val="0"/>
              </a:spcAft>
              <a:buClr>
                <a:schemeClr val="dk1"/>
              </a:buClr>
              <a:buSzPts val="3200"/>
              <a:buFont typeface="Trebuchet MS"/>
              <a:buNone/>
            </a:pPr>
            <a:r>
              <a:rPr b="0" i="0" lang="ar-SA" sz="3200" u="none" cap="none" strike="noStrike">
                <a:solidFill>
                  <a:schemeClr val="dk1"/>
                </a:solidFill>
                <a:latin typeface="Trebuchet MS"/>
                <a:ea typeface="Trebuchet MS"/>
                <a:cs typeface="Trebuchet MS"/>
                <a:sym typeface="Trebuchet MS"/>
              </a:rPr>
              <a:t> </a:t>
            </a:r>
            <a:endParaRPr b="0" i="0" sz="3200" u="none" cap="none" strike="noStrike">
              <a:solidFill>
                <a:schemeClr val="dk1"/>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48"/>
          <p:cNvSpPr txBox="1"/>
          <p:nvPr>
            <p:ph type="ctrTitle"/>
          </p:nvPr>
        </p:nvSpPr>
        <p:spPr>
          <a:xfrm>
            <a:off x="1066800" y="1905000"/>
            <a:ext cx="7315200" cy="41148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3959"/>
              <a:buFont typeface="Calibri"/>
              <a:buNone/>
            </a:pPr>
            <a:br>
              <a:rPr lang="ar-SA" sz="3959"/>
            </a:br>
            <a:br>
              <a:rPr lang="ar-SA" sz="3959"/>
            </a:br>
            <a:r>
              <a:rPr lang="ar-SA" sz="3959"/>
              <a:t>شكراً لإصغائكم </a:t>
            </a:r>
            <a:br>
              <a:rPr lang="ar-SA" sz="3959"/>
            </a:br>
            <a:br>
              <a:rPr lang="ar-SA" sz="3959"/>
            </a:br>
            <a:r>
              <a:rPr lang="ar-SA" sz="3959"/>
              <a:t>والله ولي التوفيق </a:t>
            </a:r>
            <a:br>
              <a:rPr lang="ar-SA" sz="3959"/>
            </a:br>
            <a:br>
              <a:rPr lang="ar-SA" sz="3959"/>
            </a:br>
            <a:r>
              <a:rPr lang="ar-SA" sz="3959"/>
              <a:t>والسلامُ عليكم ورحمةُ الله تعالى وبركاتـُه ،،،،</a:t>
            </a:r>
            <a:br>
              <a:rPr lang="ar-SA" sz="3959"/>
            </a:br>
            <a:endParaRPr sz="3959"/>
          </a:p>
        </p:txBody>
      </p:sp>
      <p:sp>
        <p:nvSpPr>
          <p:cNvPr id="333" name="Google Shape;333;p48"/>
          <p:cNvSpPr/>
          <p:nvPr/>
        </p:nvSpPr>
        <p:spPr>
          <a:xfrm>
            <a:off x="3200400" y="364124"/>
            <a:ext cx="3429000" cy="707886"/>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الختام</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6"/>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14" name="Google Shape;114;p16"/>
          <p:cNvSpPr txBox="1"/>
          <p:nvPr/>
        </p:nvSpPr>
        <p:spPr>
          <a:xfrm>
            <a:off x="838200" y="1828801"/>
            <a:ext cx="7976234" cy="3908762"/>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t/>
            </a:r>
            <a:endParaRPr sz="2800">
              <a:solidFill>
                <a:schemeClr val="dk1"/>
              </a:solidFill>
              <a:latin typeface="Calibri"/>
              <a:ea typeface="Calibri"/>
              <a:cs typeface="Calibri"/>
              <a:sym typeface="Calibri"/>
            </a:endParaRPr>
          </a:p>
          <a:p>
            <a:pPr indent="0" lvl="0" marL="0" marR="0" rtl="1" algn="ctr">
              <a:spcBef>
                <a:spcPts val="0"/>
              </a:spcBef>
              <a:spcAft>
                <a:spcPts val="0"/>
              </a:spcAft>
              <a:buNone/>
            </a:pPr>
            <a:r>
              <a:rPr b="1" lang="ar-SA" sz="4400">
                <a:solidFill>
                  <a:schemeClr val="dk1"/>
                </a:solidFill>
                <a:latin typeface="Calibri"/>
                <a:ea typeface="Calibri"/>
                <a:cs typeface="Calibri"/>
                <a:sym typeface="Calibri"/>
              </a:rPr>
              <a:t>الإبداع و الابتكار</a:t>
            </a:r>
            <a:endParaRPr/>
          </a:p>
          <a:p>
            <a:pPr indent="0" lvl="0" marL="0" marR="0" rtl="1" algn="ctr">
              <a:spcBef>
                <a:spcPts val="0"/>
              </a:spcBef>
              <a:spcAft>
                <a:spcPts val="0"/>
              </a:spcAft>
              <a:buNone/>
            </a:pPr>
            <a:r>
              <a:rPr b="1" lang="ar-SA" sz="4400">
                <a:solidFill>
                  <a:schemeClr val="dk1"/>
                </a:solidFill>
                <a:latin typeface="Calibri"/>
                <a:ea typeface="Calibri"/>
                <a:cs typeface="Calibri"/>
                <a:sym typeface="Calibri"/>
              </a:rPr>
              <a:t> </a:t>
            </a:r>
            <a:endParaRPr/>
          </a:p>
          <a:p>
            <a:pPr indent="0" lvl="0" marL="0" marR="0" rtl="1" algn="ctr">
              <a:spcBef>
                <a:spcPts val="0"/>
              </a:spcBef>
              <a:spcAft>
                <a:spcPts val="0"/>
              </a:spcAft>
              <a:buNone/>
            </a:pPr>
            <a:r>
              <a:rPr b="1" lang="ar-SA" sz="4400">
                <a:solidFill>
                  <a:schemeClr val="dk1"/>
                </a:solidFill>
                <a:latin typeface="Calibri"/>
                <a:ea typeface="Calibri"/>
                <a:cs typeface="Calibri"/>
                <a:sym typeface="Calibri"/>
              </a:rPr>
              <a:t>التكنولوجيا</a:t>
            </a:r>
            <a:endParaRPr/>
          </a:p>
          <a:p>
            <a:pPr indent="0" lvl="0" marL="0" marR="0" rtl="1" algn="ctr">
              <a:spcBef>
                <a:spcPts val="0"/>
              </a:spcBef>
              <a:spcAft>
                <a:spcPts val="0"/>
              </a:spcAft>
              <a:buNone/>
            </a:pPr>
            <a:r>
              <a:t/>
            </a:r>
            <a:endParaRPr b="1" sz="4400">
              <a:solidFill>
                <a:schemeClr val="dk1"/>
              </a:solidFill>
              <a:latin typeface="Calibri"/>
              <a:ea typeface="Calibri"/>
              <a:cs typeface="Calibri"/>
              <a:sym typeface="Calibri"/>
            </a:endParaRPr>
          </a:p>
          <a:p>
            <a:pPr indent="0" lvl="0" marL="0" marR="0" rtl="1" algn="ctr">
              <a:spcBef>
                <a:spcPts val="0"/>
              </a:spcBef>
              <a:spcAft>
                <a:spcPts val="0"/>
              </a:spcAft>
              <a:buNone/>
            </a:pPr>
            <a:r>
              <a:rPr b="1" lang="ar-SA" sz="4400">
                <a:solidFill>
                  <a:schemeClr val="dk1"/>
                </a:solidFill>
                <a:latin typeface="Calibri"/>
                <a:ea typeface="Calibri"/>
                <a:cs typeface="Calibri"/>
                <a:sym typeface="Calibri"/>
              </a:rPr>
              <a:t>التعليم</a:t>
            </a:r>
            <a:endParaRPr sz="1800">
              <a:solidFill>
                <a:schemeClr val="dk1"/>
              </a:solidFill>
              <a:latin typeface="Calibri"/>
              <a:ea typeface="Calibri"/>
              <a:cs typeface="Calibri"/>
              <a:sym typeface="Calibri"/>
            </a:endParaRPr>
          </a:p>
        </p:txBody>
      </p:sp>
      <p:sp>
        <p:nvSpPr>
          <p:cNvPr id="115" name="Google Shape;115;p16"/>
          <p:cNvSpPr txBox="1"/>
          <p:nvPr/>
        </p:nvSpPr>
        <p:spPr>
          <a:xfrm>
            <a:off x="1066800" y="609601"/>
            <a:ext cx="6553200"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دعائم  اقتصاد المعرفة </a:t>
            </a:r>
            <a:endParaRPr b="1" sz="400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7"/>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21" name="Google Shape;121;p17"/>
          <p:cNvSpPr txBox="1"/>
          <p:nvPr/>
        </p:nvSpPr>
        <p:spPr>
          <a:xfrm>
            <a:off x="1295400" y="2590800"/>
            <a:ext cx="6934200" cy="1384995"/>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t/>
            </a:r>
            <a:endParaRPr sz="2800">
              <a:solidFill>
                <a:schemeClr val="dk1"/>
              </a:solidFill>
              <a:latin typeface="Calibri"/>
              <a:ea typeface="Calibri"/>
              <a:cs typeface="Calibri"/>
              <a:sym typeface="Calibri"/>
            </a:endParaRPr>
          </a:p>
          <a:p>
            <a:pPr indent="0" lvl="0" marL="0" marR="0" rtl="1" algn="ctr">
              <a:spcBef>
                <a:spcPts val="0"/>
              </a:spcBef>
              <a:spcAft>
                <a:spcPts val="0"/>
              </a:spcAft>
              <a:buNone/>
            </a:pPr>
            <a:r>
              <a:rPr lang="ar-SA" sz="2800">
                <a:solidFill>
                  <a:schemeClr val="dk1"/>
                </a:solidFill>
                <a:latin typeface="Calibri"/>
                <a:ea typeface="Calibri"/>
                <a:cs typeface="Calibri"/>
                <a:sym typeface="Calibri"/>
              </a:rPr>
              <a:t>حسب تقرير المنتدى الاقتصادي الدولي لعام 2009 </a:t>
            </a:r>
            <a:endParaRPr/>
          </a:p>
          <a:p>
            <a:pPr indent="0" lvl="0" marL="0" marR="0" rtl="1" algn="ctr">
              <a:spcBef>
                <a:spcPts val="0"/>
              </a:spcBef>
              <a:spcAft>
                <a:spcPts val="0"/>
              </a:spcAft>
              <a:buNone/>
            </a:pPr>
            <a:r>
              <a:rPr b="1" lang="ar-SA" sz="2800">
                <a:solidFill>
                  <a:schemeClr val="accent2"/>
                </a:solidFill>
                <a:latin typeface="Calibri"/>
                <a:ea typeface="Calibri"/>
                <a:cs typeface="Calibri"/>
                <a:sym typeface="Calibri"/>
              </a:rPr>
              <a:t>احتلت المملكة المرتبة الثامنة والعشرين </a:t>
            </a:r>
            <a:r>
              <a:rPr lang="ar-SA" sz="2800">
                <a:solidFill>
                  <a:schemeClr val="dk1"/>
                </a:solidFill>
                <a:latin typeface="Calibri"/>
                <a:ea typeface="Calibri"/>
                <a:cs typeface="Calibri"/>
                <a:sym typeface="Calibri"/>
              </a:rPr>
              <a:t>من بين 133 دولة</a:t>
            </a:r>
            <a:endParaRPr sz="1800">
              <a:solidFill>
                <a:schemeClr val="dk1"/>
              </a:solidFill>
              <a:latin typeface="Calibri"/>
              <a:ea typeface="Calibri"/>
              <a:cs typeface="Calibri"/>
              <a:sym typeface="Calibri"/>
            </a:endParaRPr>
          </a:p>
        </p:txBody>
      </p:sp>
      <p:sp>
        <p:nvSpPr>
          <p:cNvPr id="122" name="Google Shape;122;p17"/>
          <p:cNvSpPr txBox="1"/>
          <p:nvPr/>
        </p:nvSpPr>
        <p:spPr>
          <a:xfrm>
            <a:off x="1143000" y="609600"/>
            <a:ext cx="6553200"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الاقتصاد المعرفي في المملكة العربية السعودية</a:t>
            </a:r>
            <a:endParaRPr b="1" sz="40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8"/>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29" name="Google Shape;129;p18"/>
          <p:cNvSpPr/>
          <p:nvPr/>
        </p:nvSpPr>
        <p:spPr>
          <a:xfrm>
            <a:off x="762000" y="2362200"/>
            <a:ext cx="8001000" cy="3170099"/>
          </a:xfrm>
          <a:prstGeom prst="rect">
            <a:avLst/>
          </a:prstGeom>
          <a:noFill/>
          <a:ln>
            <a:noFill/>
          </a:ln>
        </p:spPr>
        <p:txBody>
          <a:bodyPr anchorCtr="0" anchor="t" bIns="45700" lIns="91425" spcFirstLastPara="1" rIns="91425" wrap="square" tIns="45700">
            <a:noAutofit/>
          </a:bodyPr>
          <a:lstStyle/>
          <a:p>
            <a:pPr indent="-742950" lvl="0" marL="742950" marR="0" rtl="1" algn="r">
              <a:spcBef>
                <a:spcPts val="0"/>
              </a:spcBef>
              <a:spcAft>
                <a:spcPts val="0"/>
              </a:spcAft>
              <a:buClr>
                <a:schemeClr val="dk1"/>
              </a:buClr>
              <a:buSzPts val="4000"/>
              <a:buFont typeface="Calibri"/>
              <a:buAutoNum type="arabicPeriod"/>
            </a:pPr>
            <a:r>
              <a:rPr lang="ar-SA" sz="4000">
                <a:solidFill>
                  <a:schemeClr val="dk1"/>
                </a:solidFill>
                <a:latin typeface="Calibri"/>
                <a:ea typeface="Calibri"/>
                <a:cs typeface="Calibri"/>
                <a:sym typeface="Calibri"/>
              </a:rPr>
              <a:t>القدرة على الابتكار</a:t>
            </a:r>
            <a:endParaRPr/>
          </a:p>
          <a:p>
            <a:pPr indent="-488950" lvl="0" marL="742950" marR="0" rtl="1" algn="r">
              <a:spcBef>
                <a:spcPts val="0"/>
              </a:spcBef>
              <a:spcAft>
                <a:spcPts val="0"/>
              </a:spcAft>
              <a:buClr>
                <a:schemeClr val="dk1"/>
              </a:buClr>
              <a:buSzPts val="4000"/>
              <a:buFont typeface="Calibri"/>
              <a:buNone/>
            </a:pPr>
            <a:r>
              <a:t/>
            </a:r>
            <a:endParaRPr sz="4000">
              <a:solidFill>
                <a:schemeClr val="dk1"/>
              </a:solidFill>
              <a:latin typeface="Calibri"/>
              <a:ea typeface="Calibri"/>
              <a:cs typeface="Calibri"/>
              <a:sym typeface="Calibri"/>
            </a:endParaRPr>
          </a:p>
          <a:p>
            <a:pPr indent="-742950" lvl="0" marL="742950" marR="0" rtl="1" algn="r">
              <a:spcBef>
                <a:spcPts val="0"/>
              </a:spcBef>
              <a:spcAft>
                <a:spcPts val="0"/>
              </a:spcAft>
              <a:buClr>
                <a:schemeClr val="dk1"/>
              </a:buClr>
              <a:buSzPts val="4000"/>
              <a:buFont typeface="Calibri"/>
              <a:buAutoNum type="arabicPeriod"/>
            </a:pPr>
            <a:r>
              <a:rPr lang="ar-SA" sz="4000">
                <a:solidFill>
                  <a:schemeClr val="dk1"/>
                </a:solidFill>
                <a:latin typeface="Calibri"/>
                <a:ea typeface="Calibri"/>
                <a:cs typeface="Calibri"/>
                <a:sym typeface="Calibri"/>
              </a:rPr>
              <a:t>الجاهزية التقنية العالية</a:t>
            </a:r>
            <a:endParaRPr/>
          </a:p>
          <a:p>
            <a:pPr indent="-488950" lvl="0" marL="742950" marR="0" rtl="1" algn="r">
              <a:spcBef>
                <a:spcPts val="0"/>
              </a:spcBef>
              <a:spcAft>
                <a:spcPts val="0"/>
              </a:spcAft>
              <a:buClr>
                <a:schemeClr val="dk1"/>
              </a:buClr>
              <a:buSzPts val="4000"/>
              <a:buFont typeface="Calibri"/>
              <a:buNone/>
            </a:pPr>
            <a:r>
              <a:t/>
            </a:r>
            <a:endParaRPr sz="4000">
              <a:solidFill>
                <a:schemeClr val="dk1"/>
              </a:solidFill>
              <a:latin typeface="Calibri"/>
              <a:ea typeface="Calibri"/>
              <a:cs typeface="Calibri"/>
              <a:sym typeface="Calibri"/>
            </a:endParaRPr>
          </a:p>
          <a:p>
            <a:pPr indent="-742950" lvl="0" marL="742950" marR="0" rtl="1" algn="r">
              <a:spcBef>
                <a:spcPts val="0"/>
              </a:spcBef>
              <a:spcAft>
                <a:spcPts val="0"/>
              </a:spcAft>
              <a:buClr>
                <a:schemeClr val="dk1"/>
              </a:buClr>
              <a:buSzPts val="4000"/>
              <a:buFont typeface="Calibri"/>
              <a:buAutoNum type="arabicPeriod"/>
            </a:pPr>
            <a:r>
              <a:rPr lang="ar-SA" sz="4000">
                <a:solidFill>
                  <a:schemeClr val="dk1"/>
                </a:solidFill>
                <a:latin typeface="Calibri"/>
                <a:ea typeface="Calibri"/>
                <a:cs typeface="Calibri"/>
                <a:sym typeface="Calibri"/>
              </a:rPr>
              <a:t>إتاحة فرص التعليم العالي لمواطنيها</a:t>
            </a:r>
            <a:endParaRPr sz="4000">
              <a:solidFill>
                <a:schemeClr val="dk1"/>
              </a:solidFill>
              <a:latin typeface="Calibri"/>
              <a:ea typeface="Calibri"/>
              <a:cs typeface="Calibri"/>
              <a:sym typeface="Calibri"/>
            </a:endParaRPr>
          </a:p>
        </p:txBody>
      </p:sp>
      <p:sp>
        <p:nvSpPr>
          <p:cNvPr id="130" name="Google Shape;130;p18"/>
          <p:cNvSpPr/>
          <p:nvPr/>
        </p:nvSpPr>
        <p:spPr>
          <a:xfrm>
            <a:off x="914400" y="490210"/>
            <a:ext cx="6477000"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دعائم الاقتصاد المعرفي  في  المملكة العربية السعوديه</a:t>
            </a:r>
            <a:endParaRPr b="1" sz="400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36" name="Google Shape;136;p19"/>
          <p:cNvSpPr txBox="1"/>
          <p:nvPr/>
        </p:nvSpPr>
        <p:spPr>
          <a:xfrm>
            <a:off x="952500" y="1828800"/>
            <a:ext cx="7962900" cy="4832092"/>
          </a:xfrm>
          <a:prstGeom prst="rect">
            <a:avLst/>
          </a:prstGeom>
          <a:noFill/>
          <a:ln>
            <a:noFill/>
          </a:ln>
        </p:spPr>
        <p:txBody>
          <a:bodyPr anchorCtr="0" anchor="t" bIns="45700" lIns="91425" spcFirstLastPara="1" rIns="91425" wrap="square" tIns="45700">
            <a:noAutofit/>
          </a:bodyPr>
          <a:lstStyle/>
          <a:p>
            <a:pPr indent="0" lvl="0" marL="0" marR="0" rtl="1" algn="ctr">
              <a:spcBef>
                <a:spcPts val="0"/>
              </a:spcBef>
              <a:spcAft>
                <a:spcPts val="0"/>
              </a:spcAft>
              <a:buNone/>
            </a:pPr>
            <a:r>
              <a:rPr lang="ar-SA" sz="4400">
                <a:solidFill>
                  <a:schemeClr val="dk1"/>
                </a:solidFill>
                <a:latin typeface="Calibri"/>
                <a:ea typeface="Calibri"/>
                <a:cs typeface="Calibri"/>
                <a:sym typeface="Calibri"/>
              </a:rPr>
              <a:t>أين موقع المرأة من هذه التنافسية العالمية؟</a:t>
            </a:r>
            <a:endParaRPr/>
          </a:p>
          <a:p>
            <a:pPr indent="0" lvl="0" marL="0" marR="0" rtl="1" algn="ctr">
              <a:spcBef>
                <a:spcPts val="0"/>
              </a:spcBef>
              <a:spcAft>
                <a:spcPts val="0"/>
              </a:spcAft>
              <a:buNone/>
            </a:pPr>
            <a:r>
              <a:t/>
            </a:r>
            <a:endParaRPr sz="4400">
              <a:solidFill>
                <a:schemeClr val="dk1"/>
              </a:solidFill>
              <a:latin typeface="Calibri"/>
              <a:ea typeface="Calibri"/>
              <a:cs typeface="Calibri"/>
              <a:sym typeface="Calibri"/>
            </a:endParaRPr>
          </a:p>
          <a:p>
            <a:pPr indent="0" lvl="0" marL="0" marR="0" rtl="1" algn="ctr">
              <a:spcBef>
                <a:spcPts val="0"/>
              </a:spcBef>
              <a:spcAft>
                <a:spcPts val="0"/>
              </a:spcAft>
              <a:buNone/>
            </a:pPr>
            <a:r>
              <a:rPr lang="ar-SA" sz="4400">
                <a:solidFill>
                  <a:schemeClr val="dk1"/>
                </a:solidFill>
                <a:latin typeface="Calibri"/>
                <a:ea typeface="Calibri"/>
                <a:cs typeface="Calibri"/>
                <a:sym typeface="Calibri"/>
              </a:rPr>
              <a:t>هل واقعها التنموي وقدراتها ستساهم في إنطلاقتها التنافسية في القرن الواحد والعشرين؟</a:t>
            </a:r>
            <a:endParaRPr/>
          </a:p>
          <a:p>
            <a:pPr indent="0" lvl="0" marL="0" marR="0" rtl="1" algn="ctr">
              <a:spcBef>
                <a:spcPts val="0"/>
              </a:spcBef>
              <a:spcAft>
                <a:spcPts val="0"/>
              </a:spcAft>
              <a:buNone/>
            </a:pPr>
            <a:r>
              <a:t/>
            </a:r>
            <a:endParaRPr sz="4400">
              <a:solidFill>
                <a:schemeClr val="dk1"/>
              </a:solidFill>
              <a:latin typeface="Calibri"/>
              <a:ea typeface="Calibri"/>
              <a:cs typeface="Calibri"/>
              <a:sym typeface="Calibri"/>
            </a:endParaRPr>
          </a:p>
          <a:p>
            <a:pPr indent="0" lvl="0" marL="0" marR="0" rtl="1" algn="ctr">
              <a:spcBef>
                <a:spcPts val="0"/>
              </a:spcBef>
              <a:spcAft>
                <a:spcPts val="0"/>
              </a:spcAft>
              <a:buNone/>
            </a:pPr>
            <a:r>
              <a:rPr lang="ar-SA" sz="4400">
                <a:solidFill>
                  <a:schemeClr val="dk1"/>
                </a:solidFill>
                <a:latin typeface="Calibri"/>
                <a:ea typeface="Calibri"/>
                <a:cs typeface="Calibri"/>
                <a:sym typeface="Calibri"/>
              </a:rPr>
              <a:t>ما هي التحديات وكيف نذللها؟ </a:t>
            </a:r>
            <a:endParaRPr sz="4400">
              <a:solidFill>
                <a:schemeClr val="dk1"/>
              </a:solidFill>
              <a:latin typeface="Calibri"/>
              <a:ea typeface="Calibri"/>
              <a:cs typeface="Calibri"/>
              <a:sym typeface="Calibri"/>
            </a:endParaRPr>
          </a:p>
        </p:txBody>
      </p:sp>
      <p:sp>
        <p:nvSpPr>
          <p:cNvPr id="137" name="Google Shape;137;p19"/>
          <p:cNvSpPr txBox="1"/>
          <p:nvPr/>
        </p:nvSpPr>
        <p:spPr>
          <a:xfrm>
            <a:off x="1143000" y="609600"/>
            <a:ext cx="6553200" cy="70788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الاقتصاد المعرفي في المملكة العربية السعودية</a:t>
            </a:r>
            <a:endParaRPr b="1" sz="40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0"/>
          <p:cNvSpPr txBox="1"/>
          <p:nvPr>
            <p:ph type="ctrTitle"/>
          </p:nvPr>
        </p:nvSpPr>
        <p:spPr>
          <a:xfrm>
            <a:off x="914400" y="1752600"/>
            <a:ext cx="7776737" cy="4953000"/>
          </a:xfrm>
          <a:prstGeom prst="rect">
            <a:avLst/>
          </a:prstGeom>
          <a:noFill/>
          <a:ln>
            <a:noFill/>
          </a:ln>
        </p:spPr>
        <p:txBody>
          <a:bodyPr anchorCtr="0" anchor="ctr" bIns="45700" lIns="91425" spcFirstLastPara="1" rIns="91425" wrap="square" tIns="45700">
            <a:noAutofit/>
          </a:bodyPr>
          <a:lstStyle/>
          <a:p>
            <a:pPr indent="0" lvl="0" marL="0" rtl="1" algn="r">
              <a:spcBef>
                <a:spcPts val="0"/>
              </a:spcBef>
              <a:spcAft>
                <a:spcPts val="0"/>
              </a:spcAft>
              <a:buClr>
                <a:schemeClr val="dk1"/>
              </a:buClr>
              <a:buSzPts val="2700"/>
              <a:buFont typeface="Calibri"/>
              <a:buNone/>
            </a:pPr>
            <a:r>
              <a:rPr lang="ar-SA" sz="2700"/>
              <a:t>إن الواقع الذي تعيشه المرأة السعودية حالياً يزخر بأبرز المقومات:</a:t>
            </a:r>
            <a:br>
              <a:rPr lang="ar-SA" sz="2700"/>
            </a:br>
            <a:br>
              <a:rPr lang="ar-SA" sz="2700"/>
            </a:br>
            <a:r>
              <a:rPr lang="ar-SA" sz="2700"/>
              <a:t>الواقع والإمكانيات الاقتصادية للمرأة السعودية</a:t>
            </a:r>
            <a:br>
              <a:rPr lang="ar-SA" sz="2700"/>
            </a:br>
            <a:br>
              <a:rPr lang="ar-SA" sz="2700"/>
            </a:br>
            <a:r>
              <a:rPr lang="ar-SA" sz="2700"/>
              <a:t>الواقع التشريعي المنظم لعمل المرأة وقدرة المرأه الوظيفية التنافسية</a:t>
            </a:r>
            <a:br>
              <a:rPr lang="ar-SA" sz="2700"/>
            </a:br>
            <a:br>
              <a:rPr lang="ar-SA" sz="2700"/>
            </a:br>
            <a:r>
              <a:rPr lang="ar-SA" sz="2700"/>
              <a:t>الواقع التعليم العالي والتدريب للمرأة السعودية وقدرتها التنافسية:</a:t>
            </a:r>
            <a:br>
              <a:rPr lang="ar-SA" sz="2700"/>
            </a:br>
            <a:r>
              <a:rPr lang="ar-SA" sz="2700"/>
              <a:t>	</a:t>
            </a:r>
            <a:br>
              <a:rPr lang="ar-SA" sz="2700"/>
            </a:br>
            <a:r>
              <a:rPr lang="ar-SA" sz="2700"/>
              <a:t>	</a:t>
            </a:r>
            <a:r>
              <a:rPr lang="ar-SA" sz="2700">
                <a:solidFill>
                  <a:srgbClr val="FF0000"/>
                </a:solidFill>
              </a:rPr>
              <a:t>فجوة الثقافة المالية </a:t>
            </a:r>
            <a:r>
              <a:rPr lang="ar-SA" sz="2700"/>
              <a:t>---</a:t>
            </a:r>
            <a:r>
              <a:rPr lang="ar-SA" sz="2700">
                <a:solidFill>
                  <a:srgbClr val="FF0000"/>
                </a:solidFill>
              </a:rPr>
              <a:t>الفجوة الرقمية </a:t>
            </a:r>
            <a:r>
              <a:rPr lang="ar-SA" sz="2700"/>
              <a:t>---</a:t>
            </a:r>
            <a:r>
              <a:rPr lang="ar-SA" sz="2700">
                <a:solidFill>
                  <a:srgbClr val="FF0000"/>
                </a:solidFill>
              </a:rPr>
              <a:t>الفجوة التسويقية</a:t>
            </a:r>
            <a:br>
              <a:rPr lang="ar-SA" sz="2700"/>
            </a:br>
            <a:r>
              <a:rPr lang="ar-SA" sz="1800"/>
              <a:t>.</a:t>
            </a:r>
            <a:endParaRPr sz="1800"/>
          </a:p>
        </p:txBody>
      </p:sp>
      <p:sp>
        <p:nvSpPr>
          <p:cNvPr id="143" name="Google Shape;143;p20"/>
          <p:cNvSpPr/>
          <p:nvPr/>
        </p:nvSpPr>
        <p:spPr>
          <a:xfrm>
            <a:off x="914400" y="304800"/>
            <a:ext cx="6934200" cy="1323439"/>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ar-SA" sz="4000">
                <a:solidFill>
                  <a:schemeClr val="lt1"/>
                </a:solidFill>
                <a:latin typeface="Calibri"/>
                <a:ea typeface="Calibri"/>
                <a:cs typeface="Calibri"/>
                <a:sym typeface="Calibri"/>
              </a:rPr>
              <a:t> المرأه السعودية  في الإقتصادالمعرفي </a:t>
            </a:r>
            <a:endParaRPr b="1" sz="4000">
              <a:solidFill>
                <a:schemeClr val="lt1"/>
              </a:solidFill>
              <a:latin typeface="Calibri"/>
              <a:ea typeface="Calibri"/>
              <a:cs typeface="Calibri"/>
              <a:sym typeface="Calibri"/>
            </a:endParaRPr>
          </a:p>
          <a:p>
            <a:pPr indent="0" lvl="0" marL="0" marR="0" rtl="0" algn="ctr">
              <a:spcBef>
                <a:spcPts val="0"/>
              </a:spcBef>
              <a:spcAft>
                <a:spcPts val="0"/>
              </a:spcAft>
              <a:buNone/>
            </a:pPr>
            <a:r>
              <a:rPr b="1" lang="ar-SA" sz="4000">
                <a:solidFill>
                  <a:schemeClr val="lt1"/>
                </a:solidFill>
                <a:latin typeface="Calibri"/>
                <a:ea typeface="Calibri"/>
                <a:cs typeface="Calibri"/>
                <a:sym typeface="Calibri"/>
              </a:rPr>
              <a:t> الواقع التنموي والقدرات التنافسية</a:t>
            </a:r>
            <a:endParaRPr b="1" sz="40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1"/>
          <p:cNvSpPr txBox="1"/>
          <p:nvPr>
            <p:ph type="ctrTitle"/>
          </p:nvPr>
        </p:nvSpPr>
        <p:spPr>
          <a:xfrm>
            <a:off x="1143000" y="1752599"/>
            <a:ext cx="7315200" cy="266700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br>
              <a:rPr lang="ar-SA"/>
            </a:br>
            <a:endParaRPr/>
          </a:p>
        </p:txBody>
      </p:sp>
      <p:sp>
        <p:nvSpPr>
          <p:cNvPr id="149" name="Google Shape;149;p21"/>
          <p:cNvSpPr/>
          <p:nvPr/>
        </p:nvSpPr>
        <p:spPr>
          <a:xfrm>
            <a:off x="2133600" y="209491"/>
            <a:ext cx="4724400" cy="1323439"/>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Calibri"/>
              <a:buNone/>
            </a:pPr>
            <a:r>
              <a:rPr b="1" lang="ar-SA" sz="4000">
                <a:solidFill>
                  <a:schemeClr val="lt1"/>
                </a:solidFill>
                <a:latin typeface="Calibri"/>
                <a:ea typeface="Calibri"/>
                <a:cs typeface="Calibri"/>
                <a:sym typeface="Calibri"/>
              </a:rPr>
              <a:t>الواقع والإمكانيات الاقتصادية للمرأة السعودية</a:t>
            </a:r>
            <a:endParaRPr b="1" sz="4000">
              <a:solidFill>
                <a:schemeClr val="lt1"/>
              </a:solidFill>
              <a:latin typeface="Calibri"/>
              <a:ea typeface="Calibri"/>
              <a:cs typeface="Calibri"/>
              <a:sym typeface="Calibri"/>
            </a:endParaRPr>
          </a:p>
        </p:txBody>
      </p:sp>
      <p:sp>
        <p:nvSpPr>
          <p:cNvPr id="150" name="Google Shape;150;p21"/>
          <p:cNvSpPr/>
          <p:nvPr/>
        </p:nvSpPr>
        <p:spPr>
          <a:xfrm>
            <a:off x="988894" y="1464484"/>
            <a:ext cx="7621706" cy="5509200"/>
          </a:xfrm>
          <a:prstGeom prst="rect">
            <a:avLst/>
          </a:prstGeom>
          <a:no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1" sz="3200">
              <a:solidFill>
                <a:schemeClr val="dk1"/>
              </a:solidFill>
              <a:latin typeface="Calibri"/>
              <a:ea typeface="Calibri"/>
              <a:cs typeface="Calibri"/>
              <a:sym typeface="Calibri"/>
            </a:endParaRPr>
          </a:p>
          <a:p>
            <a:pPr indent="0" lvl="0" marL="0" marR="0" rtl="1" algn="ctr">
              <a:spcBef>
                <a:spcPts val="0"/>
              </a:spcBef>
              <a:spcAft>
                <a:spcPts val="0"/>
              </a:spcAft>
              <a:buNone/>
            </a:pPr>
            <a:r>
              <a:rPr b="1" lang="ar-SA" sz="3200">
                <a:solidFill>
                  <a:schemeClr val="dk1"/>
                </a:solidFill>
                <a:latin typeface="Calibri"/>
                <a:ea typeface="Calibri"/>
                <a:cs typeface="Calibri"/>
                <a:sym typeface="Calibri"/>
              </a:rPr>
              <a:t>تمثل المرأه السعوديه نصف القوى العامله</a:t>
            </a:r>
            <a:endParaRPr b="1" sz="3200">
              <a:solidFill>
                <a:schemeClr val="dk1"/>
              </a:solidFill>
              <a:latin typeface="Calibri"/>
              <a:ea typeface="Calibri"/>
              <a:cs typeface="Calibri"/>
              <a:sym typeface="Calibri"/>
            </a:endParaRPr>
          </a:p>
          <a:p>
            <a:pPr indent="0" lvl="0" marL="0" marR="0" rtl="1" algn="ctr">
              <a:lnSpc>
                <a:spcPct val="100000"/>
              </a:lnSpc>
              <a:spcBef>
                <a:spcPts val="0"/>
              </a:spcBef>
              <a:spcAft>
                <a:spcPts val="0"/>
              </a:spcAft>
              <a:buNone/>
            </a:pPr>
            <a:r>
              <a:t/>
            </a:r>
            <a:endParaRPr b="1" sz="3200">
              <a:solidFill>
                <a:schemeClr val="dk1"/>
              </a:solidFill>
              <a:latin typeface="Calibri"/>
              <a:ea typeface="Calibri"/>
              <a:cs typeface="Calibri"/>
              <a:sym typeface="Calibri"/>
            </a:endParaRPr>
          </a:p>
          <a:p>
            <a:pPr indent="0" lvl="0" marL="0" marR="0" rtl="1" algn="ctr">
              <a:lnSpc>
                <a:spcPct val="100000"/>
              </a:lnSpc>
              <a:spcBef>
                <a:spcPts val="0"/>
              </a:spcBef>
              <a:spcAft>
                <a:spcPts val="0"/>
              </a:spcAft>
              <a:buNone/>
            </a:pPr>
            <a:r>
              <a:t/>
            </a:r>
            <a:endParaRPr b="1" sz="3200">
              <a:solidFill>
                <a:schemeClr val="dk1"/>
              </a:solidFill>
              <a:latin typeface="Calibri"/>
              <a:ea typeface="Calibri"/>
              <a:cs typeface="Calibri"/>
              <a:sym typeface="Calibri"/>
            </a:endParaRPr>
          </a:p>
          <a:p>
            <a:pPr indent="0" lvl="0" marL="0" marR="0" rtl="1" algn="ctr">
              <a:lnSpc>
                <a:spcPct val="100000"/>
              </a:lnSpc>
              <a:spcBef>
                <a:spcPts val="0"/>
              </a:spcBef>
              <a:spcAft>
                <a:spcPts val="0"/>
              </a:spcAft>
              <a:buNone/>
            </a:pPr>
            <a:r>
              <a:rPr b="1" lang="ar-SA" sz="3200">
                <a:solidFill>
                  <a:schemeClr val="dk1"/>
                </a:solidFill>
                <a:latin typeface="Calibri"/>
                <a:ea typeface="Calibri"/>
                <a:cs typeface="Calibri"/>
                <a:sym typeface="Calibri"/>
              </a:rPr>
              <a:t>نسبة البطالة  بين النساء 28.4% </a:t>
            </a:r>
            <a:endParaRPr b="1" sz="3200">
              <a:solidFill>
                <a:schemeClr val="dk1"/>
              </a:solidFill>
              <a:latin typeface="Calibri"/>
              <a:ea typeface="Calibri"/>
              <a:cs typeface="Calibri"/>
              <a:sym typeface="Calibri"/>
            </a:endParaRPr>
          </a:p>
          <a:p>
            <a:pPr indent="0" lvl="0" marL="0" marR="0" rtl="1" algn="ctr">
              <a:lnSpc>
                <a:spcPct val="100000"/>
              </a:lnSpc>
              <a:spcBef>
                <a:spcPts val="0"/>
              </a:spcBef>
              <a:spcAft>
                <a:spcPts val="0"/>
              </a:spcAft>
              <a:buNone/>
            </a:pPr>
            <a:r>
              <a:t/>
            </a:r>
            <a:endParaRPr b="1" sz="3200">
              <a:solidFill>
                <a:schemeClr val="dk1"/>
              </a:solidFill>
              <a:latin typeface="Calibri"/>
              <a:ea typeface="Calibri"/>
              <a:cs typeface="Calibri"/>
              <a:sym typeface="Calibri"/>
            </a:endParaRPr>
          </a:p>
          <a:p>
            <a:pPr indent="0" lvl="0" marL="0" marR="0" rtl="1" algn="ctr">
              <a:lnSpc>
                <a:spcPct val="100000"/>
              </a:lnSpc>
              <a:spcBef>
                <a:spcPts val="0"/>
              </a:spcBef>
              <a:spcAft>
                <a:spcPts val="0"/>
              </a:spcAft>
              <a:buNone/>
            </a:pPr>
            <a:r>
              <a:t/>
            </a:r>
            <a:endParaRPr b="1" sz="3200">
              <a:solidFill>
                <a:schemeClr val="dk1"/>
              </a:solidFill>
              <a:latin typeface="Calibri"/>
              <a:ea typeface="Calibri"/>
              <a:cs typeface="Calibri"/>
              <a:sym typeface="Calibri"/>
            </a:endParaRPr>
          </a:p>
          <a:p>
            <a:pPr indent="0" lvl="0" marL="0" marR="0" rtl="1" algn="ctr">
              <a:lnSpc>
                <a:spcPct val="100000"/>
              </a:lnSpc>
              <a:spcBef>
                <a:spcPts val="0"/>
              </a:spcBef>
              <a:spcAft>
                <a:spcPts val="0"/>
              </a:spcAft>
              <a:buNone/>
            </a:pPr>
            <a:r>
              <a:rPr b="1" lang="ar-SA" sz="3200">
                <a:solidFill>
                  <a:schemeClr val="dk1"/>
                </a:solidFill>
                <a:latin typeface="Calibri"/>
                <a:ea typeface="Calibri"/>
                <a:cs typeface="Calibri"/>
                <a:sym typeface="Calibri"/>
              </a:rPr>
              <a:t>78% منهن يحملن الدرجة الجامعية</a:t>
            </a:r>
            <a:endParaRPr/>
          </a:p>
          <a:p>
            <a:pPr indent="0" lvl="0" marL="0" marR="0" rtl="1" algn="ctr">
              <a:lnSpc>
                <a:spcPct val="100000"/>
              </a:lnSpc>
              <a:spcBef>
                <a:spcPts val="0"/>
              </a:spcBef>
              <a:spcAft>
                <a:spcPts val="0"/>
              </a:spcAft>
              <a:buNone/>
            </a:pPr>
            <a:r>
              <a:t/>
            </a:r>
            <a:endParaRPr b="1" sz="3200">
              <a:solidFill>
                <a:schemeClr val="dk1"/>
              </a:solidFill>
              <a:latin typeface="Calibri"/>
              <a:ea typeface="Calibri"/>
              <a:cs typeface="Calibri"/>
              <a:sym typeface="Calibri"/>
            </a:endParaRPr>
          </a:p>
          <a:p>
            <a:pPr indent="0" lvl="0" marL="0" marR="0" rtl="1" algn="ctr">
              <a:spcBef>
                <a:spcPts val="0"/>
              </a:spcBef>
              <a:spcAft>
                <a:spcPts val="0"/>
              </a:spcAft>
              <a:buNone/>
            </a:pPr>
            <a:r>
              <a:t/>
            </a:r>
            <a:endParaRPr b="1" sz="3200">
              <a:solidFill>
                <a:schemeClr val="dk1"/>
              </a:solidFill>
              <a:latin typeface="Calibri"/>
              <a:ea typeface="Calibri"/>
              <a:cs typeface="Calibri"/>
              <a:sym typeface="Calibri"/>
            </a:endParaRPr>
          </a:p>
          <a:p>
            <a:pPr indent="0" lvl="0" marL="0" marR="0" rtl="1" algn="ctr">
              <a:lnSpc>
                <a:spcPct val="100000"/>
              </a:lnSpc>
              <a:spcBef>
                <a:spcPts val="0"/>
              </a:spcBef>
              <a:spcAft>
                <a:spcPts val="0"/>
              </a:spcAft>
              <a:buNone/>
            </a:pPr>
            <a:r>
              <a:t/>
            </a:r>
            <a:endParaRPr b="1" sz="32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