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1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ar-EG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EG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" name="Google Shape;255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99" name="Google Shape;299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0" name="Google Shape;300;p12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EG">
                <a:solidFill>
                  <a:srgbClr val="000000"/>
                </a:solidFill>
              </a:rPr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6" name="Google Shape;326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35" name="Google Shape;335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6" name="Google Shape;336;p15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EG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8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0" name="Google Shape;400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1" name="Google Shape;421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8" name="Google Shape;10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3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EG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2" name="Google Shape;16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5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EG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2" name="Google Shape;17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6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EG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0" name="Google Shape;190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7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EG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1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rt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rtl="1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rtl="1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rtl="1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rtl="1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rtl="1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rtl="1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rtl="1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E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E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E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E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1" algn="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rtl="1" algn="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rtl="1" algn="r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rtl="1" algn="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rtl="1" algn="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rtl="1" algn="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rtl="1" algn="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rtl="1" algn="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rtl="1" algn="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E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E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E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E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E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rtl="1" algn="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rtl="1" algn="r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rtl="1" algn="r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rtl="1" algn="r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E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1" algn="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rtl="1" algn="r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rtl="1" algn="r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rtl="1" algn="r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EG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1" algn="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EG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13.png"/><Relationship Id="rId10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Relationship Id="rId4" Type="http://schemas.openxmlformats.org/officeDocument/2006/relationships/image" Target="../media/image6.png"/><Relationship Id="rId9" Type="http://schemas.openxmlformats.org/officeDocument/2006/relationships/image" Target="../media/image12.png"/><Relationship Id="rId5" Type="http://schemas.openxmlformats.org/officeDocument/2006/relationships/image" Target="../media/image11.png"/><Relationship Id="rId6" Type="http://schemas.openxmlformats.org/officeDocument/2006/relationships/image" Target="../media/image7.png"/><Relationship Id="rId7" Type="http://schemas.openxmlformats.org/officeDocument/2006/relationships/image" Target="../media/image9.png"/><Relationship Id="rId8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5" Type="http://schemas.openxmlformats.org/officeDocument/2006/relationships/image" Target="../media/image7.png"/></Relationships>
</file>

<file path=ppt/slides/_rels/slide11.xml.rels><?xml version="1.0" encoding="UTF-8" standalone="yes"?><Relationships xmlns="http://schemas.openxmlformats.org/package/2006/relationships"><Relationship Id="rId10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Relationship Id="rId4" Type="http://schemas.openxmlformats.org/officeDocument/2006/relationships/image" Target="../media/image17.png"/><Relationship Id="rId9" Type="http://schemas.openxmlformats.org/officeDocument/2006/relationships/image" Target="../media/image5.png"/><Relationship Id="rId5" Type="http://schemas.openxmlformats.org/officeDocument/2006/relationships/image" Target="../media/image20.png"/><Relationship Id="rId6" Type="http://schemas.openxmlformats.org/officeDocument/2006/relationships/image" Target="../media/image28.png"/><Relationship Id="rId7" Type="http://schemas.openxmlformats.org/officeDocument/2006/relationships/image" Target="../media/image21.png"/><Relationship Id="rId8" Type="http://schemas.openxmlformats.org/officeDocument/2006/relationships/image" Target="../media/image34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5" Type="http://schemas.openxmlformats.org/officeDocument/2006/relationships/image" Target="../media/image27.png"/><Relationship Id="rId6" Type="http://schemas.openxmlformats.org/officeDocument/2006/relationships/image" Target="../media/image31.png"/><Relationship Id="rId7" Type="http://schemas.openxmlformats.org/officeDocument/2006/relationships/image" Target="../media/image26.png"/><Relationship Id="rId8" Type="http://schemas.openxmlformats.org/officeDocument/2006/relationships/image" Target="../media/image7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5" Type="http://schemas.openxmlformats.org/officeDocument/2006/relationships/image" Target="../media/image7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.png"/><Relationship Id="rId4" Type="http://schemas.openxmlformats.org/officeDocument/2006/relationships/image" Target="../media/image35.png"/><Relationship Id="rId5" Type="http://schemas.openxmlformats.org/officeDocument/2006/relationships/image" Target="../media/image3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Relationship Id="rId4" Type="http://schemas.openxmlformats.org/officeDocument/2006/relationships/image" Target="../media/image7.png"/><Relationship Id="rId5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5" Type="http://schemas.openxmlformats.org/officeDocument/2006/relationships/image" Target="../media/image7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7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5" Type="http://schemas.openxmlformats.org/officeDocument/2006/relationships/image" Target="../media/image7.png"/></Relationships>
</file>

<file path=ppt/slides/_rels/slide7.xml.rels><?xml version="1.0" encoding="UTF-8" standalone="yes"?><Relationships xmlns="http://schemas.openxmlformats.org/package/2006/relationships"><Relationship Id="rId11" Type="http://schemas.openxmlformats.org/officeDocument/2006/relationships/image" Target="../media/image14.png"/><Relationship Id="rId10" Type="http://schemas.openxmlformats.org/officeDocument/2006/relationships/image" Target="../media/image15.png"/><Relationship Id="rId13" Type="http://schemas.openxmlformats.org/officeDocument/2006/relationships/image" Target="../media/image16.png"/><Relationship Id="rId1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Relationship Id="rId15" Type="http://schemas.openxmlformats.org/officeDocument/2006/relationships/image" Target="../media/image7.png"/><Relationship Id="rId14" Type="http://schemas.openxmlformats.org/officeDocument/2006/relationships/image" Target="../media/image24.png"/><Relationship Id="rId5" Type="http://schemas.openxmlformats.org/officeDocument/2006/relationships/image" Target="../media/image4.png"/><Relationship Id="rId6" Type="http://schemas.openxmlformats.org/officeDocument/2006/relationships/image" Target="../media/image3.png"/><Relationship Id="rId7" Type="http://schemas.openxmlformats.org/officeDocument/2006/relationships/image" Target="../media/image22.png"/><Relationship Id="rId8" Type="http://schemas.openxmlformats.org/officeDocument/2006/relationships/image" Target="../media/image18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Relationship Id="rId4" Type="http://schemas.openxmlformats.org/officeDocument/2006/relationships/image" Target="../media/image29.jpg"/><Relationship Id="rId5" Type="http://schemas.openxmlformats.org/officeDocument/2006/relationships/image" Target="../media/image33.jpg"/><Relationship Id="rId6" Type="http://schemas.openxmlformats.org/officeDocument/2006/relationships/image" Target="../media/image19.jpg"/><Relationship Id="rId7" Type="http://schemas.openxmlformats.org/officeDocument/2006/relationships/image" Target="../media/image7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5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Mit\Desktop\Powerpoint_E-dawam_Cover\Cover\bg.png" id="89" name="Google Shape;89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0"/>
            <a:ext cx="9144000" cy="699098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Mit\Desktop\Powerpoint_E-dawam_Cover\Cover\line_2.png" id="90" name="Google Shape;90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195073"/>
            <a:ext cx="9169585" cy="20959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Mit\Desktop\Powerpoint_E-dawam_Cover\Cover\line_1.png" id="91" name="Google Shape;91;p1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0" y="1059754"/>
            <a:ext cx="9144000" cy="20900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Mit\Desktop\Powerpoint_E-dawam_Cover\Cover\logo.png" id="92" name="Google Shape;92;p1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771800" y="-31265"/>
            <a:ext cx="3960440" cy="233809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Mit\Desktop\Powerpoint_E-dawam_Cover\Cover\sea.png" id="93" name="Google Shape;93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0" y="4224114"/>
            <a:ext cx="9144000" cy="15811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Mit\Desktop\Powerpoint_E-dawam_Cover\Cover\1.png" id="94" name="Google Shape;94;p13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-1692696" y="4279716"/>
            <a:ext cx="1381117" cy="1525548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3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-1816004" y="4264858"/>
            <a:ext cx="1686775" cy="1468398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3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-2196752" y="4255286"/>
            <a:ext cx="1728192" cy="150445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7" name="Google Shape;97;p13"/>
          <p:cNvGrpSpPr/>
          <p:nvPr/>
        </p:nvGrpSpPr>
        <p:grpSpPr>
          <a:xfrm>
            <a:off x="611562" y="2924944"/>
            <a:ext cx="8568952" cy="1481708"/>
            <a:chOff x="611562" y="2924944"/>
            <a:chExt cx="8568952" cy="1481708"/>
          </a:xfrm>
        </p:grpSpPr>
        <p:pic>
          <p:nvPicPr>
            <p:cNvPr descr="C:\Users\Mit\Desktop\Powerpoint_E-dawam_Cover\Cover\sea_2.png" id="98" name="Google Shape;98;p13"/>
            <p:cNvPicPr preferRelativeResize="0"/>
            <p:nvPr/>
          </p:nvPicPr>
          <p:blipFill rotWithShape="1">
            <a:blip r:embed="rId11">
              <a:alphaModFix/>
            </a:blip>
            <a:srcRect b="0" l="0" r="0" t="0"/>
            <a:stretch/>
          </p:blipFill>
          <p:spPr>
            <a:xfrm>
              <a:off x="611562" y="2996952"/>
              <a:ext cx="8568952" cy="14097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9" name="Google Shape;99;p13"/>
            <p:cNvSpPr txBox="1"/>
            <p:nvPr/>
          </p:nvSpPr>
          <p:spPr>
            <a:xfrm>
              <a:off x="1835696" y="2924944"/>
              <a:ext cx="7128792" cy="124264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ar-EG" sz="2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مشـــــروع «إي-دوام» للتوظيف (المباشر –عن بعد)</a:t>
              </a:r>
              <a:endParaRPr/>
            </a:p>
            <a:p>
              <a:pPr indent="0" lvl="0" marL="0" marR="0" rtl="1" algn="ct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ar-EG" sz="2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وإدارة العمل إلكترونياً عن بعد </a:t>
              </a:r>
              <a:endPara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1600">
        <p:fade thruBlk="1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7" name="Google Shape;257;p22"/>
          <p:cNvGrpSpPr/>
          <p:nvPr/>
        </p:nvGrpSpPr>
        <p:grpSpPr>
          <a:xfrm>
            <a:off x="465088" y="2689303"/>
            <a:ext cx="8275487" cy="3279593"/>
            <a:chOff x="7888" y="556447"/>
            <a:chExt cx="8275487" cy="3279593"/>
          </a:xfrm>
        </p:grpSpPr>
        <p:sp>
          <p:nvSpPr>
            <p:cNvPr id="258" name="Google Shape;258;p22"/>
            <p:cNvSpPr/>
            <p:nvPr/>
          </p:nvSpPr>
          <p:spPr>
            <a:xfrm rot="5400000">
              <a:off x="390293" y="1746587"/>
              <a:ext cx="1151861" cy="1916671"/>
            </a:xfrm>
            <a:prstGeom prst="corner">
              <a:avLst>
                <a:gd fmla="val 16120" name="adj1"/>
                <a:gd fmla="val 16110" name="adj2"/>
              </a:avLst>
            </a:prstGeom>
            <a:gradFill>
              <a:gsLst>
                <a:gs pos="0">
                  <a:srgbClr val="806018"/>
                </a:gs>
                <a:gs pos="50000">
                  <a:srgbClr val="BA8C23"/>
                </a:gs>
                <a:gs pos="100000">
                  <a:srgbClr val="DFA82A"/>
                </a:gs>
              </a:gsLst>
              <a:lin ang="108000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9" name="Google Shape;259;p22"/>
            <p:cNvSpPr/>
            <p:nvPr/>
          </p:nvSpPr>
          <p:spPr>
            <a:xfrm>
              <a:off x="198018" y="2319259"/>
              <a:ext cx="1730381" cy="151678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0" name="Google Shape;260;p22"/>
            <p:cNvSpPr txBox="1"/>
            <p:nvPr/>
          </p:nvSpPr>
          <p:spPr>
            <a:xfrm>
              <a:off x="198018" y="2319259"/>
              <a:ext cx="1730381" cy="151678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60950" lIns="60950" spcFirstLastPara="1" rIns="60950" wrap="square" tIns="60950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ar-EG" sz="1600">
                  <a:solidFill>
                    <a:srgbClr val="0C0C0C"/>
                  </a:solidFill>
                  <a:latin typeface="Arial"/>
                  <a:ea typeface="Arial"/>
                  <a:cs typeface="Arial"/>
                  <a:sym typeface="Arial"/>
                </a:rPr>
                <a:t>تسويق مشروع  إي - دوام.</a:t>
              </a:r>
              <a:endParaRPr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1" name="Google Shape;261;p22"/>
            <p:cNvSpPr/>
            <p:nvPr/>
          </p:nvSpPr>
          <p:spPr>
            <a:xfrm>
              <a:off x="1601913" y="1605480"/>
              <a:ext cx="326487" cy="326487"/>
            </a:xfrm>
            <a:prstGeom prst="triangle">
              <a:avLst>
                <a:gd fmla="val 100000" name="adj"/>
              </a:avLst>
            </a:prstGeom>
            <a:gradFill>
              <a:gsLst>
                <a:gs pos="0">
                  <a:srgbClr val="86703E"/>
                </a:gs>
                <a:gs pos="50000">
                  <a:srgbClr val="C2A25A"/>
                </a:gs>
                <a:gs pos="100000">
                  <a:srgbClr val="E9C36C"/>
                </a:gs>
              </a:gsLst>
              <a:lin ang="162000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2" name="Google Shape;262;p22"/>
            <p:cNvSpPr/>
            <p:nvPr/>
          </p:nvSpPr>
          <p:spPr>
            <a:xfrm rot="5400000">
              <a:off x="2508618" y="1222405"/>
              <a:ext cx="1151861" cy="1916671"/>
            </a:xfrm>
            <a:prstGeom prst="corner">
              <a:avLst>
                <a:gd fmla="val 16120" name="adj1"/>
                <a:gd fmla="val 16110" name="adj2"/>
              </a:avLst>
            </a:prstGeom>
            <a:gradFill>
              <a:gsLst>
                <a:gs pos="0">
                  <a:srgbClr val="86703E"/>
                </a:gs>
                <a:gs pos="50000">
                  <a:srgbClr val="C2A25A"/>
                </a:gs>
                <a:gs pos="100000">
                  <a:srgbClr val="E9C36C"/>
                </a:gs>
              </a:gsLst>
              <a:lin ang="162000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3" name="Google Shape;263;p22"/>
            <p:cNvSpPr/>
            <p:nvPr/>
          </p:nvSpPr>
          <p:spPr>
            <a:xfrm>
              <a:off x="2316343" y="1795077"/>
              <a:ext cx="1730381" cy="151678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4" name="Google Shape;264;p22"/>
            <p:cNvSpPr txBox="1"/>
            <p:nvPr/>
          </p:nvSpPr>
          <p:spPr>
            <a:xfrm>
              <a:off x="2316343" y="1795077"/>
              <a:ext cx="1730381" cy="151678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60950" lIns="60950" spcFirstLastPara="1" rIns="60950" wrap="square" tIns="60950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ar-EG" sz="1600">
                  <a:solidFill>
                    <a:srgbClr val="0C0C0C"/>
                  </a:solidFill>
                  <a:latin typeface="Arial"/>
                  <a:ea typeface="Arial"/>
                  <a:cs typeface="Arial"/>
                  <a:sym typeface="Arial"/>
                </a:rPr>
                <a:t>المتابعة والمساعدة في تنفيذ المهام الخاصة بجمعية حركية.</a:t>
              </a:r>
              <a:endParaRPr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5" name="Google Shape;265;p22"/>
            <p:cNvSpPr/>
            <p:nvPr/>
          </p:nvSpPr>
          <p:spPr>
            <a:xfrm>
              <a:off x="3720238" y="1081298"/>
              <a:ext cx="326487" cy="326487"/>
            </a:xfrm>
            <a:prstGeom prst="triangle">
              <a:avLst>
                <a:gd fmla="val 100000" name="adj"/>
              </a:avLst>
            </a:prstGeom>
            <a:gradFill>
              <a:gsLst>
                <a:gs pos="0">
                  <a:srgbClr val="71692C"/>
                </a:gs>
                <a:gs pos="50000">
                  <a:srgbClr val="A49940"/>
                </a:gs>
                <a:gs pos="100000">
                  <a:srgbClr val="C4B84D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6" name="Google Shape;266;p22"/>
            <p:cNvSpPr/>
            <p:nvPr/>
          </p:nvSpPr>
          <p:spPr>
            <a:xfrm rot="5400000">
              <a:off x="4626943" y="698224"/>
              <a:ext cx="1151861" cy="1916671"/>
            </a:xfrm>
            <a:prstGeom prst="corner">
              <a:avLst>
                <a:gd fmla="val 16120" name="adj1"/>
                <a:gd fmla="val 16110" name="adj2"/>
              </a:avLst>
            </a:prstGeom>
            <a:gradFill>
              <a:gsLst>
                <a:gs pos="0">
                  <a:srgbClr val="71692C"/>
                </a:gs>
                <a:gs pos="50000">
                  <a:srgbClr val="A49940"/>
                </a:gs>
                <a:gs pos="100000">
                  <a:srgbClr val="C4B84D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7" name="Google Shape;267;p22"/>
            <p:cNvSpPr/>
            <p:nvPr/>
          </p:nvSpPr>
          <p:spPr>
            <a:xfrm>
              <a:off x="4434669" y="1270896"/>
              <a:ext cx="1730381" cy="151678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8" name="Google Shape;268;p22"/>
            <p:cNvSpPr txBox="1"/>
            <p:nvPr/>
          </p:nvSpPr>
          <p:spPr>
            <a:xfrm>
              <a:off x="4434669" y="1270896"/>
              <a:ext cx="1730381" cy="151678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60950" lIns="60950" spcFirstLastPara="1" rIns="60950" wrap="square" tIns="60950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ar-EG" sz="1600">
                  <a:solidFill>
                    <a:srgbClr val="0C0C0C"/>
                  </a:solidFill>
                  <a:latin typeface="Arial"/>
                  <a:ea typeface="Arial"/>
                  <a:cs typeface="Arial"/>
                  <a:sym typeface="Arial"/>
                </a:rPr>
                <a:t>خدمات الإدارة والمتابعة والتنفيذ إلكترونياً.</a:t>
              </a:r>
              <a:endParaRPr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9" name="Google Shape;269;p22"/>
            <p:cNvSpPr/>
            <p:nvPr/>
          </p:nvSpPr>
          <p:spPr>
            <a:xfrm>
              <a:off x="5838563" y="557116"/>
              <a:ext cx="326487" cy="326487"/>
            </a:xfrm>
            <a:prstGeom prst="triangle">
              <a:avLst>
                <a:gd fmla="val 100000" name="adj"/>
              </a:avLst>
            </a:prstGeom>
            <a:gradFill>
              <a:gsLst>
                <a:gs pos="0">
                  <a:srgbClr val="645B2C"/>
                </a:gs>
                <a:gs pos="50000">
                  <a:srgbClr val="92843F"/>
                </a:gs>
                <a:gs pos="100000">
                  <a:srgbClr val="AF9F4C"/>
                </a:gs>
              </a:gsLst>
              <a:lin ang="27000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0" name="Google Shape;270;p22"/>
            <p:cNvSpPr/>
            <p:nvPr/>
          </p:nvSpPr>
          <p:spPr>
            <a:xfrm rot="5400000">
              <a:off x="6745268" y="174042"/>
              <a:ext cx="1151861" cy="1916671"/>
            </a:xfrm>
            <a:prstGeom prst="corner">
              <a:avLst>
                <a:gd fmla="val 16120" name="adj1"/>
                <a:gd fmla="val 16110" name="adj2"/>
              </a:avLst>
            </a:prstGeom>
            <a:gradFill>
              <a:gsLst>
                <a:gs pos="0">
                  <a:srgbClr val="645B2C"/>
                </a:gs>
                <a:gs pos="50000">
                  <a:srgbClr val="92843F"/>
                </a:gs>
                <a:gs pos="100000">
                  <a:srgbClr val="AF9F4C"/>
                </a:gs>
              </a:gsLst>
              <a:lin ang="27000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1" name="Google Shape;271;p22"/>
            <p:cNvSpPr/>
            <p:nvPr/>
          </p:nvSpPr>
          <p:spPr>
            <a:xfrm>
              <a:off x="6552994" y="746714"/>
              <a:ext cx="1730381" cy="151678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2" name="Google Shape;272;p22"/>
            <p:cNvSpPr txBox="1"/>
            <p:nvPr/>
          </p:nvSpPr>
          <p:spPr>
            <a:xfrm>
              <a:off x="6552994" y="746714"/>
              <a:ext cx="1730381" cy="151678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60950" lIns="60950" spcFirstLastPara="1" rIns="60950" wrap="square" tIns="60950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lang="ar-EG" sz="1600">
                  <a:solidFill>
                    <a:srgbClr val="0C0C0C"/>
                  </a:solidFill>
                  <a:latin typeface="Arial"/>
                  <a:ea typeface="Arial"/>
                  <a:cs typeface="Arial"/>
                  <a:sym typeface="Arial"/>
                </a:rPr>
                <a:t>تنفيذ الجانب التقني للمشروع من خلال بوابة «أي –دوام».   برنامج «إي – تاسك» لإدارة.</a:t>
              </a:r>
              <a:endParaRPr b="0" sz="160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descr="C:\Users\Mit\Desktop\Powerpoint_E-dawam_Cover\Layout\8.png" id="273" name="Google Shape;273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75563" y="-13882"/>
            <a:ext cx="5439651" cy="44795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Mit\Desktop\Powerpoint_E-dawam_Cover\Layout\9.png" id="274" name="Google Shape;274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860608" y="-13882"/>
            <a:ext cx="4283392" cy="44795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Mit\Desktop\Powerpoint_E-dawam_Cover\Cover\logo.png" id="275" name="Google Shape;275;p2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-21771" y="-27384"/>
            <a:ext cx="1980219" cy="116904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76" name="Google Shape;276;p22"/>
          <p:cNvGrpSpPr/>
          <p:nvPr/>
        </p:nvGrpSpPr>
        <p:grpSpPr>
          <a:xfrm>
            <a:off x="611560" y="1141661"/>
            <a:ext cx="8136904" cy="809393"/>
            <a:chOff x="0" y="245588"/>
            <a:chExt cx="8136904" cy="809393"/>
          </a:xfrm>
        </p:grpSpPr>
        <p:sp>
          <p:nvSpPr>
            <p:cNvPr id="277" name="Google Shape;277;p22"/>
            <p:cNvSpPr/>
            <p:nvPr/>
          </p:nvSpPr>
          <p:spPr>
            <a:xfrm>
              <a:off x="0" y="245588"/>
              <a:ext cx="8136904" cy="809393"/>
            </a:xfrm>
            <a:prstGeom prst="rect">
              <a:avLst/>
            </a:prstGeom>
            <a:noFill/>
            <a:ln cap="flat" cmpd="sng" w="9525">
              <a:solidFill>
                <a:srgbClr val="1E967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8" name="Google Shape;278;p22"/>
            <p:cNvSpPr/>
            <p:nvPr/>
          </p:nvSpPr>
          <p:spPr>
            <a:xfrm>
              <a:off x="0" y="245588"/>
              <a:ext cx="8136904" cy="80939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ar-EG" sz="3200">
                  <a:solidFill>
                    <a:srgbClr val="1E967E"/>
                  </a:solidFill>
                  <a:latin typeface="Arial"/>
                  <a:ea typeface="Arial"/>
                  <a:cs typeface="Arial"/>
                  <a:sym typeface="Arial"/>
                </a:rPr>
                <a:t>دور شركة كيو فيجن </a:t>
              </a:r>
              <a:endParaRPr sz="3200">
                <a:solidFill>
                  <a:srgbClr val="1E967E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Mit\Desktop\Powerpoint_E-dawam_Cover\Layout\9.png" id="283" name="Google Shape;283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07904" y="749448"/>
            <a:ext cx="5436096" cy="735336"/>
          </a:xfrm>
          <a:prstGeom prst="rect">
            <a:avLst/>
          </a:prstGeom>
          <a:noFill/>
          <a:ln>
            <a:noFill/>
          </a:ln>
        </p:spPr>
      </p:pic>
      <p:sp>
        <p:nvSpPr>
          <p:cNvPr id="284" name="Google Shape;284;p23"/>
          <p:cNvSpPr txBox="1"/>
          <p:nvPr>
            <p:ph type="title"/>
          </p:nvPr>
        </p:nvSpPr>
        <p:spPr>
          <a:xfrm>
            <a:off x="3203848" y="485872"/>
            <a:ext cx="7077472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r>
              <a:rPr b="1" lang="ar-EG" sz="2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مسارات حملة التسويق الإلكتروني</a:t>
            </a:r>
            <a:endParaRPr b="1" sz="2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:\Users\Mit\Desktop\Powerpoint_E-dawam_Cover\Twitter.png" id="285" name="Google Shape;285;p2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506226" y="2633419"/>
            <a:ext cx="594417" cy="579557"/>
          </a:xfrm>
          <a:prstGeom prst="rect">
            <a:avLst/>
          </a:prstGeom>
          <a:noFill/>
          <a:ln>
            <a:noFill/>
          </a:ln>
        </p:spPr>
      </p:pic>
      <p:sp>
        <p:nvSpPr>
          <p:cNvPr id="286" name="Google Shape;286;p23"/>
          <p:cNvSpPr txBox="1"/>
          <p:nvPr/>
        </p:nvSpPr>
        <p:spPr>
          <a:xfrm>
            <a:off x="1835696" y="2564904"/>
            <a:ext cx="5493296" cy="648072"/>
          </a:xfrm>
          <a:prstGeom prst="rect">
            <a:avLst/>
          </a:prstGeom>
          <a:solidFill>
            <a:srgbClr val="88BEE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None/>
            </a:pPr>
            <a:r>
              <a:rPr b="1" lang="ar-EG" sz="2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حملة تسويقية على Twitter </a:t>
            </a:r>
            <a:endParaRPr b="1" sz="2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:\Users\Mit\Desktop\Powerpoint_E-dawam_Cover\Youtube.png" id="287" name="Google Shape;287;p2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506392" y="5081736"/>
            <a:ext cx="594000" cy="57951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Mit\Desktop\Powerpoint_E-dawam_Cover\Facebook.png" id="288" name="Google Shape;288;p2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524328" y="3425914"/>
            <a:ext cx="594000" cy="5791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Mit\Desktop\Powerpoint_E-dawam_Cover\Google+.png" id="289" name="Google Shape;289;p2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506392" y="4304136"/>
            <a:ext cx="594000" cy="565024"/>
          </a:xfrm>
          <a:prstGeom prst="rect">
            <a:avLst/>
          </a:prstGeom>
          <a:noFill/>
          <a:ln>
            <a:noFill/>
          </a:ln>
        </p:spPr>
      </p:pic>
      <p:sp>
        <p:nvSpPr>
          <p:cNvPr id="290" name="Google Shape;290;p23"/>
          <p:cNvSpPr txBox="1"/>
          <p:nvPr/>
        </p:nvSpPr>
        <p:spPr>
          <a:xfrm>
            <a:off x="1815008" y="3353906"/>
            <a:ext cx="5493296" cy="651158"/>
          </a:xfrm>
          <a:prstGeom prst="rect">
            <a:avLst/>
          </a:prstGeom>
          <a:solidFill>
            <a:srgbClr val="6D85B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None/>
            </a:pPr>
            <a:r>
              <a:rPr b="1" lang="ar-EG" sz="2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حملة تسويقية على Facebook </a:t>
            </a:r>
            <a:endParaRPr b="1" sz="2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23"/>
          <p:cNvSpPr txBox="1"/>
          <p:nvPr/>
        </p:nvSpPr>
        <p:spPr>
          <a:xfrm>
            <a:off x="1815008" y="4149080"/>
            <a:ext cx="5493296" cy="648072"/>
          </a:xfrm>
          <a:prstGeom prst="rect">
            <a:avLst/>
          </a:prstGeom>
          <a:solidFill>
            <a:srgbClr val="E7725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None/>
            </a:pPr>
            <a:r>
              <a:rPr b="1" lang="ar-EG" sz="2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حملة تسويقية على Google plus </a:t>
            </a:r>
            <a:endParaRPr b="1" sz="2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23"/>
          <p:cNvSpPr txBox="1"/>
          <p:nvPr/>
        </p:nvSpPr>
        <p:spPr>
          <a:xfrm>
            <a:off x="1815008" y="4941240"/>
            <a:ext cx="5493296" cy="648000"/>
          </a:xfrm>
          <a:prstGeom prst="rect">
            <a:avLst/>
          </a:prstGeom>
          <a:solidFill>
            <a:srgbClr val="DF57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None/>
            </a:pPr>
            <a:r>
              <a:rPr b="1" lang="ar-EG" sz="2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حملة تسويقية على You tube </a:t>
            </a:r>
            <a:endParaRPr b="1" sz="2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:\Users\Mit\Desktop\1400695043_whatsapp.png" id="293" name="Google Shape;293;p23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7524328" y="1754880"/>
            <a:ext cx="594000" cy="594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4" name="Google Shape;294;p23"/>
          <p:cNvSpPr txBox="1"/>
          <p:nvPr/>
        </p:nvSpPr>
        <p:spPr>
          <a:xfrm>
            <a:off x="1835696" y="1772888"/>
            <a:ext cx="5493296" cy="648000"/>
          </a:xfrm>
          <a:prstGeom prst="rect">
            <a:avLst/>
          </a:prstGeom>
          <a:solidFill>
            <a:srgbClr val="57BB6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None/>
            </a:pPr>
            <a:r>
              <a:rPr b="1" lang="ar-EG" sz="2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تجهيز نسخة خفيفة للجوال Mobile App.</a:t>
            </a:r>
            <a:endParaRPr b="1" sz="2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:\Users\Mit\Desktop\Powerpoint_E-dawam_Cover\Line_3.png" id="295" name="Google Shape;295;p23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" y="404664"/>
            <a:ext cx="9224763" cy="2299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Mit\Desktop\Powerpoint_E-dawam_Cover\Cover\logo.png" id="296" name="Google Shape;296;p23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-21771" y="27707"/>
            <a:ext cx="1980219" cy="11690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200">
        <p14:flip dir="l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24"/>
          <p:cNvSpPr txBox="1"/>
          <p:nvPr>
            <p:ph type="title"/>
          </p:nvPr>
        </p:nvSpPr>
        <p:spPr>
          <a:xfrm>
            <a:off x="294733" y="620688"/>
            <a:ext cx="8568952" cy="5040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Clr>
                <a:srgbClr val="1E967E"/>
              </a:buClr>
              <a:buSzPts val="2520"/>
              <a:buFont typeface="Arial"/>
              <a:buNone/>
            </a:pPr>
            <a:r>
              <a:rPr b="1" lang="ar-EG" sz="2520">
                <a:solidFill>
                  <a:srgbClr val="1E967E"/>
                </a:solidFill>
                <a:latin typeface="Arial"/>
                <a:ea typeface="Arial"/>
                <a:cs typeface="Arial"/>
                <a:sym typeface="Arial"/>
              </a:rPr>
              <a:t>مراحــــل التجهيــــز</a:t>
            </a:r>
            <a:endParaRPr b="1" sz="2520">
              <a:solidFill>
                <a:srgbClr val="1E967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" name="Google Shape;303;p24"/>
          <p:cNvSpPr/>
          <p:nvPr/>
        </p:nvSpPr>
        <p:spPr>
          <a:xfrm>
            <a:off x="323528" y="836712"/>
            <a:ext cx="8336921" cy="67403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71450" lvl="0" marL="285750" marR="0" rtl="1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E967E"/>
              </a:buClr>
              <a:buSzPts val="1800"/>
              <a:buFont typeface="Noto Sans Symbols"/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1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E967E"/>
              </a:buClr>
              <a:buSzPts val="1800"/>
              <a:buFont typeface="Noto Sans Symbols"/>
              <a:buChar char="⮚"/>
            </a:pPr>
            <a:r>
              <a:rPr lang="ar-EG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دراسات وإحصاءات عن أخر قوانين العمل بالمملكة.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1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E967E"/>
              </a:buClr>
              <a:buSzPts val="1800"/>
              <a:buFont typeface="Noto Sans Symbols"/>
              <a:buChar char="⮚"/>
            </a:pPr>
            <a:r>
              <a:rPr lang="ar-EG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متابعة نسب توطين واستخلاص تقارير لتنفيذ تقنيات لمحاربة السعودة الوهمية 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1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E967E"/>
              </a:buClr>
              <a:buSzPts val="1800"/>
              <a:buFont typeface="Noto Sans Symbols"/>
              <a:buChar char="⮚"/>
            </a:pPr>
            <a:r>
              <a:rPr lang="ar-EG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متابعة الباحثين عن عمل من ذوي الاحتياجات الخاصة بالمملكة لمعرفة حجم الشريحة المستهدفة واحتياجاتهم.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1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E967E"/>
              </a:buClr>
              <a:buSzPts val="1800"/>
              <a:buFont typeface="Noto Sans Symbols"/>
              <a:buChar char="⮚"/>
            </a:pPr>
            <a:r>
              <a:rPr lang="ar-EG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دراسة طريقة التوظيف السابقة في الجمعية للاستفادة من إيجابياتها وإيجاد حلول للسلبيات.</a:t>
            </a:r>
            <a:endParaRPr/>
          </a:p>
          <a:p>
            <a:pPr indent="-285750" lvl="0" marL="285750" marR="0" rtl="1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E967E"/>
              </a:buClr>
              <a:buSzPts val="1800"/>
              <a:buFont typeface="Noto Sans Symbols"/>
              <a:buChar char="⮚"/>
            </a:pPr>
            <a:r>
              <a:rPr lang="ar-EG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تجهيز تصور للمشروع بمساراته المتعددة لإدارة العملية الوظيفية من خلال التقنيات الذكية.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1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E967E"/>
              </a:buClr>
              <a:buSzPts val="1800"/>
              <a:buFont typeface="Noto Sans Symbols"/>
              <a:buChar char="⮚"/>
            </a:pPr>
            <a:r>
              <a:rPr lang="ar-EG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استخراج ترخيص مكتب توظيف من وزارة العمل.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1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E967E"/>
              </a:buClr>
              <a:buSzPts val="1800"/>
              <a:buFont typeface="Noto Sans Symbols"/>
              <a:buChar char="⮚"/>
            </a:pPr>
            <a:r>
              <a:rPr lang="ar-EG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تجهيز برمجي وإداري لتنفيذ بوابة إلكترونية كواجهة رئيسية لمكتب التوظيف.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1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E967E"/>
              </a:buClr>
              <a:buSzPts val="1800"/>
              <a:buFont typeface="Noto Sans Symbols"/>
              <a:buChar char="⮚"/>
            </a:pPr>
            <a:r>
              <a:rPr lang="ar-EG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تجميع البيانات المعتمدة من وزارة العمل والتي تخص أنشطة العمل وأنواع الإعاقات التي تناسب ظروف العمل لوضعها بالبوابة .</a:t>
            </a:r>
            <a:endParaRPr/>
          </a:p>
          <a:p>
            <a:pPr indent="-285750" lvl="0" marL="285750" marR="0" rtl="1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E967E"/>
              </a:buClr>
              <a:buSzPts val="1800"/>
              <a:buFont typeface="Noto Sans Symbols"/>
              <a:buChar char="⮚"/>
            </a:pPr>
            <a:r>
              <a:rPr lang="ar-EG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تنفيذ تقنية برمجية ونظام لإدارة العمل عن بعد وربطه بالبوابة.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0" marL="285750" marR="0" rtl="1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E967E"/>
              </a:buClr>
              <a:buSzPts val="1800"/>
              <a:buFont typeface="Noto Sans Symbols"/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0" marL="285750" marR="0" rtl="1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E967E"/>
              </a:buClr>
              <a:buSzPts val="1800"/>
              <a:buFont typeface="Noto Sans Symbols"/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:\Users\Mit\Desktop\Powerpoint_E-dawam_Cover\Line_3.png" id="304" name="Google Shape;304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404664"/>
            <a:ext cx="9224763" cy="2299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Mit\Desktop\Powerpoint_E-dawam_Cover\Cover\logo.png" id="305" name="Google Shape;305;p2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-21771" y="-99392"/>
            <a:ext cx="1980219" cy="11690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400">
        <p:fade thruBlk="1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0" name="Google Shape;310;p25"/>
          <p:cNvGrpSpPr/>
          <p:nvPr/>
        </p:nvGrpSpPr>
        <p:grpSpPr>
          <a:xfrm>
            <a:off x="1058038" y="1829048"/>
            <a:ext cx="7164199" cy="4696295"/>
            <a:chOff x="30132" y="0"/>
            <a:chExt cx="7164199" cy="4696295"/>
          </a:xfrm>
        </p:grpSpPr>
        <p:sp>
          <p:nvSpPr>
            <p:cNvPr id="311" name="Google Shape;311;p25"/>
            <p:cNvSpPr/>
            <p:nvPr/>
          </p:nvSpPr>
          <p:spPr>
            <a:xfrm>
              <a:off x="30132" y="0"/>
              <a:ext cx="2816963" cy="2817307"/>
            </a:xfrm>
            <a:prstGeom prst="ellipse">
              <a:avLst/>
            </a:prstGeom>
            <a:solidFill>
              <a:srgbClr val="21A78D">
                <a:alpha val="49803"/>
              </a:srgbClr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2" name="Google Shape;312;p25"/>
            <p:cNvSpPr txBox="1"/>
            <p:nvPr/>
          </p:nvSpPr>
          <p:spPr>
            <a:xfrm>
              <a:off x="442667" y="412585"/>
              <a:ext cx="1991893" cy="199213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ar-EG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استخراج التصاريح الرسمية الخاصة بمجال التوظيف.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3" name="Google Shape;313;p25"/>
            <p:cNvSpPr/>
            <p:nvPr/>
          </p:nvSpPr>
          <p:spPr>
            <a:xfrm>
              <a:off x="1479449" y="1878988"/>
              <a:ext cx="2816963" cy="2817307"/>
            </a:xfrm>
            <a:prstGeom prst="ellipse">
              <a:avLst/>
            </a:prstGeom>
            <a:solidFill>
              <a:srgbClr val="BDB255">
                <a:alpha val="49803"/>
              </a:srgbClr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4" name="Google Shape;314;p25"/>
            <p:cNvSpPr txBox="1"/>
            <p:nvPr/>
          </p:nvSpPr>
          <p:spPr>
            <a:xfrm>
              <a:off x="1891984" y="2291573"/>
              <a:ext cx="1991893" cy="199213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ar-EG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الإمداد بالبيانات ومتابعة المعلومات الخاصة بتصنيفات  ذوي الإعاقة بالبوابة.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5" name="Google Shape;315;p25"/>
            <p:cNvSpPr/>
            <p:nvPr/>
          </p:nvSpPr>
          <p:spPr>
            <a:xfrm>
              <a:off x="2928050" y="0"/>
              <a:ext cx="2816963" cy="2817307"/>
            </a:xfrm>
            <a:prstGeom prst="ellipse">
              <a:avLst/>
            </a:prstGeom>
            <a:solidFill>
              <a:srgbClr val="E1C075">
                <a:alpha val="49803"/>
              </a:srgbClr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6" name="Google Shape;316;p25"/>
            <p:cNvSpPr txBox="1"/>
            <p:nvPr/>
          </p:nvSpPr>
          <p:spPr>
            <a:xfrm>
              <a:off x="3340585" y="412585"/>
              <a:ext cx="1991893" cy="199213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ar-EG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تقديم المشروع للجهات الحكومية للدعم والرعاية.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7" name="Google Shape;317;p25"/>
            <p:cNvSpPr/>
            <p:nvPr/>
          </p:nvSpPr>
          <p:spPr>
            <a:xfrm>
              <a:off x="4377368" y="1878988"/>
              <a:ext cx="2816963" cy="2817307"/>
            </a:xfrm>
            <a:prstGeom prst="ellipse">
              <a:avLst/>
            </a:prstGeom>
            <a:solidFill>
              <a:srgbClr val="1E967E">
                <a:alpha val="49803"/>
              </a:srgbClr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8" name="Google Shape;318;p25"/>
            <p:cNvSpPr txBox="1"/>
            <p:nvPr/>
          </p:nvSpPr>
          <p:spPr>
            <a:xfrm>
              <a:off x="4789903" y="2291573"/>
              <a:ext cx="1991893" cy="199213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ar-EG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تقديم الخدمات التعريفية للمشروع لذوي الإعاقة والشركات.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19" name="Google Shape;319;p25"/>
          <p:cNvGrpSpPr/>
          <p:nvPr/>
        </p:nvGrpSpPr>
        <p:grpSpPr>
          <a:xfrm>
            <a:off x="503548" y="1052736"/>
            <a:ext cx="8136904" cy="648072"/>
            <a:chOff x="0" y="245588"/>
            <a:chExt cx="8136904" cy="809393"/>
          </a:xfrm>
        </p:grpSpPr>
        <p:sp>
          <p:nvSpPr>
            <p:cNvPr id="320" name="Google Shape;320;p25"/>
            <p:cNvSpPr/>
            <p:nvPr/>
          </p:nvSpPr>
          <p:spPr>
            <a:xfrm>
              <a:off x="0" y="245588"/>
              <a:ext cx="8136904" cy="809393"/>
            </a:xfrm>
            <a:prstGeom prst="rect">
              <a:avLst/>
            </a:prstGeom>
            <a:noFill/>
            <a:ln cap="flat" cmpd="sng" w="9525">
              <a:solidFill>
                <a:srgbClr val="1E967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1" name="Google Shape;321;p25"/>
            <p:cNvSpPr/>
            <p:nvPr/>
          </p:nvSpPr>
          <p:spPr>
            <a:xfrm>
              <a:off x="0" y="245588"/>
              <a:ext cx="8136904" cy="80939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ar-EG" sz="3200">
                  <a:solidFill>
                    <a:srgbClr val="1E967E"/>
                  </a:solidFill>
                  <a:latin typeface="Arial"/>
                  <a:ea typeface="Arial"/>
                  <a:cs typeface="Arial"/>
                  <a:sym typeface="Arial"/>
                </a:rPr>
                <a:t>دور جمعية حركية</a:t>
              </a:r>
              <a:endParaRPr sz="3200">
                <a:solidFill>
                  <a:srgbClr val="1E967E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descr="C:\Users\Mit\Desktop\Powerpoint_E-dawam_Cover\Line_3.png" id="322" name="Google Shape;322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757" y="462795"/>
            <a:ext cx="9224763" cy="2299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Mit\Desktop\Powerpoint_E-dawam_Cover\Cover\logo.png" id="323" name="Google Shape;323;p2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985" y="-27384"/>
            <a:ext cx="1980219" cy="11690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2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0" lvl="0" marL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0" lvl="0" marL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0" lvl="0" marL="0" rtl="1" algn="ctr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ar-EG" sz="1800">
                <a:latin typeface="Arial"/>
                <a:ea typeface="Arial"/>
                <a:cs typeface="Arial"/>
                <a:sym typeface="Arial"/>
              </a:rPr>
              <a:t>يقدم برنامج </a:t>
            </a:r>
            <a:r>
              <a:rPr lang="ar-EG" sz="180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"</a:t>
            </a:r>
            <a:r>
              <a:rPr b="1" lang="ar-EG" sz="180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 إي – تاسك </a:t>
            </a:r>
            <a:r>
              <a:rPr lang="ar-EG" sz="1800">
                <a:latin typeface="Arial"/>
                <a:ea typeface="Arial"/>
                <a:cs typeface="Arial"/>
                <a:sym typeface="Arial"/>
              </a:rPr>
              <a:t>" الحلول العملية للتواصل الجيد بين الموظفين والشركات عن بعد ويعد الداعم التقني للواجهة الرئيسية وهي </a:t>
            </a:r>
            <a:r>
              <a:rPr lang="ar-EG" sz="1800">
                <a:solidFill>
                  <a:srgbClr val="D4A436"/>
                </a:solidFill>
                <a:latin typeface="Arial"/>
                <a:ea typeface="Arial"/>
                <a:cs typeface="Arial"/>
                <a:sym typeface="Arial"/>
              </a:rPr>
              <a:t>بوابة إي-دوام</a:t>
            </a:r>
            <a:r>
              <a:rPr lang="ar-EG" sz="1800">
                <a:latin typeface="Arial"/>
                <a:ea typeface="Arial"/>
                <a:cs typeface="Arial"/>
                <a:sym typeface="Arial"/>
              </a:rPr>
              <a:t> وذلك من خلال آليات منظمة لمتابعة الأعمال من قبل الشركة والموظف عبر البرنامج . وتتضمن المتابعة إسناد المهام وتتبعها وتسليمها وإدارة العملية ككل عن بعد.</a:t>
            </a:r>
            <a:endParaRPr/>
          </a:p>
        </p:txBody>
      </p:sp>
      <p:pic>
        <p:nvPicPr>
          <p:cNvPr descr="C:\Users\Mit\Desktop\Powerpoint_E-dawam_Cover\Cover\logo.png" id="329" name="Google Shape;329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21771" y="-27384"/>
            <a:ext cx="1980219" cy="116904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Mit\Desktop\Powerpoint_E-dawam_Cover\Line_3.png" id="330" name="Google Shape;330;p2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7757" y="462795"/>
            <a:ext cx="9224763" cy="2299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Mit\Desktop\Powerpoint_E-dawam_Cover\Cover\logo.png" id="331" name="Google Shape;331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985" y="-27384"/>
            <a:ext cx="1980219" cy="1169045"/>
          </a:xfrm>
          <a:prstGeom prst="rect">
            <a:avLst/>
          </a:prstGeom>
          <a:noFill/>
          <a:ln>
            <a:noFill/>
          </a:ln>
        </p:spPr>
      </p:pic>
      <p:sp>
        <p:nvSpPr>
          <p:cNvPr id="332" name="Google Shape;332;p26"/>
          <p:cNvSpPr/>
          <p:nvPr/>
        </p:nvSpPr>
        <p:spPr>
          <a:xfrm>
            <a:off x="1403648" y="1556792"/>
            <a:ext cx="6984776" cy="726083"/>
          </a:xfrm>
          <a:prstGeom prst="rect">
            <a:avLst/>
          </a:prstGeom>
          <a:gradFill>
            <a:gsLst>
              <a:gs pos="0">
                <a:srgbClr val="0B5B4B"/>
              </a:gs>
              <a:gs pos="50000">
                <a:srgbClr val="11846D"/>
              </a:gs>
              <a:gs pos="100000">
                <a:srgbClr val="149F83"/>
              </a:gs>
            </a:gsLst>
            <a:lin ang="5400000" scaled="0"/>
          </a:gradFill>
          <a:ln cap="flat" cmpd="sng" w="9525">
            <a:solidFill>
              <a:srgbClr val="45A9C4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ar-EG" sz="2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برنامج إي – تاسك "لإدارة المهام عن بعد" 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27"/>
          <p:cNvSpPr txBox="1"/>
          <p:nvPr>
            <p:ph type="title"/>
          </p:nvPr>
        </p:nvSpPr>
        <p:spPr>
          <a:xfrm>
            <a:off x="395536" y="26977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Clr>
                <a:srgbClr val="1E967E"/>
              </a:buClr>
              <a:buSzPts val="3200"/>
              <a:buFont typeface="Arial"/>
              <a:buNone/>
            </a:pPr>
            <a:r>
              <a:rPr b="1" lang="ar-EG" sz="3200">
                <a:solidFill>
                  <a:srgbClr val="1E967E"/>
                </a:solidFill>
                <a:latin typeface="Arial"/>
                <a:ea typeface="Arial"/>
                <a:cs typeface="Arial"/>
                <a:sym typeface="Arial"/>
              </a:rPr>
              <a:t>نظام إدارة العمل عن بعد «E-Task»</a:t>
            </a:r>
            <a:endParaRPr b="1" sz="3200">
              <a:solidFill>
                <a:srgbClr val="1E967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C:\Users\Mit\Desktop\Powerpoint_E-dawam_Cover\Layout\8.png" id="339" name="Google Shape;339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36512" y="-13882"/>
            <a:ext cx="5439651" cy="44795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Mit\Desktop\Powerpoint_E-dawam_Cover\Layout\9.png" id="340" name="Google Shape;340;p2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897120" y="-13882"/>
            <a:ext cx="4283392" cy="44795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41" name="Google Shape;341;p27"/>
          <p:cNvCxnSpPr/>
          <p:nvPr/>
        </p:nvCxnSpPr>
        <p:spPr>
          <a:xfrm>
            <a:off x="5981096" y="3356992"/>
            <a:ext cx="0" cy="785495"/>
          </a:xfrm>
          <a:prstGeom prst="straightConnector1">
            <a:avLst/>
          </a:prstGeom>
          <a:noFill/>
          <a:ln cap="flat" cmpd="sng" w="19050">
            <a:solidFill>
              <a:srgbClr val="669900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342" name="Google Shape;342;p27"/>
          <p:cNvCxnSpPr/>
          <p:nvPr/>
        </p:nvCxnSpPr>
        <p:spPr>
          <a:xfrm>
            <a:off x="5617713" y="4142487"/>
            <a:ext cx="303629" cy="6533"/>
          </a:xfrm>
          <a:prstGeom prst="straightConnector1">
            <a:avLst/>
          </a:prstGeom>
          <a:noFill/>
          <a:ln cap="flat" cmpd="sng" w="19050">
            <a:solidFill>
              <a:srgbClr val="669900"/>
            </a:solidFill>
            <a:prstDash val="dash"/>
            <a:round/>
            <a:headEnd len="sm" w="sm" type="none"/>
            <a:tailEnd len="sm" w="sm" type="none"/>
          </a:ln>
        </p:spPr>
      </p:cxnSp>
      <p:pic>
        <p:nvPicPr>
          <p:cNvPr descr="http://icons.iconarchive.com/icons/visualpharm/must-have/256/User-icon.png" id="343" name="Google Shape;343;p2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987824" y="5805263"/>
            <a:ext cx="943179" cy="759346"/>
          </a:xfrm>
          <a:prstGeom prst="rect">
            <a:avLst/>
          </a:prstGeom>
          <a:noFill/>
          <a:ln>
            <a:noFill/>
          </a:ln>
        </p:spPr>
      </p:pic>
      <p:sp>
        <p:nvSpPr>
          <p:cNvPr id="344" name="Google Shape;344;p27"/>
          <p:cNvSpPr txBox="1"/>
          <p:nvPr/>
        </p:nvSpPr>
        <p:spPr>
          <a:xfrm>
            <a:off x="2986817" y="5455490"/>
            <a:ext cx="927800" cy="4217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مدير</a:t>
            </a:r>
            <a:endParaRPr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345" name="Google Shape;345;p27"/>
          <p:cNvCxnSpPr/>
          <p:nvPr/>
        </p:nvCxnSpPr>
        <p:spPr>
          <a:xfrm>
            <a:off x="7884368" y="3795231"/>
            <a:ext cx="0" cy="1361962"/>
          </a:xfrm>
          <a:prstGeom prst="straightConnector1">
            <a:avLst/>
          </a:prstGeom>
          <a:noFill/>
          <a:ln cap="flat" cmpd="sng" w="19050">
            <a:solidFill>
              <a:srgbClr val="669900"/>
            </a:solidFill>
            <a:prstDash val="dash"/>
            <a:round/>
            <a:headEnd len="sm" w="sm" type="none"/>
            <a:tailEnd len="med" w="med" type="stealth"/>
          </a:ln>
        </p:spPr>
      </p:cxnSp>
      <p:cxnSp>
        <p:nvCxnSpPr>
          <p:cNvPr id="346" name="Google Shape;346;p27"/>
          <p:cNvCxnSpPr/>
          <p:nvPr/>
        </p:nvCxnSpPr>
        <p:spPr>
          <a:xfrm flipH="1">
            <a:off x="5993003" y="3789041"/>
            <a:ext cx="1849899" cy="6190"/>
          </a:xfrm>
          <a:prstGeom prst="straightConnector1">
            <a:avLst/>
          </a:prstGeom>
          <a:noFill/>
          <a:ln cap="flat" cmpd="sng" w="19050">
            <a:solidFill>
              <a:srgbClr val="669900"/>
            </a:solidFill>
            <a:prstDash val="dash"/>
            <a:round/>
            <a:headEnd len="sm" w="sm" type="none"/>
            <a:tailEnd len="med" w="med" type="stealth"/>
          </a:ln>
        </p:spPr>
      </p:cxnSp>
      <p:cxnSp>
        <p:nvCxnSpPr>
          <p:cNvPr id="347" name="Google Shape;347;p27"/>
          <p:cNvCxnSpPr/>
          <p:nvPr/>
        </p:nvCxnSpPr>
        <p:spPr>
          <a:xfrm flipH="1" rot="10800000">
            <a:off x="1619669" y="3429001"/>
            <a:ext cx="1944216" cy="1"/>
          </a:xfrm>
          <a:prstGeom prst="straightConnector1">
            <a:avLst/>
          </a:prstGeom>
          <a:noFill/>
          <a:ln cap="flat" cmpd="sng" w="19050">
            <a:solidFill>
              <a:srgbClr val="669900"/>
            </a:solidFill>
            <a:prstDash val="dash"/>
            <a:round/>
            <a:headEnd len="sm" w="sm" type="none"/>
            <a:tailEnd len="med" w="med" type="stealth"/>
          </a:ln>
        </p:spPr>
      </p:cxnSp>
      <p:cxnSp>
        <p:nvCxnSpPr>
          <p:cNvPr id="348" name="Google Shape;348;p27"/>
          <p:cNvCxnSpPr/>
          <p:nvPr/>
        </p:nvCxnSpPr>
        <p:spPr>
          <a:xfrm>
            <a:off x="1619669" y="4005065"/>
            <a:ext cx="1944216" cy="0"/>
          </a:xfrm>
          <a:prstGeom prst="straightConnector1">
            <a:avLst/>
          </a:prstGeom>
          <a:noFill/>
          <a:ln cap="flat" cmpd="sng" w="19050">
            <a:solidFill>
              <a:srgbClr val="669900"/>
            </a:solidFill>
            <a:prstDash val="dash"/>
            <a:round/>
            <a:headEnd len="sm" w="sm" type="none"/>
            <a:tailEnd len="med" w="med" type="stealth"/>
          </a:ln>
        </p:spPr>
      </p:cxnSp>
      <p:sp>
        <p:nvSpPr>
          <p:cNvPr id="349" name="Google Shape;349;p27"/>
          <p:cNvSpPr/>
          <p:nvPr/>
        </p:nvSpPr>
        <p:spPr>
          <a:xfrm>
            <a:off x="828255" y="4756657"/>
            <a:ext cx="2017289" cy="720080"/>
          </a:xfrm>
          <a:prstGeom prst="rect">
            <a:avLst/>
          </a:prstGeom>
          <a:noFill/>
          <a:ln cap="flat" cmpd="sng" w="19050">
            <a:solidFill>
              <a:srgbClr val="76923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تحديد عدد ساعات تنفيذ المهمة </a:t>
            </a:r>
            <a:endParaRPr sz="1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350" name="Google Shape;350;p27"/>
          <p:cNvCxnSpPr/>
          <p:nvPr/>
        </p:nvCxnSpPr>
        <p:spPr>
          <a:xfrm flipH="1">
            <a:off x="1619669" y="5531425"/>
            <a:ext cx="4065" cy="326104"/>
          </a:xfrm>
          <a:prstGeom prst="straightConnector1">
            <a:avLst/>
          </a:prstGeom>
          <a:noFill/>
          <a:ln cap="flat" cmpd="sng" w="19050">
            <a:solidFill>
              <a:srgbClr val="669900"/>
            </a:solidFill>
            <a:prstDash val="dash"/>
            <a:round/>
            <a:headEnd len="sm" w="sm" type="none"/>
            <a:tailEnd len="med" w="med" type="stealth"/>
          </a:ln>
        </p:spPr>
      </p:cxnSp>
      <p:cxnSp>
        <p:nvCxnSpPr>
          <p:cNvPr id="351" name="Google Shape;351;p27"/>
          <p:cNvCxnSpPr/>
          <p:nvPr/>
        </p:nvCxnSpPr>
        <p:spPr>
          <a:xfrm>
            <a:off x="3707904" y="6214952"/>
            <a:ext cx="427345" cy="216026"/>
          </a:xfrm>
          <a:prstGeom prst="straightConnector1">
            <a:avLst/>
          </a:prstGeom>
          <a:noFill/>
          <a:ln cap="flat" cmpd="sng" w="19050">
            <a:solidFill>
              <a:srgbClr val="669900"/>
            </a:solidFill>
            <a:prstDash val="dash"/>
            <a:round/>
            <a:headEnd len="sm" w="sm" type="none"/>
            <a:tailEnd len="med" w="med" type="stealth"/>
          </a:ln>
        </p:spPr>
      </p:cxnSp>
      <p:cxnSp>
        <p:nvCxnSpPr>
          <p:cNvPr id="352" name="Google Shape;352;p27"/>
          <p:cNvCxnSpPr/>
          <p:nvPr/>
        </p:nvCxnSpPr>
        <p:spPr>
          <a:xfrm flipH="1" rot="10800000">
            <a:off x="3707904" y="5728808"/>
            <a:ext cx="410837" cy="257442"/>
          </a:xfrm>
          <a:prstGeom prst="straightConnector1">
            <a:avLst/>
          </a:prstGeom>
          <a:noFill/>
          <a:ln cap="flat" cmpd="sng" w="19050">
            <a:solidFill>
              <a:srgbClr val="669900"/>
            </a:solidFill>
            <a:prstDash val="dash"/>
            <a:round/>
            <a:headEnd len="sm" w="sm" type="none"/>
            <a:tailEnd len="med" w="med" type="stealth"/>
          </a:ln>
        </p:spPr>
      </p:cxnSp>
      <p:cxnSp>
        <p:nvCxnSpPr>
          <p:cNvPr id="353" name="Google Shape;353;p27"/>
          <p:cNvCxnSpPr/>
          <p:nvPr/>
        </p:nvCxnSpPr>
        <p:spPr>
          <a:xfrm>
            <a:off x="2849563" y="6204568"/>
            <a:ext cx="235475" cy="0"/>
          </a:xfrm>
          <a:prstGeom prst="straightConnector1">
            <a:avLst/>
          </a:prstGeom>
          <a:noFill/>
          <a:ln cap="flat" cmpd="sng" w="19050">
            <a:solidFill>
              <a:srgbClr val="669900"/>
            </a:solidFill>
            <a:prstDash val="dash"/>
            <a:round/>
            <a:headEnd len="sm" w="sm" type="none"/>
            <a:tailEnd len="med" w="med" type="stealth"/>
          </a:ln>
        </p:spPr>
      </p:cxnSp>
      <p:cxnSp>
        <p:nvCxnSpPr>
          <p:cNvPr id="354" name="Google Shape;354;p27"/>
          <p:cNvCxnSpPr/>
          <p:nvPr/>
        </p:nvCxnSpPr>
        <p:spPr>
          <a:xfrm rot="10800000">
            <a:off x="7300299" y="1565018"/>
            <a:ext cx="512061" cy="0"/>
          </a:xfrm>
          <a:prstGeom prst="straightConnector1">
            <a:avLst/>
          </a:prstGeom>
          <a:noFill/>
          <a:ln cap="flat" cmpd="sng" w="19050">
            <a:solidFill>
              <a:srgbClr val="669900"/>
            </a:solidFill>
            <a:prstDash val="dash"/>
            <a:round/>
            <a:headEnd len="sm" w="sm" type="none"/>
            <a:tailEnd len="med" w="med" type="stealth"/>
          </a:ln>
        </p:spPr>
      </p:cxnSp>
      <p:pic>
        <p:nvPicPr>
          <p:cNvPr descr="http://icons.iconarchive.com/icons/visualpharm/must-have/256/User-icon.png" id="355" name="Google Shape;355;p2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740351" y="1245295"/>
            <a:ext cx="864097" cy="657429"/>
          </a:xfrm>
          <a:prstGeom prst="rect">
            <a:avLst/>
          </a:prstGeom>
          <a:noFill/>
          <a:ln>
            <a:noFill/>
          </a:ln>
        </p:spPr>
      </p:pic>
      <p:sp>
        <p:nvSpPr>
          <p:cNvPr id="356" name="Google Shape;356;p27"/>
          <p:cNvSpPr txBox="1"/>
          <p:nvPr/>
        </p:nvSpPr>
        <p:spPr>
          <a:xfrm>
            <a:off x="7614251" y="1949659"/>
            <a:ext cx="931184" cy="3037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مدير</a:t>
            </a:r>
            <a:endParaRPr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1" algn="ctr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57" name="Google Shape;357;p27"/>
          <p:cNvSpPr/>
          <p:nvPr/>
        </p:nvSpPr>
        <p:spPr>
          <a:xfrm>
            <a:off x="5098692" y="1383669"/>
            <a:ext cx="2065595" cy="608417"/>
          </a:xfrm>
          <a:prstGeom prst="rect">
            <a:avLst/>
          </a:prstGeom>
          <a:noFill/>
          <a:ln cap="flat" cmpd="sng" w="19050">
            <a:solidFill>
              <a:srgbClr val="66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إرسال مهمة </a:t>
            </a:r>
            <a:endParaRPr sz="1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400">
                <a:solidFill>
                  <a:srgbClr val="98480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" إضافة مرفقات / ملاحظات"</a:t>
            </a:r>
            <a:endParaRPr sz="1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358" name="Google Shape;358;p27"/>
          <p:cNvCxnSpPr/>
          <p:nvPr/>
        </p:nvCxnSpPr>
        <p:spPr>
          <a:xfrm flipH="1">
            <a:off x="4356585" y="1669340"/>
            <a:ext cx="668350" cy="1"/>
          </a:xfrm>
          <a:prstGeom prst="straightConnector1">
            <a:avLst/>
          </a:prstGeom>
          <a:noFill/>
          <a:ln cap="flat" cmpd="sng" w="19050">
            <a:solidFill>
              <a:srgbClr val="669900"/>
            </a:solidFill>
            <a:prstDash val="dash"/>
            <a:round/>
            <a:headEnd len="sm" w="sm" type="none"/>
            <a:tailEnd len="med" w="med" type="stealth"/>
          </a:ln>
        </p:spPr>
      </p:cxnSp>
      <p:cxnSp>
        <p:nvCxnSpPr>
          <p:cNvPr id="359" name="Google Shape;359;p27"/>
          <p:cNvCxnSpPr/>
          <p:nvPr/>
        </p:nvCxnSpPr>
        <p:spPr>
          <a:xfrm rot="10800000">
            <a:off x="5617713" y="3356991"/>
            <a:ext cx="363383" cy="0"/>
          </a:xfrm>
          <a:prstGeom prst="straightConnector1">
            <a:avLst/>
          </a:prstGeom>
          <a:noFill/>
          <a:ln cap="flat" cmpd="sng" w="19050">
            <a:solidFill>
              <a:srgbClr val="669900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360" name="Google Shape;360;p27"/>
          <p:cNvSpPr txBox="1"/>
          <p:nvPr/>
        </p:nvSpPr>
        <p:spPr>
          <a:xfrm>
            <a:off x="3347862" y="1990862"/>
            <a:ext cx="917423" cy="2625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موظف</a:t>
            </a:r>
            <a:endParaRPr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http://public.ministrysync.com/_images/ae/features/host_manager_icon.jpg" id="361" name="Google Shape;361;p27"/>
          <p:cNvPicPr preferRelativeResize="0"/>
          <p:nvPr/>
        </p:nvPicPr>
        <p:blipFill rotWithShape="1">
          <a:blip r:embed="rId7">
            <a:alphaModFix/>
          </a:blip>
          <a:srcRect b="21593" l="0" r="0" t="0"/>
          <a:stretch/>
        </p:blipFill>
        <p:spPr>
          <a:xfrm>
            <a:off x="3377559" y="1317303"/>
            <a:ext cx="960914" cy="71786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62" name="Google Shape;362;p27"/>
          <p:cNvCxnSpPr/>
          <p:nvPr/>
        </p:nvCxnSpPr>
        <p:spPr>
          <a:xfrm>
            <a:off x="2630250" y="1383670"/>
            <a:ext cx="713132" cy="194274"/>
          </a:xfrm>
          <a:prstGeom prst="straightConnector1">
            <a:avLst/>
          </a:prstGeom>
          <a:noFill/>
          <a:ln cap="flat" cmpd="sng" w="19050">
            <a:solidFill>
              <a:srgbClr val="669900"/>
            </a:solidFill>
            <a:prstDash val="dash"/>
            <a:round/>
            <a:headEnd len="med" w="med" type="stealth"/>
            <a:tailEnd len="sm" w="sm" type="none"/>
          </a:ln>
        </p:spPr>
      </p:cxnSp>
      <p:cxnSp>
        <p:nvCxnSpPr>
          <p:cNvPr id="363" name="Google Shape;363;p27"/>
          <p:cNvCxnSpPr/>
          <p:nvPr/>
        </p:nvCxnSpPr>
        <p:spPr>
          <a:xfrm flipH="1" rot="10800000">
            <a:off x="2630250" y="1734927"/>
            <a:ext cx="713132" cy="300240"/>
          </a:xfrm>
          <a:prstGeom prst="straightConnector1">
            <a:avLst/>
          </a:prstGeom>
          <a:noFill/>
          <a:ln cap="flat" cmpd="sng" w="19050">
            <a:solidFill>
              <a:srgbClr val="669900"/>
            </a:solidFill>
            <a:prstDash val="dash"/>
            <a:round/>
            <a:headEnd len="med" w="med" type="stealth"/>
            <a:tailEnd len="sm" w="sm" type="none"/>
          </a:ln>
        </p:spPr>
      </p:cxnSp>
      <p:sp>
        <p:nvSpPr>
          <p:cNvPr id="364" name="Google Shape;364;p27"/>
          <p:cNvSpPr/>
          <p:nvPr/>
        </p:nvSpPr>
        <p:spPr>
          <a:xfrm>
            <a:off x="1030472" y="1825875"/>
            <a:ext cx="1467771" cy="739029"/>
          </a:xfrm>
          <a:prstGeom prst="rect">
            <a:avLst/>
          </a:prstGeom>
          <a:noFill/>
          <a:ln cap="flat" cmpd="sng" w="19050">
            <a:solidFill>
              <a:srgbClr val="66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استلام المهمة «بعد قبولها»</a:t>
            </a:r>
            <a:endParaRPr sz="1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5" name="Google Shape;365;p27"/>
          <p:cNvSpPr/>
          <p:nvPr/>
        </p:nvSpPr>
        <p:spPr>
          <a:xfrm>
            <a:off x="1020937" y="1260040"/>
            <a:ext cx="1477306" cy="368760"/>
          </a:xfrm>
          <a:prstGeom prst="rect">
            <a:avLst/>
          </a:prstGeom>
          <a:noFill/>
          <a:ln cap="flat" cmpd="sng" w="19050">
            <a:solidFill>
              <a:srgbClr val="66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قبول المهمة</a:t>
            </a:r>
            <a:endParaRPr sz="1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366" name="Google Shape;366;p27"/>
          <p:cNvCxnSpPr>
            <a:stCxn id="365" idx="2"/>
            <a:endCxn id="364" idx="0"/>
          </p:cNvCxnSpPr>
          <p:nvPr/>
        </p:nvCxnSpPr>
        <p:spPr>
          <a:xfrm>
            <a:off x="1759590" y="1628800"/>
            <a:ext cx="4800" cy="197100"/>
          </a:xfrm>
          <a:prstGeom prst="straightConnector1">
            <a:avLst/>
          </a:prstGeom>
          <a:noFill/>
          <a:ln cap="flat" cmpd="sng" w="19050">
            <a:solidFill>
              <a:srgbClr val="669900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367" name="Google Shape;367;p27"/>
          <p:cNvSpPr/>
          <p:nvPr/>
        </p:nvSpPr>
        <p:spPr>
          <a:xfrm>
            <a:off x="757313" y="5886432"/>
            <a:ext cx="2088231" cy="538707"/>
          </a:xfrm>
          <a:prstGeom prst="rect">
            <a:avLst/>
          </a:prstGeom>
          <a:noFill/>
          <a:ln cap="flat" cmpd="sng" w="19050">
            <a:solidFill>
              <a:srgbClr val="66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إرسال المهام المنجزة </a:t>
            </a:r>
            <a:endParaRPr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368" name="Google Shape;368;p27"/>
          <p:cNvCxnSpPr/>
          <p:nvPr/>
        </p:nvCxnSpPr>
        <p:spPr>
          <a:xfrm flipH="1" rot="10800000">
            <a:off x="1619668" y="4005065"/>
            <a:ext cx="4066" cy="720079"/>
          </a:xfrm>
          <a:prstGeom prst="straightConnector1">
            <a:avLst/>
          </a:prstGeom>
          <a:noFill/>
          <a:ln cap="flat" cmpd="sng" w="19050">
            <a:solidFill>
              <a:srgbClr val="669900"/>
            </a:solidFill>
            <a:prstDash val="dash"/>
            <a:round/>
            <a:headEnd len="med" w="med" type="stealth"/>
            <a:tailEnd len="sm" w="sm" type="none"/>
          </a:ln>
        </p:spPr>
      </p:cxnSp>
      <p:sp>
        <p:nvSpPr>
          <p:cNvPr id="369" name="Google Shape;369;p27"/>
          <p:cNvSpPr/>
          <p:nvPr/>
        </p:nvSpPr>
        <p:spPr>
          <a:xfrm>
            <a:off x="3644023" y="3789039"/>
            <a:ext cx="1792068" cy="392784"/>
          </a:xfrm>
          <a:prstGeom prst="rect">
            <a:avLst/>
          </a:prstGeom>
          <a:noFill/>
          <a:ln cap="flat" cmpd="sng" w="19050">
            <a:solidFill>
              <a:srgbClr val="E36C0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إضافة تعليقات</a:t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0" name="Google Shape;370;p27"/>
          <p:cNvSpPr/>
          <p:nvPr/>
        </p:nvSpPr>
        <p:spPr>
          <a:xfrm>
            <a:off x="3635893" y="3212974"/>
            <a:ext cx="1792068" cy="397428"/>
          </a:xfrm>
          <a:prstGeom prst="rect">
            <a:avLst/>
          </a:prstGeom>
          <a:noFill/>
          <a:ln cap="flat" cmpd="sng" w="19050">
            <a:solidFill>
              <a:srgbClr val="E36C0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إضافة مرفقات</a:t>
            </a:r>
            <a:r>
              <a:rPr lang="ar-EG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71" name="Google Shape;371;p27"/>
          <p:cNvCxnSpPr/>
          <p:nvPr/>
        </p:nvCxnSpPr>
        <p:spPr>
          <a:xfrm flipH="1" rot="10800000">
            <a:off x="3705516" y="2278322"/>
            <a:ext cx="2388" cy="335129"/>
          </a:xfrm>
          <a:prstGeom prst="straightConnector1">
            <a:avLst/>
          </a:prstGeom>
          <a:noFill/>
          <a:ln cap="flat" cmpd="sng" w="19050">
            <a:solidFill>
              <a:srgbClr val="669900"/>
            </a:solidFill>
            <a:prstDash val="dash"/>
            <a:round/>
            <a:headEnd len="med" w="med" type="stealth"/>
            <a:tailEnd len="sm" w="sm" type="none"/>
          </a:ln>
        </p:spPr>
      </p:cxnSp>
      <p:cxnSp>
        <p:nvCxnSpPr>
          <p:cNvPr id="372" name="Google Shape;372;p27"/>
          <p:cNvCxnSpPr/>
          <p:nvPr/>
        </p:nvCxnSpPr>
        <p:spPr>
          <a:xfrm flipH="1">
            <a:off x="4209565" y="2815234"/>
            <a:ext cx="3386776" cy="6604"/>
          </a:xfrm>
          <a:prstGeom prst="straightConnector1">
            <a:avLst/>
          </a:prstGeom>
          <a:noFill/>
          <a:ln cap="flat" cmpd="sng" w="19050">
            <a:solidFill>
              <a:srgbClr val="669900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373" name="Google Shape;373;p27"/>
          <p:cNvCxnSpPr/>
          <p:nvPr/>
        </p:nvCxnSpPr>
        <p:spPr>
          <a:xfrm rot="10800000">
            <a:off x="7596745" y="2399103"/>
            <a:ext cx="1" cy="403567"/>
          </a:xfrm>
          <a:prstGeom prst="straightConnector1">
            <a:avLst/>
          </a:prstGeom>
          <a:noFill/>
          <a:ln cap="flat" cmpd="sng" w="19050">
            <a:solidFill>
              <a:srgbClr val="669900"/>
            </a:solidFill>
            <a:prstDash val="dash"/>
            <a:round/>
            <a:headEnd len="sm" w="sm" type="none"/>
            <a:tailEnd len="med" w="med" type="stealth"/>
          </a:ln>
        </p:spPr>
      </p:cxnSp>
      <p:sp>
        <p:nvSpPr>
          <p:cNvPr id="374" name="Google Shape;374;p27"/>
          <p:cNvSpPr/>
          <p:nvPr/>
        </p:nvSpPr>
        <p:spPr>
          <a:xfrm>
            <a:off x="4176315" y="5591323"/>
            <a:ext cx="1169733" cy="403564"/>
          </a:xfrm>
          <a:prstGeom prst="rect">
            <a:avLst/>
          </a:prstGeom>
          <a:noFill/>
          <a:ln cap="flat" cmpd="sng" w="19050">
            <a:solidFill>
              <a:srgbClr val="66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رفض المهمة</a:t>
            </a:r>
            <a:endParaRPr sz="1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75" name="Google Shape;375;p27"/>
          <p:cNvSpPr/>
          <p:nvPr/>
        </p:nvSpPr>
        <p:spPr>
          <a:xfrm>
            <a:off x="2970219" y="2636912"/>
            <a:ext cx="1169733" cy="403564"/>
          </a:xfrm>
          <a:prstGeom prst="rect">
            <a:avLst/>
          </a:prstGeom>
          <a:noFill/>
          <a:ln cap="flat" cmpd="sng" w="19050">
            <a:solidFill>
              <a:srgbClr val="66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رفض المهمة</a:t>
            </a:r>
            <a:endParaRPr sz="1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76" name="Google Shape;376;p27"/>
          <p:cNvSpPr/>
          <p:nvPr/>
        </p:nvSpPr>
        <p:spPr>
          <a:xfrm>
            <a:off x="4163260" y="6229195"/>
            <a:ext cx="1169733" cy="403564"/>
          </a:xfrm>
          <a:prstGeom prst="rect">
            <a:avLst/>
          </a:prstGeom>
          <a:noFill/>
          <a:ln cap="flat" cmpd="sng" w="19050">
            <a:solidFill>
              <a:srgbClr val="66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اعتماد المهمة</a:t>
            </a:r>
            <a:endParaRPr sz="1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377" name="Google Shape;377;p27"/>
          <p:cNvCxnSpPr/>
          <p:nvPr/>
        </p:nvCxnSpPr>
        <p:spPr>
          <a:xfrm>
            <a:off x="7060891" y="5157192"/>
            <a:ext cx="1543557" cy="0"/>
          </a:xfrm>
          <a:prstGeom prst="straightConnector1">
            <a:avLst/>
          </a:prstGeom>
          <a:noFill/>
          <a:ln cap="flat" cmpd="sng" w="19050">
            <a:solidFill>
              <a:srgbClr val="669900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378" name="Google Shape;378;p27"/>
          <p:cNvCxnSpPr/>
          <p:nvPr/>
        </p:nvCxnSpPr>
        <p:spPr>
          <a:xfrm rot="10800000">
            <a:off x="7020272" y="5157192"/>
            <a:ext cx="0" cy="291500"/>
          </a:xfrm>
          <a:prstGeom prst="straightConnector1">
            <a:avLst/>
          </a:prstGeom>
          <a:noFill/>
          <a:ln cap="flat" cmpd="sng" w="19050">
            <a:solidFill>
              <a:srgbClr val="669900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379" name="Google Shape;379;p27"/>
          <p:cNvCxnSpPr/>
          <p:nvPr/>
        </p:nvCxnSpPr>
        <p:spPr>
          <a:xfrm>
            <a:off x="8604448" y="5157192"/>
            <a:ext cx="0" cy="291500"/>
          </a:xfrm>
          <a:prstGeom prst="straightConnector1">
            <a:avLst/>
          </a:prstGeom>
          <a:noFill/>
          <a:ln cap="flat" cmpd="sng" w="19050">
            <a:solidFill>
              <a:srgbClr val="669900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380" name="Google Shape;380;p27"/>
          <p:cNvSpPr/>
          <p:nvPr/>
        </p:nvSpPr>
        <p:spPr>
          <a:xfrm>
            <a:off x="6588224" y="5445224"/>
            <a:ext cx="1008000" cy="856800"/>
          </a:xfrm>
          <a:prstGeom prst="rect">
            <a:avLst/>
          </a:prstGeom>
          <a:noFill/>
          <a:ln cap="flat" cmpd="sng" w="19050">
            <a:solidFill>
              <a:srgbClr val="76923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اعادة اسناد المهمة</a:t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1" name="Google Shape;381;p27"/>
          <p:cNvSpPr/>
          <p:nvPr/>
        </p:nvSpPr>
        <p:spPr>
          <a:xfrm>
            <a:off x="7884369" y="5445224"/>
            <a:ext cx="1008111" cy="855447"/>
          </a:xfrm>
          <a:prstGeom prst="rect">
            <a:avLst/>
          </a:prstGeom>
          <a:noFill/>
          <a:ln cap="flat" cmpd="sng" w="19050">
            <a:solidFill>
              <a:srgbClr val="76923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ايقاف / اعادة فتح المهمة</a:t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2" name="Google Shape;382;p27"/>
          <p:cNvSpPr/>
          <p:nvPr/>
        </p:nvSpPr>
        <p:spPr>
          <a:xfrm rot="5400000">
            <a:off x="6885508" y="3438252"/>
            <a:ext cx="2627097" cy="378735"/>
          </a:xfrm>
          <a:prstGeom prst="rect">
            <a:avLst/>
          </a:prstGeom>
          <a:noFill/>
          <a:ln cap="flat" cmpd="sng" w="19050">
            <a:solidFill>
              <a:srgbClr val="76923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متابعة المهام من خلال الاشعارات</a:t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1" algn="r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ar-EG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83" name="Google Shape;383;p27"/>
          <p:cNvCxnSpPr/>
          <p:nvPr/>
        </p:nvCxnSpPr>
        <p:spPr>
          <a:xfrm flipH="1" rot="10800000">
            <a:off x="1619671" y="2607832"/>
            <a:ext cx="1" cy="784834"/>
          </a:xfrm>
          <a:prstGeom prst="straightConnector1">
            <a:avLst/>
          </a:prstGeom>
          <a:noFill/>
          <a:ln cap="flat" cmpd="sng" w="19050">
            <a:solidFill>
              <a:srgbClr val="669900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384" name="Google Shape;384;p27"/>
          <p:cNvCxnSpPr/>
          <p:nvPr/>
        </p:nvCxnSpPr>
        <p:spPr>
          <a:xfrm flipH="1" rot="10800000">
            <a:off x="1619671" y="3445736"/>
            <a:ext cx="1" cy="487320"/>
          </a:xfrm>
          <a:prstGeom prst="straightConnector1">
            <a:avLst/>
          </a:prstGeom>
          <a:noFill/>
          <a:ln cap="flat" cmpd="sng" w="19050">
            <a:solidFill>
              <a:srgbClr val="669900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385" name="Google Shape;385;p27"/>
          <p:cNvCxnSpPr/>
          <p:nvPr/>
        </p:nvCxnSpPr>
        <p:spPr>
          <a:xfrm flipH="1" rot="10800000">
            <a:off x="7884367" y="2492896"/>
            <a:ext cx="1" cy="1263983"/>
          </a:xfrm>
          <a:prstGeom prst="straightConnector1">
            <a:avLst/>
          </a:prstGeom>
          <a:noFill/>
          <a:ln cap="flat" cmpd="sng" w="19050">
            <a:solidFill>
              <a:srgbClr val="669900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386" name="Google Shape;386;p27"/>
          <p:cNvCxnSpPr/>
          <p:nvPr/>
        </p:nvCxnSpPr>
        <p:spPr>
          <a:xfrm>
            <a:off x="2233012" y="3789037"/>
            <a:ext cx="0" cy="391678"/>
          </a:xfrm>
          <a:prstGeom prst="straightConnector1">
            <a:avLst/>
          </a:prstGeom>
          <a:noFill/>
          <a:ln cap="flat" cmpd="sng" w="19050">
            <a:solidFill>
              <a:srgbClr val="669900"/>
            </a:solidFill>
            <a:prstDash val="dash"/>
            <a:round/>
            <a:headEnd len="sm" w="sm" type="none"/>
            <a:tailEnd len="med" w="med" type="stealth"/>
          </a:ln>
        </p:spPr>
      </p:cxnSp>
      <p:cxnSp>
        <p:nvCxnSpPr>
          <p:cNvPr id="387" name="Google Shape;387;p27"/>
          <p:cNvCxnSpPr/>
          <p:nvPr/>
        </p:nvCxnSpPr>
        <p:spPr>
          <a:xfrm flipH="1">
            <a:off x="5303167" y="3789037"/>
            <a:ext cx="405" cy="348002"/>
          </a:xfrm>
          <a:prstGeom prst="straightConnector1">
            <a:avLst/>
          </a:prstGeom>
          <a:noFill/>
          <a:ln cap="flat" cmpd="sng" w="19050">
            <a:solidFill>
              <a:srgbClr val="669900"/>
            </a:solidFill>
            <a:prstDash val="dash"/>
            <a:round/>
            <a:headEnd len="sm" w="sm" type="none"/>
            <a:tailEnd len="med" w="med" type="stealth"/>
          </a:ln>
        </p:spPr>
      </p:cxnSp>
      <p:cxnSp>
        <p:nvCxnSpPr>
          <p:cNvPr id="388" name="Google Shape;388;p27"/>
          <p:cNvCxnSpPr/>
          <p:nvPr/>
        </p:nvCxnSpPr>
        <p:spPr>
          <a:xfrm flipH="1">
            <a:off x="6913532" y="3789037"/>
            <a:ext cx="325" cy="384726"/>
          </a:xfrm>
          <a:prstGeom prst="straightConnector1">
            <a:avLst/>
          </a:prstGeom>
          <a:noFill/>
          <a:ln cap="flat" cmpd="sng" w="19050">
            <a:solidFill>
              <a:srgbClr val="669900"/>
            </a:solidFill>
            <a:prstDash val="dash"/>
            <a:round/>
            <a:headEnd len="sm" w="sm" type="none"/>
            <a:tailEnd len="med" w="med" type="stealth"/>
          </a:ln>
        </p:spPr>
      </p:cxnSp>
      <p:cxnSp>
        <p:nvCxnSpPr>
          <p:cNvPr id="389" name="Google Shape;389;p27"/>
          <p:cNvCxnSpPr/>
          <p:nvPr/>
        </p:nvCxnSpPr>
        <p:spPr>
          <a:xfrm>
            <a:off x="3676063" y="3789037"/>
            <a:ext cx="0" cy="359066"/>
          </a:xfrm>
          <a:prstGeom prst="straightConnector1">
            <a:avLst/>
          </a:prstGeom>
          <a:noFill/>
          <a:ln cap="flat" cmpd="sng" w="19050">
            <a:solidFill>
              <a:srgbClr val="669900"/>
            </a:solidFill>
            <a:prstDash val="dash"/>
            <a:round/>
            <a:headEnd len="sm" w="sm" type="none"/>
            <a:tailEnd len="med" w="med" type="stealth"/>
          </a:ln>
        </p:spPr>
      </p:cxnSp>
      <p:cxnSp>
        <p:nvCxnSpPr>
          <p:cNvPr id="390" name="Google Shape;390;p27"/>
          <p:cNvCxnSpPr/>
          <p:nvPr/>
        </p:nvCxnSpPr>
        <p:spPr>
          <a:xfrm>
            <a:off x="4464855" y="3212973"/>
            <a:ext cx="405" cy="557116"/>
          </a:xfrm>
          <a:prstGeom prst="straightConnector1">
            <a:avLst/>
          </a:prstGeom>
          <a:noFill/>
          <a:ln cap="flat" cmpd="sng" w="19050">
            <a:solidFill>
              <a:srgbClr val="669900"/>
            </a:solidFill>
            <a:prstDash val="dash"/>
            <a:round/>
            <a:headEnd len="sm" w="sm" type="none"/>
            <a:tailEnd len="med" w="med" type="stealth"/>
          </a:ln>
        </p:spPr>
      </p:cxnSp>
      <p:sp>
        <p:nvSpPr>
          <p:cNvPr id="391" name="Google Shape;391;p27"/>
          <p:cNvSpPr/>
          <p:nvPr/>
        </p:nvSpPr>
        <p:spPr>
          <a:xfrm>
            <a:off x="2809077" y="2607803"/>
            <a:ext cx="3600405" cy="608417"/>
          </a:xfrm>
          <a:prstGeom prst="rect">
            <a:avLst/>
          </a:prstGeom>
          <a:noFill/>
          <a:ln cap="flat" cmpd="sng" w="19050">
            <a:solidFill>
              <a:srgbClr val="66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مخرجات البرنامج</a:t>
            </a:r>
            <a:endParaRPr/>
          </a:p>
        </p:txBody>
      </p:sp>
      <p:sp>
        <p:nvSpPr>
          <p:cNvPr id="392" name="Google Shape;392;p27"/>
          <p:cNvSpPr/>
          <p:nvPr/>
        </p:nvSpPr>
        <p:spPr>
          <a:xfrm>
            <a:off x="1779894" y="4149077"/>
            <a:ext cx="1029183" cy="648000"/>
          </a:xfrm>
          <a:prstGeom prst="rect">
            <a:avLst/>
          </a:prstGeom>
          <a:noFill/>
          <a:ln cap="flat" cmpd="sng" w="19050">
            <a:solidFill>
              <a:srgbClr val="E36C0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التقييم</a:t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3" name="Google Shape;393;p27"/>
          <p:cNvSpPr/>
          <p:nvPr/>
        </p:nvSpPr>
        <p:spPr>
          <a:xfrm>
            <a:off x="4763512" y="4149077"/>
            <a:ext cx="1080116" cy="648000"/>
          </a:xfrm>
          <a:prstGeom prst="rect">
            <a:avLst/>
          </a:prstGeom>
          <a:noFill/>
          <a:ln cap="flat" cmpd="sng" w="19050">
            <a:solidFill>
              <a:srgbClr val="E36C0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الاطلاع على احصاءات</a:t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4" name="Google Shape;394;p27"/>
          <p:cNvSpPr/>
          <p:nvPr/>
        </p:nvSpPr>
        <p:spPr>
          <a:xfrm>
            <a:off x="6409477" y="4149077"/>
            <a:ext cx="1114851" cy="648074"/>
          </a:xfrm>
          <a:prstGeom prst="rect">
            <a:avLst/>
          </a:prstGeom>
          <a:noFill/>
          <a:ln cap="flat" cmpd="sng" w="19050">
            <a:solidFill>
              <a:srgbClr val="E36C0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EG" sz="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lang="ar-EG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استخراج تقارير </a:t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5" name="Google Shape;395;p27"/>
          <p:cNvSpPr/>
          <p:nvPr/>
        </p:nvSpPr>
        <p:spPr>
          <a:xfrm>
            <a:off x="2987824" y="4149078"/>
            <a:ext cx="1477030" cy="648000"/>
          </a:xfrm>
          <a:prstGeom prst="rect">
            <a:avLst/>
          </a:prstGeom>
          <a:noFill/>
          <a:ln cap="flat" cmpd="sng" w="19050">
            <a:solidFill>
              <a:srgbClr val="E36C0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الاطلاع على سجل عمليات المهمة </a:t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96" name="Google Shape;396;p27"/>
          <p:cNvCxnSpPr/>
          <p:nvPr/>
        </p:nvCxnSpPr>
        <p:spPr>
          <a:xfrm rot="10800000">
            <a:off x="2233012" y="3789037"/>
            <a:ext cx="4680533" cy="8228"/>
          </a:xfrm>
          <a:prstGeom prst="straightConnector1">
            <a:avLst/>
          </a:prstGeom>
          <a:noFill/>
          <a:ln cap="flat" cmpd="sng" w="19050">
            <a:solidFill>
              <a:srgbClr val="669900"/>
            </a:solidFill>
            <a:prstDash val="dash"/>
            <a:round/>
            <a:headEnd len="sm" w="sm" type="none"/>
            <a:tailEnd len="sm" w="sm" type="none"/>
          </a:ln>
        </p:spPr>
      </p:cxnSp>
      <p:pic>
        <p:nvPicPr>
          <p:cNvPr descr="C:\Users\Mit\Desktop\Powerpoint_E-dawam_Cover\Cover\logo.png" id="397" name="Google Shape;397;p27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-21771" y="-27384"/>
            <a:ext cx="1980219" cy="11690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2" name="Google Shape;402;p28"/>
          <p:cNvGrpSpPr/>
          <p:nvPr/>
        </p:nvGrpSpPr>
        <p:grpSpPr>
          <a:xfrm>
            <a:off x="699916" y="2154878"/>
            <a:ext cx="7400480" cy="4276434"/>
            <a:chOff x="160364" y="310054"/>
            <a:chExt cx="7400480" cy="4276434"/>
          </a:xfrm>
        </p:grpSpPr>
        <p:sp>
          <p:nvSpPr>
            <p:cNvPr id="403" name="Google Shape;403;p28"/>
            <p:cNvSpPr/>
            <p:nvPr/>
          </p:nvSpPr>
          <p:spPr>
            <a:xfrm>
              <a:off x="160364" y="310054"/>
              <a:ext cx="2215898" cy="886359"/>
            </a:xfrm>
            <a:prstGeom prst="rect">
              <a:avLst/>
            </a:prstGeom>
            <a:gradFill>
              <a:gsLst>
                <a:gs pos="0">
                  <a:srgbClr val="0B5B4B"/>
                </a:gs>
                <a:gs pos="50000">
                  <a:srgbClr val="11846D"/>
                </a:gs>
                <a:gs pos="100000">
                  <a:srgbClr val="149F83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4" name="Google Shape;404;p28"/>
            <p:cNvSpPr txBox="1"/>
            <p:nvPr/>
          </p:nvSpPr>
          <p:spPr>
            <a:xfrm>
              <a:off x="160364" y="310054"/>
              <a:ext cx="2215898" cy="88635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9400" lIns="156450" spcFirstLastPara="1" rIns="156450" wrap="square" tIns="89400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ar-EG" sz="2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Skype</a:t>
              </a:r>
              <a:endParaRPr b="1" sz="2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5" name="Google Shape;405;p28"/>
            <p:cNvSpPr/>
            <p:nvPr/>
          </p:nvSpPr>
          <p:spPr>
            <a:xfrm>
              <a:off x="160364" y="1196414"/>
              <a:ext cx="2215898" cy="3390074"/>
            </a:xfrm>
            <a:prstGeom prst="rect">
              <a:avLst/>
            </a:prstGeom>
            <a:gradFill>
              <a:gsLst>
                <a:gs pos="0">
                  <a:srgbClr val="91CDBB"/>
                </a:gs>
                <a:gs pos="50000">
                  <a:srgbClr val="BEDDD4"/>
                </a:gs>
                <a:gs pos="100000">
                  <a:srgbClr val="DFEDE8"/>
                </a:gs>
              </a:gsLst>
              <a:lin ang="2700000" scaled="0"/>
            </a:gradFill>
            <a:ln cap="flat" cmpd="sng" w="25400">
              <a:solidFill>
                <a:srgbClr val="CFD7E7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6" name="Google Shape;406;p28"/>
            <p:cNvSpPr txBox="1"/>
            <p:nvPr/>
          </p:nvSpPr>
          <p:spPr>
            <a:xfrm>
              <a:off x="160364" y="1196414"/>
              <a:ext cx="2215898" cy="33900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44000" lIns="96000" spcFirstLastPara="1" rIns="128000" wrap="square" tIns="96000">
              <a:noAutofit/>
            </a:bodyPr>
            <a:lstStyle/>
            <a:p>
              <a:pPr indent="-171450" lvl="1" marL="171450" marR="0" rtl="1" algn="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b="0" i="0" lang="ar-EG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متابعة دورية مع منسقي المشروع حيث التواصل بشكل أسرع  من خلال أوقات الدوام.</a:t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28"/>
            <p:cNvSpPr/>
            <p:nvPr/>
          </p:nvSpPr>
          <p:spPr>
            <a:xfrm>
              <a:off x="2527032" y="310054"/>
              <a:ext cx="2650790" cy="886359"/>
            </a:xfrm>
            <a:prstGeom prst="rect">
              <a:avLst/>
            </a:prstGeom>
            <a:gradFill>
              <a:gsLst>
                <a:gs pos="0">
                  <a:srgbClr val="494949"/>
                </a:gs>
                <a:gs pos="50000">
                  <a:srgbClr val="6A6A6A"/>
                </a:gs>
                <a:gs pos="100000">
                  <a:srgbClr val="7F7F7F"/>
                </a:gs>
              </a:gsLst>
              <a:lin ang="0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8" name="Google Shape;408;p28"/>
            <p:cNvSpPr txBox="1"/>
            <p:nvPr/>
          </p:nvSpPr>
          <p:spPr>
            <a:xfrm>
              <a:off x="2527032" y="310054"/>
              <a:ext cx="2650790" cy="88635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9400" lIns="156450" spcFirstLastPara="1" rIns="156450" wrap="square" tIns="89400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ar-EG" sz="2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البريد الإلكتروني</a:t>
              </a:r>
              <a:endParaRPr b="1" sz="2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9" name="Google Shape;409;p28"/>
            <p:cNvSpPr/>
            <p:nvPr/>
          </p:nvSpPr>
          <p:spPr>
            <a:xfrm>
              <a:off x="2527032" y="1196414"/>
              <a:ext cx="2650790" cy="3390074"/>
            </a:xfrm>
            <a:prstGeom prst="rect">
              <a:avLst/>
            </a:prstGeom>
            <a:gradFill>
              <a:gsLst>
                <a:gs pos="0">
                  <a:srgbClr val="B7B7B7"/>
                </a:gs>
                <a:gs pos="50000">
                  <a:srgbClr val="D2D2D2"/>
                </a:gs>
                <a:gs pos="100000">
                  <a:srgbClr val="E8E8E8"/>
                </a:gs>
              </a:gsLst>
              <a:lin ang="0" scaled="0"/>
            </a:gradFill>
            <a:ln cap="flat" cmpd="sng" w="25400">
              <a:solidFill>
                <a:srgbClr val="CFD7E7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0" name="Google Shape;410;p28"/>
            <p:cNvSpPr txBox="1"/>
            <p:nvPr/>
          </p:nvSpPr>
          <p:spPr>
            <a:xfrm>
              <a:off x="2527032" y="1196414"/>
              <a:ext cx="2650790" cy="33900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44000" lIns="96000" spcFirstLastPara="1" rIns="128000" wrap="square" tIns="96000">
              <a:noAutofit/>
            </a:bodyPr>
            <a:lstStyle/>
            <a:p>
              <a:pPr indent="-171450" lvl="1" marL="171450" marR="0" rtl="1" algn="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b="0" i="0" lang="ar-EG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حيث يتم المتابعة الدورية مع مسؤولي الجمعية .</a:t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71450" lvl="1" marL="171450" marR="0" rtl="1" algn="r">
                <a:lnSpc>
                  <a:spcPct val="90000"/>
                </a:lnSpc>
                <a:spcBef>
                  <a:spcPts val="27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b="0" i="0" lang="ar-EG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وتجميع كافة مستندات المشروع.</a:t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1" name="Google Shape;411;p28"/>
            <p:cNvSpPr/>
            <p:nvPr/>
          </p:nvSpPr>
          <p:spPr>
            <a:xfrm>
              <a:off x="5344946" y="310054"/>
              <a:ext cx="2215898" cy="886359"/>
            </a:xfrm>
            <a:prstGeom prst="rect">
              <a:avLst/>
            </a:prstGeom>
            <a:solidFill>
              <a:srgbClr val="938953"/>
            </a:solidFill>
            <a:ln cap="flat" cmpd="sng" w="25400">
              <a:solidFill>
                <a:srgbClr val="93895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2" name="Google Shape;412;p28"/>
            <p:cNvSpPr txBox="1"/>
            <p:nvPr/>
          </p:nvSpPr>
          <p:spPr>
            <a:xfrm>
              <a:off x="5344946" y="310054"/>
              <a:ext cx="2215898" cy="88635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9400" lIns="156450" spcFirstLastPara="1" rIns="156450" wrap="square" tIns="89400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ar-EG" sz="2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تقارير دورية</a:t>
              </a:r>
              <a:endParaRPr b="1" sz="2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3" name="Google Shape;413;p28"/>
            <p:cNvSpPr/>
            <p:nvPr/>
          </p:nvSpPr>
          <p:spPr>
            <a:xfrm>
              <a:off x="5344946" y="1196414"/>
              <a:ext cx="2215898" cy="3390074"/>
            </a:xfrm>
            <a:prstGeom prst="rect">
              <a:avLst/>
            </a:prstGeom>
            <a:gradFill>
              <a:gsLst>
                <a:gs pos="0">
                  <a:srgbClr val="C7BF9F"/>
                </a:gs>
                <a:gs pos="50000">
                  <a:srgbClr val="DBD6C4"/>
                </a:gs>
                <a:gs pos="100000">
                  <a:srgbClr val="EDEBE1"/>
                </a:gs>
              </a:gsLst>
              <a:lin ang="0" scaled="0"/>
            </a:gradFill>
            <a:ln cap="flat" cmpd="sng" w="25400">
              <a:solidFill>
                <a:srgbClr val="CFD7E7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4" name="Google Shape;414;p28"/>
            <p:cNvSpPr txBox="1"/>
            <p:nvPr/>
          </p:nvSpPr>
          <p:spPr>
            <a:xfrm>
              <a:off x="5344946" y="1196414"/>
              <a:ext cx="2215898" cy="33900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44000" lIns="96000" spcFirstLastPara="1" rIns="128000" wrap="square" tIns="96000">
              <a:noAutofit/>
            </a:bodyPr>
            <a:lstStyle/>
            <a:p>
              <a:pPr indent="-171450" lvl="1" marL="171450" marR="0" rtl="1" algn="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b="0" i="0" lang="ar-EG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يتم أعداد تقارير دورية تقدم الي أدارة الجمعية بشكل دوري.</a:t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71450" lvl="1" marL="171450" marR="0" rtl="1" algn="r">
                <a:lnSpc>
                  <a:spcPct val="90000"/>
                </a:lnSpc>
                <a:spcBef>
                  <a:spcPts val="27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b="0" i="0" lang="ar-EG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تحدد هذه التقارير مسار المشروع والنتائج التي تم الوصول اليها .</a:t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5" name="Google Shape;415;p28"/>
          <p:cNvSpPr/>
          <p:nvPr/>
        </p:nvSpPr>
        <p:spPr>
          <a:xfrm>
            <a:off x="611560" y="1052736"/>
            <a:ext cx="7560840" cy="936104"/>
          </a:xfrm>
          <a:prstGeom prst="rect">
            <a:avLst/>
          </a:prstGeom>
          <a:gradFill>
            <a:gsLst>
              <a:gs pos="0">
                <a:srgbClr val="0B5B4B"/>
              </a:gs>
              <a:gs pos="50000">
                <a:srgbClr val="11846D"/>
              </a:gs>
              <a:gs pos="100000">
                <a:srgbClr val="149F83"/>
              </a:gs>
            </a:gsLst>
            <a:path path="circle">
              <a:fillToRect b="100%" r="100%"/>
            </a:path>
            <a:tileRect l="-100%" t="-100%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EG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آلية التواصل مع جمعية حركية</a:t>
            </a:r>
            <a:endParaRPr sz="3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C:\Users\Mit\Desktop\Powerpoint_E-dawam_Cover\Layout\8.png" id="416" name="Google Shape;416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36512" y="-13882"/>
            <a:ext cx="5439651" cy="44795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Mit\Desktop\Powerpoint_E-dawam_Cover\Layout\9.png" id="417" name="Google Shape;417;p2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897120" y="-13882"/>
            <a:ext cx="4283392" cy="44795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Mit\Desktop\Powerpoint_E-dawam_Cover\Cover\logo.png" id="418" name="Google Shape;418;p2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-21771" y="-27384"/>
            <a:ext cx="1980219" cy="11690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2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3" name="Google Shape;423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38099" y="381000"/>
            <a:ext cx="9144000" cy="545603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dinaar\Desktop\Powerpoint_E-dawam_Cover\Cover_Powerpoint.png" id="424" name="Google Shape;424;p29"/>
          <p:cNvPicPr preferRelativeResize="0"/>
          <p:nvPr/>
        </p:nvPicPr>
        <p:blipFill rotWithShape="1">
          <a:blip r:embed="rId4">
            <a:alphaModFix/>
          </a:blip>
          <a:srcRect b="-11151" l="3385" r="-3384" t="78856"/>
          <a:stretch/>
        </p:blipFill>
        <p:spPr>
          <a:xfrm>
            <a:off x="-19049" y="5410199"/>
            <a:ext cx="9467850" cy="229321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dinaar\Desktop\Powerpoint_E-dawam_Cover\Logo.png" id="425" name="Google Shape;425;p29"/>
          <p:cNvPicPr preferRelativeResize="0"/>
          <p:nvPr/>
        </p:nvPicPr>
        <p:blipFill rotWithShape="1">
          <a:blip r:embed="rId5">
            <a:alphaModFix/>
          </a:blip>
          <a:srcRect b="15413" l="25781" r="25585" t="12507"/>
          <a:stretch/>
        </p:blipFill>
        <p:spPr>
          <a:xfrm>
            <a:off x="2306192" y="548680"/>
            <a:ext cx="4498056" cy="377799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dinaar\Desktop\Powerpoint_E-dawam_Cover\Cover_Powerpoint.png" id="426" name="Google Shape;426;p29"/>
          <p:cNvPicPr preferRelativeResize="0"/>
          <p:nvPr/>
        </p:nvPicPr>
        <p:blipFill rotWithShape="1">
          <a:blip r:embed="rId4">
            <a:alphaModFix/>
          </a:blip>
          <a:srcRect b="92448" l="0" r="0" t="3776"/>
          <a:stretch/>
        </p:blipFill>
        <p:spPr>
          <a:xfrm>
            <a:off x="0" y="274439"/>
            <a:ext cx="9144000" cy="258961"/>
          </a:xfrm>
          <a:prstGeom prst="rect">
            <a:avLst/>
          </a:prstGeom>
          <a:noFill/>
          <a:ln>
            <a:noFill/>
          </a:ln>
        </p:spPr>
      </p:pic>
      <p:sp>
        <p:nvSpPr>
          <p:cNvPr id="427" name="Google Shape;427;p29"/>
          <p:cNvSpPr/>
          <p:nvPr/>
        </p:nvSpPr>
        <p:spPr>
          <a:xfrm>
            <a:off x="251520" y="4437112"/>
            <a:ext cx="8712968" cy="720080"/>
          </a:xfrm>
          <a:prstGeom prst="rect">
            <a:avLst/>
          </a:prstGeom>
          <a:gradFill>
            <a:gsLst>
              <a:gs pos="0">
                <a:srgbClr val="0B5B4B"/>
              </a:gs>
              <a:gs pos="50000">
                <a:srgbClr val="11846D"/>
              </a:gs>
              <a:gs pos="100000">
                <a:srgbClr val="149F83"/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ar-EG" sz="2600">
                <a:solidFill>
                  <a:srgbClr val="D4A436"/>
                </a:solidFill>
                <a:latin typeface="Arial"/>
                <a:ea typeface="Arial"/>
                <a:cs typeface="Arial"/>
                <a:sym typeface="Arial"/>
              </a:rPr>
              <a:t>كل الشكر والتقدير لمسؤولي جمعية حركية</a:t>
            </a:r>
            <a:endParaRPr b="1" sz="2600">
              <a:solidFill>
                <a:srgbClr val="D4A436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4"/>
          <p:cNvSpPr txBox="1"/>
          <p:nvPr>
            <p:ph type="title"/>
          </p:nvPr>
        </p:nvSpPr>
        <p:spPr>
          <a:xfrm>
            <a:off x="457200" y="47667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lang="ar-EG" sz="3200">
                <a:latin typeface="Arial"/>
                <a:ea typeface="Arial"/>
                <a:cs typeface="Arial"/>
                <a:sym typeface="Arial"/>
              </a:rPr>
              <a:t>مــا هــو مشــروع «إي – دوام»؟</a:t>
            </a:r>
            <a:endParaRPr b="1" sz="32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:\Users\Mit\Desktop\E_dawam_logo_1.png" id="105" name="Google Shape;105;p14"/>
          <p:cNvPicPr preferRelativeResize="0"/>
          <p:nvPr/>
        </p:nvPicPr>
        <p:blipFill rotWithShape="1">
          <a:blip r:embed="rId3">
            <a:alphaModFix/>
          </a:blip>
          <a:srcRect b="31323" l="22748" r="18595" t="26667"/>
          <a:stretch/>
        </p:blipFill>
        <p:spPr>
          <a:xfrm>
            <a:off x="971600" y="1412776"/>
            <a:ext cx="7356087" cy="47929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5"/>
          <p:cNvSpPr txBox="1"/>
          <p:nvPr/>
        </p:nvSpPr>
        <p:spPr>
          <a:xfrm>
            <a:off x="827584" y="2424370"/>
            <a:ext cx="7817893" cy="25853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ar-E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إي-دوام مكتب توظيف لذوي الاحتياجات الخاصة وأسرهم حاصل على رخصة وزارة العمل رقم 388 لعام  1434 هـــ.، </a:t>
            </a:r>
            <a:r>
              <a:rPr b="1" i="0" lang="ar-EG" sz="1800" u="none" cap="none" strike="noStrike">
                <a:solidFill>
                  <a:srgbClr val="D4A436"/>
                </a:solidFill>
                <a:latin typeface="Arial"/>
                <a:ea typeface="Arial"/>
                <a:cs typeface="Arial"/>
                <a:sym typeface="Arial"/>
              </a:rPr>
              <a:t>متخصص في</a:t>
            </a:r>
            <a:r>
              <a:rPr b="0" i="0" lang="ar-EG" sz="1800" u="none" cap="none" strike="noStrike">
                <a:solidFill>
                  <a:srgbClr val="D4A436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/>
          </a:p>
          <a:p>
            <a:pPr indent="0" lvl="1" marL="45720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1" marL="45720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ar-E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التوظيف المباشر .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1" marL="45720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ar-E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التوظيف عن بعد .</a:t>
            </a:r>
            <a:endParaRPr/>
          </a:p>
          <a:p>
            <a:pPr indent="0" lvl="1" marL="45720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ar-E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نظام لإدارة العمل عن بعد إلكترونياً .</a:t>
            </a:r>
            <a:endParaRPr/>
          </a:p>
        </p:txBody>
      </p:sp>
      <p:pic>
        <p:nvPicPr>
          <p:cNvPr descr="C:\Users\Mit\Desktop\Powerpoint_E-dawam_Cover\Line_3.png" id="112" name="Google Shape;112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476672"/>
            <a:ext cx="9224763" cy="2299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Mit\Desktop\Powerpoint_E-dawam_Cover\Cover\logo.png" id="113" name="Google Shape;113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-21771" y="-27384"/>
            <a:ext cx="1980219" cy="1169045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15"/>
          <p:cNvSpPr/>
          <p:nvPr/>
        </p:nvSpPr>
        <p:spPr>
          <a:xfrm>
            <a:off x="8186317" y="4149080"/>
            <a:ext cx="562147" cy="328842"/>
          </a:xfrm>
          <a:prstGeom prst="ribbon2">
            <a:avLst>
              <a:gd fmla="val 16667" name="adj1"/>
              <a:gd fmla="val 50000" name="adj2"/>
            </a:avLst>
          </a:prstGeom>
          <a:solidFill>
            <a:srgbClr val="A99B53"/>
          </a:solidFill>
          <a:ln cap="flat" cmpd="sng" w="25400">
            <a:solidFill>
              <a:srgbClr val="93895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C:\Users\Mit\Desktop\Powerpoint_E-dawam_Cover\Layout\9.png" id="115" name="Google Shape;115;p1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744416" y="1099005"/>
            <a:ext cx="5436096" cy="735336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15"/>
          <p:cNvSpPr/>
          <p:nvPr/>
        </p:nvSpPr>
        <p:spPr>
          <a:xfrm>
            <a:off x="6722915" y="1052736"/>
            <a:ext cx="2385589" cy="6424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ar-EG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تعريف المشروع </a:t>
            </a:r>
            <a:endParaRPr/>
          </a:p>
        </p:txBody>
      </p:sp>
      <p:sp>
        <p:nvSpPr>
          <p:cNvPr id="117" name="Google Shape;117;p15"/>
          <p:cNvSpPr/>
          <p:nvPr/>
        </p:nvSpPr>
        <p:spPr>
          <a:xfrm>
            <a:off x="8205078" y="4581128"/>
            <a:ext cx="562147" cy="328842"/>
          </a:xfrm>
          <a:prstGeom prst="ribbon2">
            <a:avLst>
              <a:gd fmla="val 16667" name="adj1"/>
              <a:gd fmla="val 50000" name="adj2"/>
            </a:avLst>
          </a:prstGeom>
          <a:solidFill>
            <a:srgbClr val="A99B53"/>
          </a:solidFill>
          <a:ln cap="flat" cmpd="sng" w="25400">
            <a:solidFill>
              <a:srgbClr val="93895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15"/>
          <p:cNvSpPr/>
          <p:nvPr/>
        </p:nvSpPr>
        <p:spPr>
          <a:xfrm>
            <a:off x="8186317" y="3717032"/>
            <a:ext cx="562147" cy="328842"/>
          </a:xfrm>
          <a:prstGeom prst="ribbon2">
            <a:avLst>
              <a:gd fmla="val 16667" name="adj1"/>
              <a:gd fmla="val 50000" name="adj2"/>
            </a:avLst>
          </a:prstGeom>
          <a:solidFill>
            <a:srgbClr val="A99B53"/>
          </a:solidFill>
          <a:ln cap="flat" cmpd="sng" w="25400">
            <a:solidFill>
              <a:srgbClr val="93895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6"/>
          <p:cNvSpPr txBox="1"/>
          <p:nvPr/>
        </p:nvSpPr>
        <p:spPr>
          <a:xfrm>
            <a:off x="561012" y="1124744"/>
            <a:ext cx="8229600" cy="1440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b="1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16"/>
          <p:cNvSpPr txBox="1"/>
          <p:nvPr/>
        </p:nvSpPr>
        <p:spPr>
          <a:xfrm>
            <a:off x="745808" y="1587167"/>
            <a:ext cx="8229600" cy="20578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ar-E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«إي-دوام»  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ar-E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أكبر نظام تقني للتوظيف وإدارة الأعمال لذوي الاحتياجات الخاصة وأسرهم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ar-E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بالمملكة العربية السعودية بحلول عملية إبداعية.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16"/>
          <p:cNvSpPr txBox="1"/>
          <p:nvPr>
            <p:ph type="title"/>
          </p:nvPr>
        </p:nvSpPr>
        <p:spPr>
          <a:xfrm>
            <a:off x="520219" y="1458100"/>
            <a:ext cx="8229600" cy="854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r>
              <a:rPr b="1" lang="ar-EG" sz="2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رسالة المشروع</a:t>
            </a:r>
            <a:endParaRPr/>
          </a:p>
        </p:txBody>
      </p:sp>
      <p:pic>
        <p:nvPicPr>
          <p:cNvPr descr="C:\Users\Mit\Desktop\Powerpoint_E-dawam_Cover\Layout\8.png" id="126" name="Google Shape;126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75563" y="-13882"/>
            <a:ext cx="5439651" cy="44795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Mit\Desktop\Powerpoint_E-dawam_Cover\Layout\9.png" id="127" name="Google Shape;127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860608" y="-13882"/>
            <a:ext cx="4283392" cy="44795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Mit\Desktop\Powerpoint_E-dawam_Cover\Cover\logo.png" id="128" name="Google Shape;128;p1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-21771" y="-27384"/>
            <a:ext cx="1980219" cy="116904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Mit\Desktop\Powerpoint_E-dawam_Cover\Layout\9.png" id="129" name="Google Shape;129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707904" y="3356992"/>
            <a:ext cx="5436096" cy="54722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30" name="Google Shape;130;p16"/>
          <p:cNvGrpSpPr/>
          <p:nvPr/>
        </p:nvGrpSpPr>
        <p:grpSpPr>
          <a:xfrm>
            <a:off x="1315520" y="4288361"/>
            <a:ext cx="6512066" cy="1737661"/>
            <a:chOff x="91384" y="283297"/>
            <a:chExt cx="6512066" cy="1737661"/>
          </a:xfrm>
        </p:grpSpPr>
        <p:sp>
          <p:nvSpPr>
            <p:cNvPr id="131" name="Google Shape;131;p16"/>
            <p:cNvSpPr/>
            <p:nvPr/>
          </p:nvSpPr>
          <p:spPr>
            <a:xfrm>
              <a:off x="4788215" y="907073"/>
              <a:ext cx="1750391" cy="57683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Google Shape;132;p16"/>
            <p:cNvSpPr txBox="1"/>
            <p:nvPr/>
          </p:nvSpPr>
          <p:spPr>
            <a:xfrm>
              <a:off x="4788215" y="907073"/>
              <a:ext cx="1750391" cy="57683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9200" lIns="29200" spcFirstLastPara="1" rIns="29200" wrap="square" tIns="29200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ar-EG" sz="2300" u="none" cap="none" strike="noStrike">
                  <a:solidFill>
                    <a:srgbClr val="1E967E"/>
                  </a:solidFill>
                  <a:latin typeface="Arial"/>
                  <a:ea typeface="Arial"/>
                  <a:cs typeface="Arial"/>
                  <a:sym typeface="Arial"/>
                </a:rPr>
                <a:t>الإطلاق</a:t>
              </a:r>
              <a:endParaRPr b="1" i="0" sz="2300" u="none" cap="none" strike="noStrike">
                <a:solidFill>
                  <a:srgbClr val="1E967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Google Shape;133;p16"/>
            <p:cNvSpPr/>
            <p:nvPr/>
          </p:nvSpPr>
          <p:spPr>
            <a:xfrm>
              <a:off x="4786226" y="731636"/>
              <a:ext cx="139235" cy="139235"/>
            </a:xfrm>
            <a:prstGeom prst="ellipse">
              <a:avLst/>
            </a:prstGeom>
            <a:solidFill>
              <a:srgbClr val="BF504D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" name="Google Shape;134;p16"/>
            <p:cNvSpPr/>
            <p:nvPr/>
          </p:nvSpPr>
          <p:spPr>
            <a:xfrm>
              <a:off x="4883691" y="536706"/>
              <a:ext cx="139235" cy="139235"/>
            </a:xfrm>
            <a:prstGeom prst="ellipse">
              <a:avLst/>
            </a:prstGeom>
            <a:solidFill>
              <a:srgbClr val="BE584D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" name="Google Shape;135;p16"/>
            <p:cNvSpPr/>
            <p:nvPr/>
          </p:nvSpPr>
          <p:spPr>
            <a:xfrm>
              <a:off x="5117607" y="575692"/>
              <a:ext cx="218798" cy="218798"/>
            </a:xfrm>
            <a:prstGeom prst="ellipse">
              <a:avLst/>
            </a:prstGeom>
            <a:solidFill>
              <a:srgbClr val="BE604D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" name="Google Shape;136;p16"/>
            <p:cNvSpPr/>
            <p:nvPr/>
          </p:nvSpPr>
          <p:spPr>
            <a:xfrm>
              <a:off x="5312537" y="361269"/>
              <a:ext cx="139235" cy="139235"/>
            </a:xfrm>
            <a:prstGeom prst="ellipse">
              <a:avLst/>
            </a:prstGeom>
            <a:solidFill>
              <a:srgbClr val="BD684E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" name="Google Shape;137;p16"/>
            <p:cNvSpPr/>
            <p:nvPr/>
          </p:nvSpPr>
          <p:spPr>
            <a:xfrm>
              <a:off x="5565946" y="283297"/>
              <a:ext cx="139235" cy="139235"/>
            </a:xfrm>
            <a:prstGeom prst="ellipse">
              <a:avLst/>
            </a:prstGeom>
            <a:solidFill>
              <a:srgbClr val="BD714F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6"/>
            <p:cNvSpPr/>
            <p:nvPr/>
          </p:nvSpPr>
          <p:spPr>
            <a:xfrm>
              <a:off x="5877834" y="419748"/>
              <a:ext cx="139235" cy="139235"/>
            </a:xfrm>
            <a:prstGeom prst="ellipse">
              <a:avLst/>
            </a:prstGeom>
            <a:solidFill>
              <a:srgbClr val="BD7A4F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" name="Google Shape;139;p16"/>
            <p:cNvSpPr/>
            <p:nvPr/>
          </p:nvSpPr>
          <p:spPr>
            <a:xfrm>
              <a:off x="6072764" y="517213"/>
              <a:ext cx="218798" cy="218798"/>
            </a:xfrm>
            <a:prstGeom prst="ellipse">
              <a:avLst/>
            </a:prstGeom>
            <a:solidFill>
              <a:srgbClr val="BC8250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0" name="Google Shape;140;p16"/>
            <p:cNvSpPr/>
            <p:nvPr/>
          </p:nvSpPr>
          <p:spPr>
            <a:xfrm>
              <a:off x="6345666" y="731636"/>
              <a:ext cx="139235" cy="139235"/>
            </a:xfrm>
            <a:prstGeom prst="ellipse">
              <a:avLst/>
            </a:prstGeom>
            <a:solidFill>
              <a:srgbClr val="BC8A50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" name="Google Shape;141;p16"/>
            <p:cNvSpPr/>
            <p:nvPr/>
          </p:nvSpPr>
          <p:spPr>
            <a:xfrm>
              <a:off x="6462624" y="946059"/>
              <a:ext cx="139235" cy="139235"/>
            </a:xfrm>
            <a:prstGeom prst="ellipse">
              <a:avLst/>
            </a:prstGeom>
            <a:solidFill>
              <a:srgbClr val="BB9252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" name="Google Shape;142;p16"/>
            <p:cNvSpPr/>
            <p:nvPr/>
          </p:nvSpPr>
          <p:spPr>
            <a:xfrm>
              <a:off x="5448988" y="536706"/>
              <a:ext cx="358034" cy="358034"/>
            </a:xfrm>
            <a:prstGeom prst="ellipse">
              <a:avLst/>
            </a:prstGeom>
            <a:solidFill>
              <a:srgbClr val="BB9952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" name="Google Shape;143;p16"/>
            <p:cNvSpPr/>
            <p:nvPr/>
          </p:nvSpPr>
          <p:spPr>
            <a:xfrm>
              <a:off x="4688761" y="1277440"/>
              <a:ext cx="139235" cy="139235"/>
            </a:xfrm>
            <a:prstGeom prst="ellipse">
              <a:avLst/>
            </a:prstGeom>
            <a:solidFill>
              <a:srgbClr val="BCA252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4" name="Google Shape;144;p16"/>
            <p:cNvSpPr/>
            <p:nvPr/>
          </p:nvSpPr>
          <p:spPr>
            <a:xfrm>
              <a:off x="4805719" y="1452877"/>
              <a:ext cx="218798" cy="218798"/>
            </a:xfrm>
            <a:prstGeom prst="ellipse">
              <a:avLst/>
            </a:prstGeom>
            <a:solidFill>
              <a:srgbClr val="BBA954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5" name="Google Shape;145;p16"/>
            <p:cNvSpPr/>
            <p:nvPr/>
          </p:nvSpPr>
          <p:spPr>
            <a:xfrm>
              <a:off x="5098114" y="1608821"/>
              <a:ext cx="318253" cy="318253"/>
            </a:xfrm>
            <a:prstGeom prst="ellipse">
              <a:avLst/>
            </a:prstGeom>
            <a:solidFill>
              <a:srgbClr val="BBB054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" name="Google Shape;146;p16"/>
            <p:cNvSpPr/>
            <p:nvPr/>
          </p:nvSpPr>
          <p:spPr>
            <a:xfrm>
              <a:off x="5507467" y="1862230"/>
              <a:ext cx="139235" cy="139235"/>
            </a:xfrm>
            <a:prstGeom prst="ellipse">
              <a:avLst/>
            </a:prstGeom>
            <a:solidFill>
              <a:srgbClr val="BAB85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" name="Google Shape;147;p16"/>
            <p:cNvSpPr/>
            <p:nvPr/>
          </p:nvSpPr>
          <p:spPr>
            <a:xfrm>
              <a:off x="5585439" y="1608821"/>
              <a:ext cx="218798" cy="218798"/>
            </a:xfrm>
            <a:prstGeom prst="ellipse">
              <a:avLst/>
            </a:prstGeom>
            <a:solidFill>
              <a:srgbClr val="B6BA5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" name="Google Shape;148;p16"/>
            <p:cNvSpPr/>
            <p:nvPr/>
          </p:nvSpPr>
          <p:spPr>
            <a:xfrm>
              <a:off x="5780369" y="1881723"/>
              <a:ext cx="139235" cy="139235"/>
            </a:xfrm>
            <a:prstGeom prst="ellipse">
              <a:avLst/>
            </a:prstGeom>
            <a:solidFill>
              <a:srgbClr val="AFBA56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" name="Google Shape;149;p16"/>
            <p:cNvSpPr/>
            <p:nvPr/>
          </p:nvSpPr>
          <p:spPr>
            <a:xfrm>
              <a:off x="5955806" y="1569835"/>
              <a:ext cx="318253" cy="318253"/>
            </a:xfrm>
            <a:prstGeom prst="ellipse">
              <a:avLst/>
            </a:prstGeom>
            <a:solidFill>
              <a:srgbClr val="A8B957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" name="Google Shape;150;p16"/>
            <p:cNvSpPr/>
            <p:nvPr/>
          </p:nvSpPr>
          <p:spPr>
            <a:xfrm>
              <a:off x="6384652" y="1491863"/>
              <a:ext cx="218798" cy="218798"/>
            </a:xfrm>
            <a:prstGeom prst="ellipse">
              <a:avLst/>
            </a:prstGeom>
            <a:solidFill>
              <a:srgbClr val="A0B957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1" name="Google Shape;151;p16"/>
            <p:cNvSpPr/>
            <p:nvPr/>
          </p:nvSpPr>
          <p:spPr>
            <a:xfrm rot="10800000">
              <a:off x="4046180" y="575367"/>
              <a:ext cx="642581" cy="1226757"/>
            </a:xfrm>
            <a:prstGeom prst="chevron">
              <a:avLst>
                <a:gd fmla="val 62310" name="adj"/>
              </a:avLst>
            </a:prstGeom>
            <a:solidFill>
              <a:srgbClr val="D4A43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2" name="Google Shape;152;p16"/>
            <p:cNvSpPr/>
            <p:nvPr/>
          </p:nvSpPr>
          <p:spPr>
            <a:xfrm>
              <a:off x="2293685" y="575963"/>
              <a:ext cx="1752494" cy="122674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" name="Google Shape;153;p16"/>
            <p:cNvSpPr txBox="1"/>
            <p:nvPr/>
          </p:nvSpPr>
          <p:spPr>
            <a:xfrm>
              <a:off x="2293685" y="575963"/>
              <a:ext cx="1752494" cy="122674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9200" lIns="29200" spcFirstLastPara="1" rIns="29200" wrap="square" tIns="29200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ar-EG" sz="2300" u="none" cap="none" strike="noStrike">
                  <a:solidFill>
                    <a:srgbClr val="D4A436"/>
                  </a:solidFill>
                  <a:latin typeface="Arial"/>
                  <a:ea typeface="Arial"/>
                  <a:cs typeface="Arial"/>
                  <a:sym typeface="Arial"/>
                </a:rPr>
                <a:t>التشغيل</a:t>
              </a:r>
              <a:endParaRPr b="1" i="0" sz="2300" u="none" cap="none" strike="noStrike">
                <a:solidFill>
                  <a:srgbClr val="D4A43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" name="Google Shape;154;p16"/>
            <p:cNvSpPr/>
            <p:nvPr/>
          </p:nvSpPr>
          <p:spPr>
            <a:xfrm rot="10800000">
              <a:off x="1651104" y="575367"/>
              <a:ext cx="642581" cy="1226757"/>
            </a:xfrm>
            <a:prstGeom prst="chevron">
              <a:avLst>
                <a:gd fmla="val 62310" name="adj"/>
              </a:avLst>
            </a:prstGeom>
            <a:solidFill>
              <a:srgbClr val="81818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" name="Google Shape;155;p16"/>
            <p:cNvSpPr/>
            <p:nvPr/>
          </p:nvSpPr>
          <p:spPr>
            <a:xfrm>
              <a:off x="91384" y="473986"/>
              <a:ext cx="1489620" cy="1489620"/>
            </a:xfrm>
            <a:prstGeom prst="ellipse">
              <a:avLst/>
            </a:prstGeom>
            <a:solidFill>
              <a:srgbClr val="1E967E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" name="Google Shape;156;p16"/>
            <p:cNvSpPr txBox="1"/>
            <p:nvPr/>
          </p:nvSpPr>
          <p:spPr>
            <a:xfrm>
              <a:off x="309534" y="692136"/>
              <a:ext cx="1053320" cy="10533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ar-EG" sz="2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التطوير</a:t>
              </a:r>
              <a:endParaRPr b="1" i="0" sz="2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57" name="Google Shape;157;p16"/>
          <p:cNvSpPr txBox="1"/>
          <p:nvPr/>
        </p:nvSpPr>
        <p:spPr>
          <a:xfrm>
            <a:off x="3460763" y="3068960"/>
            <a:ext cx="7077472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r>
              <a:rPr b="1" i="0" lang="ar-EG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مراحل تنفيذ بوابة «إي-دوام»</a:t>
            </a:r>
            <a:endParaRPr b="1" i="0" sz="2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:\Users\Mit\Desktop\Powerpoint_E-dawam_Cover\Layout\9.png" id="158" name="Google Shape;158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744416" y="980728"/>
            <a:ext cx="5436096" cy="547227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16"/>
          <p:cNvSpPr/>
          <p:nvPr/>
        </p:nvSpPr>
        <p:spPr>
          <a:xfrm>
            <a:off x="6945605" y="836712"/>
            <a:ext cx="2234906" cy="692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ar-EG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رسالة المشروع</a:t>
            </a:r>
            <a:endParaRPr/>
          </a:p>
        </p:txBody>
      </p:sp>
    </p:spTree>
  </p:cSld>
  <p:clrMapOvr>
    <a:masterClrMapping/>
  </p:clrMapOvr>
  <p:transition spd="slow">
    <p:push dir="r"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Mit\Desktop\Powerpoint_E-dawam_Cover\Line_3.png" id="165" name="Google Shape;165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476672"/>
            <a:ext cx="9224763" cy="2299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Mit\Desktop\Powerpoint_E-dawam_Cover\Layout\9.png" id="166" name="Google Shape;166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707904" y="821456"/>
            <a:ext cx="5436096" cy="735336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p17"/>
          <p:cNvSpPr/>
          <p:nvPr/>
        </p:nvSpPr>
        <p:spPr>
          <a:xfrm>
            <a:off x="6732240" y="820419"/>
            <a:ext cx="2374368" cy="6424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ar-EG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أهداف المشروع</a:t>
            </a:r>
            <a:endParaRPr b="1" i="0" sz="2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17"/>
          <p:cNvSpPr/>
          <p:nvPr/>
        </p:nvSpPr>
        <p:spPr>
          <a:xfrm>
            <a:off x="251520" y="1556792"/>
            <a:ext cx="8712968" cy="4680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85750" lvl="0" marL="28575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❑"/>
            </a:pPr>
            <a:r>
              <a:rPr b="0" i="0" lang="ar-EG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مساندة وزارة العمل وصندوق تنمية الموارد البشرية في،،،</a:t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80010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✔"/>
            </a:pPr>
            <a:r>
              <a:rPr b="0" i="0" lang="ar-EG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القضاء على السعودة الوهمية وذلك بتوفير فرص عمل حقيقية.</a:t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80010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✔"/>
            </a:pPr>
            <a:r>
              <a:rPr b="0" i="0" lang="ar-EG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الحد من تجاوزات بعض الشركات والمؤسسات بتوفير متابعة مناسبة للموظف والشركة.</a:t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80010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✔"/>
            </a:pPr>
            <a:r>
              <a:rPr b="0" i="0" lang="ar-EG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خفض نسبة البطالة في المجتمع السعودي وخاصة بين "ذوي الاحتياجات الخاصة".</a:t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80010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✔"/>
            </a:pPr>
            <a:r>
              <a:rPr b="0" i="0" lang="ar-EG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زيادة نسبة السعودة في القطاع الخاص.</a:t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❑"/>
            </a:pPr>
            <a:r>
              <a:rPr b="0" i="0" lang="ar-EG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خلق نظم وسياسات تقنية توفر قناة تواصل عن بعد تمكن الشركات من "متابعة موظفيها، مراقبة الأداء والإنتاج "مع خلق الحافز للتقييم وتحسين العمل.</a:t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❑"/>
            </a:pPr>
            <a:r>
              <a:rPr b="0" i="0" lang="ar-EG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إيجاد المواءمة الصحيحة بين متطلبات أصحاب العمل وما لدى الباحثين عن العمل من مؤهلات وخبرات .</a:t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❑"/>
            </a:pPr>
            <a:r>
              <a:rPr b="0" i="0" lang="ar-EG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ضمان حقوق كلاً من الموظف والشركة مع مراعاة تحري الدقة وحماية الخصوصية.</a:t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:\Users\Mit\Desktop\Powerpoint_E-dawam_Cover\Cover\logo.png" id="169" name="Google Shape;169;p1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-507" y="-27384"/>
            <a:ext cx="1980219" cy="11690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Mit\Desktop\Powerpoint_E-dawam_Cover\Layout\8.png" id="175" name="Google Shape;175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75563" y="-13882"/>
            <a:ext cx="5439651" cy="44795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Mit\Desktop\Powerpoint_E-dawam_Cover\Layout\9.png" id="176" name="Google Shape;176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860608" y="-13882"/>
            <a:ext cx="4283392" cy="44795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77" name="Google Shape;177;p18"/>
          <p:cNvGrpSpPr/>
          <p:nvPr/>
        </p:nvGrpSpPr>
        <p:grpSpPr>
          <a:xfrm>
            <a:off x="1524000" y="2549672"/>
            <a:ext cx="6096000" cy="3391063"/>
            <a:chOff x="0" y="544"/>
            <a:chExt cx="6096000" cy="3391063"/>
          </a:xfrm>
        </p:grpSpPr>
        <p:sp>
          <p:nvSpPr>
            <p:cNvPr id="178" name="Google Shape;178;p18"/>
            <p:cNvSpPr/>
            <p:nvPr/>
          </p:nvSpPr>
          <p:spPr>
            <a:xfrm rot="10800000">
              <a:off x="520" y="544"/>
              <a:ext cx="3656975" cy="1665049"/>
            </a:xfrm>
            <a:prstGeom prst="rightArrow">
              <a:avLst>
                <a:gd fmla="val 75000" name="adj1"/>
                <a:gd fmla="val 50000" name="adj2"/>
              </a:avLst>
            </a:prstGeom>
            <a:gradFill>
              <a:gsLst>
                <a:gs pos="0">
                  <a:srgbClr val="0D6554"/>
                </a:gs>
                <a:gs pos="50000">
                  <a:srgbClr val="12937A"/>
                </a:gs>
                <a:gs pos="100000">
                  <a:srgbClr val="16B193"/>
                </a:gs>
              </a:gsLst>
              <a:lin ang="0" scaled="0"/>
            </a:gradFill>
            <a:ln cap="flat" cmpd="sng" w="25400">
              <a:solidFill>
                <a:srgbClr val="CFD7E7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" name="Google Shape;179;p18"/>
            <p:cNvSpPr txBox="1"/>
            <p:nvPr/>
          </p:nvSpPr>
          <p:spPr>
            <a:xfrm>
              <a:off x="624913" y="208675"/>
              <a:ext cx="3032582" cy="12487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1425" lIns="11425" spcFirstLastPara="1" rIns="11425" wrap="square" tIns="11425">
              <a:noAutofit/>
            </a:bodyPr>
            <a:lstStyle/>
            <a:p>
              <a:pPr indent="-171450" lvl="1" marL="171450" marR="0" rtl="1" algn="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b="0" i="0" lang="ar-EG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بوابة التوظيف المتخصصة في توظيف ذوي الاحتياجات الخاصة </a:t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0" name="Google Shape;180;p18"/>
            <p:cNvSpPr/>
            <p:nvPr/>
          </p:nvSpPr>
          <p:spPr>
            <a:xfrm>
              <a:off x="3657495" y="544"/>
              <a:ext cx="2437983" cy="1665049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806018"/>
                </a:gs>
                <a:gs pos="50000">
                  <a:srgbClr val="BA8C23"/>
                </a:gs>
                <a:gs pos="100000">
                  <a:srgbClr val="DFA82A"/>
                </a:gs>
              </a:gsLst>
              <a:lin ang="16200000" scaled="0"/>
            </a:gra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" name="Google Shape;181;p18"/>
            <p:cNvSpPr txBox="1"/>
            <p:nvPr/>
          </p:nvSpPr>
          <p:spPr>
            <a:xfrm>
              <a:off x="3738776" y="81825"/>
              <a:ext cx="2275421" cy="15024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9525" lIns="99050" spcFirstLastPara="1" rIns="99050" wrap="square" tIns="49525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ar-EG" sz="2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إي – دوام </a:t>
              </a:r>
              <a:endParaRPr b="0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2" name="Google Shape;182;p18"/>
            <p:cNvSpPr/>
            <p:nvPr/>
          </p:nvSpPr>
          <p:spPr>
            <a:xfrm rot="10800000">
              <a:off x="0" y="1808810"/>
              <a:ext cx="3657600" cy="1582797"/>
            </a:xfrm>
            <a:prstGeom prst="rightArrow">
              <a:avLst>
                <a:gd fmla="val 75000" name="adj1"/>
                <a:gd fmla="val 50000" name="adj2"/>
              </a:avLst>
            </a:prstGeom>
            <a:gradFill>
              <a:gsLst>
                <a:gs pos="0">
                  <a:srgbClr val="806018"/>
                </a:gs>
                <a:gs pos="50000">
                  <a:srgbClr val="BA8C23"/>
                </a:gs>
                <a:gs pos="100000">
                  <a:srgbClr val="DFA82A"/>
                </a:gs>
              </a:gsLst>
              <a:lin ang="2700000" scaled="0"/>
            </a:gradFill>
            <a:ln cap="flat" cmpd="sng" w="25400">
              <a:solidFill>
                <a:srgbClr val="CFD7E7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" name="Google Shape;183;p18"/>
            <p:cNvSpPr txBox="1"/>
            <p:nvPr/>
          </p:nvSpPr>
          <p:spPr>
            <a:xfrm>
              <a:off x="593549" y="2006660"/>
              <a:ext cx="3064051" cy="11870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1425" lIns="11425" spcFirstLastPara="1" rIns="11425" wrap="square" tIns="11425">
              <a:noAutofit/>
            </a:bodyPr>
            <a:lstStyle/>
            <a:p>
              <a:pPr indent="-171450" lvl="1" marL="171450" marR="0" rtl="1" algn="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b="0" i="0" lang="ar-EG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البرنامج المطور للخدمات التقنية بالمشروع والذي يعد الداعم التقني لمشروع إي-دوام</a:t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" name="Google Shape;184;p18"/>
            <p:cNvSpPr/>
            <p:nvPr/>
          </p:nvSpPr>
          <p:spPr>
            <a:xfrm>
              <a:off x="3657600" y="1808810"/>
              <a:ext cx="2438400" cy="1582797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0D6554"/>
                </a:gs>
                <a:gs pos="50000">
                  <a:srgbClr val="12937A"/>
                </a:gs>
                <a:gs pos="100000">
                  <a:srgbClr val="16B193"/>
                </a:gs>
              </a:gsLst>
              <a:lin ang="2700000" scaled="0"/>
            </a:gra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5" name="Google Shape;185;p18"/>
            <p:cNvSpPr txBox="1"/>
            <p:nvPr/>
          </p:nvSpPr>
          <p:spPr>
            <a:xfrm>
              <a:off x="3734866" y="1886076"/>
              <a:ext cx="2283868" cy="14282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9525" lIns="99050" spcFirstLastPara="1" rIns="99050" wrap="square" tIns="49525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ar-EG" sz="2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إي – تاسك</a:t>
              </a:r>
              <a:endParaRPr b="0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86" name="Google Shape;186;p18"/>
          <p:cNvSpPr/>
          <p:nvPr/>
        </p:nvSpPr>
        <p:spPr>
          <a:xfrm>
            <a:off x="683568" y="1412776"/>
            <a:ext cx="7704856" cy="648072"/>
          </a:xfrm>
          <a:prstGeom prst="rect">
            <a:avLst/>
          </a:prstGeom>
          <a:gradFill>
            <a:gsLst>
              <a:gs pos="0">
                <a:srgbClr val="71692C"/>
              </a:gs>
              <a:gs pos="50000">
                <a:srgbClr val="A49940"/>
              </a:gs>
              <a:gs pos="100000">
                <a:srgbClr val="C4B84D"/>
              </a:gs>
            </a:gsLst>
            <a:lin ang="0" scaled="0"/>
          </a:gradFill>
          <a:ln>
            <a:noFill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ar-EG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الخدمات المقدمة</a:t>
            </a:r>
            <a:endParaRPr/>
          </a:p>
        </p:txBody>
      </p:sp>
      <p:pic>
        <p:nvPicPr>
          <p:cNvPr descr="C:\Users\Mit\Desktop\Powerpoint_E-dawam_Cover\Cover\logo.png" id="187" name="Google Shape;187;p1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-21771" y="-27384"/>
            <a:ext cx="1980219" cy="11690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9"/>
          <p:cNvSpPr txBox="1"/>
          <p:nvPr>
            <p:ph type="title"/>
          </p:nvPr>
        </p:nvSpPr>
        <p:spPr>
          <a:xfrm>
            <a:off x="395536" y="26977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Clr>
                <a:srgbClr val="1E967E"/>
              </a:buClr>
              <a:buSzPts val="2600"/>
              <a:buFont typeface="Arial"/>
              <a:buNone/>
            </a:pPr>
            <a:r>
              <a:rPr b="1" lang="ar-EG" sz="2600">
                <a:solidFill>
                  <a:srgbClr val="1E967E"/>
                </a:solidFill>
                <a:latin typeface="Arial"/>
                <a:ea typeface="Arial"/>
                <a:cs typeface="Arial"/>
                <a:sym typeface="Arial"/>
              </a:rPr>
              <a:t>البوابة الإلكترونية لــ «إي-دوام»</a:t>
            </a:r>
            <a:endParaRPr/>
          </a:p>
        </p:txBody>
      </p:sp>
      <p:pic>
        <p:nvPicPr>
          <p:cNvPr descr="C:\Users\Mit\Desktop\Powerpoint_E-dawam_Cover\Line_3.png" id="194" name="Google Shape;194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5201252" y="3391999"/>
            <a:ext cx="6957392" cy="17339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Mit\Desktop\Powerpoint_E-dawam_Cover\Layout\7.png" id="195" name="Google Shape;195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771800" y="4102287"/>
            <a:ext cx="3189980" cy="227904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Mit\Desktop\Powerpoint_E-dawam_Cover\Layout\8.png" id="196" name="Google Shape;196;p1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-75563" y="-13882"/>
            <a:ext cx="5439651" cy="44795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Mit\Desktop\Powerpoint_E-dawam_Cover\Layout\9.png" id="197" name="Google Shape;197;p1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860608" y="-13882"/>
            <a:ext cx="4283392" cy="44795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Mit\Desktop\Powerpoint_E-dawam_Cover\6.png" id="198" name="Google Shape;198;p1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547199" y="1700809"/>
            <a:ext cx="1664761" cy="280831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Mit\Desktop\Powerpoint_E-dawam_Cover\7.png" id="199" name="Google Shape;199;p19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 rot="-1473786">
            <a:off x="803992" y="4471362"/>
            <a:ext cx="1991881" cy="239648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Mit\Desktop\Powerpoint_E-dawam_Cover\8.png" id="200" name="Google Shape;200;p19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239471" y="2276872"/>
            <a:ext cx="2396425" cy="230425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Mit\Desktop\Powerpoint_E-dawam_Cover\1.png" id="201" name="Google Shape;201;p19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 rot="855286">
            <a:off x="5986600" y="4230616"/>
            <a:ext cx="2256791" cy="241408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Mit\Desktop\Powerpoint_E-dawam_Cover\2.png" id="202" name="Google Shape;202;p19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5292080" y="2780928"/>
            <a:ext cx="2972122" cy="249309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Mit\Desktop\Powerpoint_E-dawam_Cover\3.png" id="203" name="Google Shape;203;p19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4932040" y="1600857"/>
            <a:ext cx="2160240" cy="305227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Mit\Desktop\Powerpoint_E-dawam_Cover\4.png" id="204" name="Google Shape;204;p19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 rot="-3091155">
            <a:off x="1923310" y="3395961"/>
            <a:ext cx="1298972" cy="278737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Mit\Desktop\Powerpoint_E-dawam_Cover\5.png" id="205" name="Google Shape;205;p19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 rot="-163772">
            <a:off x="4195502" y="1390299"/>
            <a:ext cx="974597" cy="3169421"/>
          </a:xfrm>
          <a:prstGeom prst="rect">
            <a:avLst/>
          </a:prstGeom>
          <a:noFill/>
          <a:ln>
            <a:noFill/>
          </a:ln>
        </p:spPr>
      </p:pic>
      <p:sp>
        <p:nvSpPr>
          <p:cNvPr id="206" name="Google Shape;206;p19"/>
          <p:cNvSpPr txBox="1"/>
          <p:nvPr/>
        </p:nvSpPr>
        <p:spPr>
          <a:xfrm>
            <a:off x="107504" y="4437112"/>
            <a:ext cx="185094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ar-E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مشاركة المحتوى</a:t>
            </a:r>
            <a:endParaRPr b="1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19"/>
          <p:cNvSpPr txBox="1"/>
          <p:nvPr/>
        </p:nvSpPr>
        <p:spPr>
          <a:xfrm>
            <a:off x="431299" y="2010326"/>
            <a:ext cx="200638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ar-E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نظام إدارة المهام</a:t>
            </a:r>
            <a:endParaRPr b="1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" name="Google Shape;208;p19"/>
          <p:cNvSpPr txBox="1"/>
          <p:nvPr/>
        </p:nvSpPr>
        <p:spPr>
          <a:xfrm>
            <a:off x="5615876" y="1431580"/>
            <a:ext cx="16924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ar-E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البحث</a:t>
            </a:r>
            <a:endParaRPr b="1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19"/>
          <p:cNvSpPr txBox="1"/>
          <p:nvPr/>
        </p:nvSpPr>
        <p:spPr>
          <a:xfrm>
            <a:off x="3563888" y="1412776"/>
            <a:ext cx="205198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ar-E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فيديوهات مساعدة</a:t>
            </a:r>
            <a:endParaRPr b="1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19"/>
          <p:cNvSpPr txBox="1"/>
          <p:nvPr/>
        </p:nvSpPr>
        <p:spPr>
          <a:xfrm>
            <a:off x="6762639" y="2564904"/>
            <a:ext cx="190797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ar-E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دعم فني</a:t>
            </a:r>
            <a:endParaRPr b="1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p19"/>
          <p:cNvSpPr txBox="1"/>
          <p:nvPr/>
        </p:nvSpPr>
        <p:spPr>
          <a:xfrm>
            <a:off x="431299" y="3413995"/>
            <a:ext cx="215000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ar-E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مقالات تنمية بشرية</a:t>
            </a:r>
            <a:endParaRPr b="1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Google Shape;212;p19"/>
          <p:cNvSpPr txBox="1"/>
          <p:nvPr/>
        </p:nvSpPr>
        <p:spPr>
          <a:xfrm>
            <a:off x="1871940" y="1578278"/>
            <a:ext cx="190797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ar-E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تسجيل </a:t>
            </a:r>
            <a:endParaRPr b="1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p19"/>
          <p:cNvSpPr txBox="1"/>
          <p:nvPr/>
        </p:nvSpPr>
        <p:spPr>
          <a:xfrm>
            <a:off x="6228184" y="4077072"/>
            <a:ext cx="246288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ar-EG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إدارة الملف الشخصي</a:t>
            </a:r>
            <a:endParaRPr b="1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:\Users\Mit\Desktop\Powerpoint_E-dawam_Cover\Cover\logo.png" id="214" name="Google Shape;214;p19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-21771" y="-27384"/>
            <a:ext cx="1980219" cy="11690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push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Mit\Desktop\Powerpoint_E-dawam_Cover\Line_3.png" id="219" name="Google Shape;219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462795"/>
            <a:ext cx="9224763" cy="2299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20" name="Google Shape;220;p20"/>
          <p:cNvGrpSpPr/>
          <p:nvPr/>
        </p:nvGrpSpPr>
        <p:grpSpPr>
          <a:xfrm>
            <a:off x="1051570" y="1916832"/>
            <a:ext cx="6832797" cy="4136008"/>
            <a:chOff x="0" y="0"/>
            <a:chExt cx="6832797" cy="4136008"/>
          </a:xfrm>
        </p:grpSpPr>
        <p:sp>
          <p:nvSpPr>
            <p:cNvPr id="221" name="Google Shape;221;p20"/>
            <p:cNvSpPr/>
            <p:nvPr/>
          </p:nvSpPr>
          <p:spPr>
            <a:xfrm>
              <a:off x="0" y="0"/>
              <a:ext cx="2232002" cy="4136008"/>
            </a:xfrm>
            <a:prstGeom prst="roundRect">
              <a:avLst>
                <a:gd fmla="val 10000" name="adj"/>
              </a:avLst>
            </a:prstGeom>
            <a:solidFill>
              <a:srgbClr val="938953"/>
            </a:solidFill>
            <a:ln cap="flat" cmpd="sng" w="9525">
              <a:solidFill>
                <a:srgbClr val="97B853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40000" rotWithShape="0" dir="5400000" dist="23000">
                <a:srgbClr val="000000">
                  <a:alpha val="34901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2" name="Google Shape;222;p20"/>
            <p:cNvSpPr txBox="1"/>
            <p:nvPr/>
          </p:nvSpPr>
          <p:spPr>
            <a:xfrm>
              <a:off x="0" y="1654403"/>
              <a:ext cx="2232002" cy="16544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2450" lIns="92450" spcFirstLastPara="1" rIns="92450" wrap="square" tIns="92450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1" algn="r">
                <a:lnSpc>
                  <a:spcPct val="90000"/>
                </a:lnSpc>
                <a:spcBef>
                  <a:spcPts val="455"/>
                </a:spcBef>
                <a:spcAft>
                  <a:spcPts val="0"/>
                </a:spcAft>
                <a:buNone/>
              </a:pPr>
              <a:r>
                <a:rPr b="0" i="0" lang="ar-EG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حلول مهنية جيدة لمعوقات البنية التحتية وإدارة العمل عن بعد .</a:t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3" name="Google Shape;223;p20"/>
            <p:cNvSpPr/>
            <p:nvPr/>
          </p:nvSpPr>
          <p:spPr>
            <a:xfrm>
              <a:off x="428790" y="175563"/>
              <a:ext cx="1377290" cy="1377290"/>
            </a:xfrm>
            <a:prstGeom prst="ellipse">
              <a:avLst/>
            </a:prstGeom>
            <a:blipFill rotWithShape="1">
              <a:blip r:embed="rId4">
                <a:alphaModFix/>
              </a:blip>
              <a:stretch>
                <a:fillRect b="-999" l="0" r="0" t="-999"/>
              </a:stretch>
            </a:blip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4" name="Google Shape;224;p20"/>
            <p:cNvSpPr/>
            <p:nvPr/>
          </p:nvSpPr>
          <p:spPr>
            <a:xfrm>
              <a:off x="2303901" y="0"/>
              <a:ext cx="2232002" cy="4136008"/>
            </a:xfrm>
            <a:prstGeom prst="roundRect">
              <a:avLst>
                <a:gd fmla="val 10000" name="adj"/>
              </a:avLst>
            </a:prstGeom>
            <a:solidFill>
              <a:srgbClr val="7F7F7F"/>
            </a:solidFill>
            <a:ln>
              <a:noFill/>
            </a:ln>
            <a:effectLst>
              <a:outerShdw blurRad="40000" rotWithShape="0" dir="5400000" dist="23000">
                <a:srgbClr val="000000">
                  <a:alpha val="34901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5" name="Google Shape;225;p20"/>
            <p:cNvSpPr txBox="1"/>
            <p:nvPr/>
          </p:nvSpPr>
          <p:spPr>
            <a:xfrm>
              <a:off x="2303901" y="1654403"/>
              <a:ext cx="2232002" cy="16544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8000" lIns="128000" spcFirstLastPara="1" rIns="128000" wrap="square" tIns="128000">
              <a:noAutofit/>
            </a:bodyPr>
            <a:lstStyle/>
            <a:p>
              <a:pPr indent="0" lvl="0" marL="0" marR="0" rtl="1" algn="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1" algn="r">
                <a:lnSpc>
                  <a:spcPct val="90000"/>
                </a:lnSpc>
                <a:spcBef>
                  <a:spcPts val="630"/>
                </a:spcBef>
                <a:spcAft>
                  <a:spcPts val="0"/>
                </a:spcAft>
                <a:buNone/>
              </a:pPr>
              <a:r>
                <a:rPr b="0" i="0" lang="ar-EG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وسيلة فعالة لتجد الشركات العناصر والكوادر البشرية بطرق سهلة وبسيطة.</a:t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6" name="Google Shape;226;p20"/>
            <p:cNvSpPr/>
            <p:nvPr/>
          </p:nvSpPr>
          <p:spPr>
            <a:xfrm>
              <a:off x="2727753" y="166432"/>
              <a:ext cx="1377290" cy="1377290"/>
            </a:xfrm>
            <a:prstGeom prst="ellipse">
              <a:avLst/>
            </a:prstGeom>
            <a:blipFill rotWithShape="1">
              <a:blip r:embed="rId5">
                <a:alphaModFix/>
              </a:blip>
              <a:stretch>
                <a:fillRect b="-4998" l="0" r="0" t="-4999"/>
              </a:stretch>
            </a:blip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7" name="Google Shape;227;p20"/>
            <p:cNvSpPr/>
            <p:nvPr/>
          </p:nvSpPr>
          <p:spPr>
            <a:xfrm>
              <a:off x="4600795" y="0"/>
              <a:ext cx="2232002" cy="4136008"/>
            </a:xfrm>
            <a:prstGeom prst="roundRect">
              <a:avLst>
                <a:gd fmla="val 10000" name="adj"/>
              </a:avLst>
            </a:prstGeom>
            <a:solidFill>
              <a:srgbClr val="1E967E"/>
            </a:solidFill>
            <a:ln cap="flat" cmpd="sng" w="9525">
              <a:solidFill>
                <a:srgbClr val="F5913F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40000" rotWithShape="0" dir="5400000" dist="23000">
                <a:srgbClr val="000000">
                  <a:alpha val="34901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8" name="Google Shape;228;p20"/>
            <p:cNvSpPr txBox="1"/>
            <p:nvPr/>
          </p:nvSpPr>
          <p:spPr>
            <a:xfrm>
              <a:off x="4600795" y="1654403"/>
              <a:ext cx="2232002" cy="16544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2450" lIns="92450" spcFirstLastPara="1" rIns="92450" wrap="square" tIns="92450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1" algn="r">
                <a:lnSpc>
                  <a:spcPct val="90000"/>
                </a:lnSpc>
                <a:spcBef>
                  <a:spcPts val="455"/>
                </a:spcBef>
                <a:spcAft>
                  <a:spcPts val="0"/>
                </a:spcAft>
                <a:buNone/>
              </a:pPr>
              <a:r>
                <a:rPr b="0" i="0" lang="ar-EG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ضمان حقوق الشركة والموظف إلكترونياً من خلال "برنامج إدارة المهام " E-task</a:t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9" name="Google Shape;229;p20"/>
            <p:cNvSpPr/>
            <p:nvPr/>
          </p:nvSpPr>
          <p:spPr>
            <a:xfrm>
              <a:off x="5026716" y="175563"/>
              <a:ext cx="1377290" cy="1377290"/>
            </a:xfrm>
            <a:prstGeom prst="ellipse">
              <a:avLst/>
            </a:prstGeom>
            <a:blipFill rotWithShape="1">
              <a:blip r:embed="rId6">
                <a:alphaModFix/>
              </a:blip>
              <a:stretch>
                <a:fillRect b="0" l="-999" r="-999" t="0"/>
              </a:stretch>
            </a:blip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0" name="Google Shape;230;p20"/>
            <p:cNvSpPr/>
            <p:nvPr/>
          </p:nvSpPr>
          <p:spPr>
            <a:xfrm>
              <a:off x="273311" y="3515606"/>
              <a:ext cx="6286174" cy="620401"/>
            </a:xfrm>
            <a:prstGeom prst="leftRightArrow">
              <a:avLst>
                <a:gd fmla="val 50000" name="adj1"/>
                <a:gd fmla="val 50000" name="adj2"/>
              </a:avLst>
            </a:prstGeom>
            <a:gradFill>
              <a:gsLst>
                <a:gs pos="0">
                  <a:srgbClr val="806018"/>
                </a:gs>
                <a:gs pos="50000">
                  <a:srgbClr val="BA8C23"/>
                </a:gs>
                <a:gs pos="100000">
                  <a:srgbClr val="DFA82A"/>
                </a:gs>
              </a:gsLst>
              <a:lin ang="8100000" scaled="0"/>
            </a:gradFill>
            <a:ln>
              <a:noFill/>
            </a:ln>
            <a:effectLst>
              <a:outerShdw blurRad="40000" rotWithShape="0" dir="5400000" dist="23000">
                <a:srgbClr val="000000">
                  <a:alpha val="34901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31" name="Google Shape;231;p20"/>
          <p:cNvSpPr/>
          <p:nvPr/>
        </p:nvSpPr>
        <p:spPr>
          <a:xfrm>
            <a:off x="1187624" y="1124744"/>
            <a:ext cx="6696744" cy="576064"/>
          </a:xfrm>
          <a:prstGeom prst="rect">
            <a:avLst/>
          </a:prstGeom>
          <a:gradFill>
            <a:gsLst>
              <a:gs pos="0">
                <a:srgbClr val="0B5B4B"/>
              </a:gs>
              <a:gs pos="50000">
                <a:srgbClr val="11846D"/>
              </a:gs>
              <a:gs pos="100000">
                <a:srgbClr val="149F83"/>
              </a:gs>
            </a:gsLst>
            <a:lin ang="5400000" scaled="0"/>
          </a:gradFill>
          <a:ln cap="flat" cmpd="sng" w="9525">
            <a:solidFill>
              <a:srgbClr val="45A9C4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ar-EG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لماذا :إي-دوام"؟</a:t>
            </a:r>
            <a:endParaRPr/>
          </a:p>
        </p:txBody>
      </p:sp>
      <p:pic>
        <p:nvPicPr>
          <p:cNvPr descr="C:\Users\Mit\Desktop\Powerpoint_E-dawam_Cover\Cover\logo.png" id="232" name="Google Shape;232;p2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-21771" y="-27384"/>
            <a:ext cx="1980219" cy="11690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Mit\Desktop\Powerpoint_E-dawam_Cover\Layout\8.png" id="237" name="Google Shape;237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75563" y="-13882"/>
            <a:ext cx="5439651" cy="44795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Mit\Desktop\Powerpoint_E-dawam_Cover\Layout\9.png" id="238" name="Google Shape;238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860608" y="-13882"/>
            <a:ext cx="4283392" cy="44795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Mit\Desktop\Powerpoint_E-dawam_Cover\Cover\logo.png" id="239" name="Google Shape;239;p2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-21771" y="-27384"/>
            <a:ext cx="1980219" cy="116904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40" name="Google Shape;240;p21"/>
          <p:cNvGrpSpPr/>
          <p:nvPr/>
        </p:nvGrpSpPr>
        <p:grpSpPr>
          <a:xfrm>
            <a:off x="611560" y="1298325"/>
            <a:ext cx="8136904" cy="4933071"/>
            <a:chOff x="0" y="245588"/>
            <a:chExt cx="8136904" cy="4933071"/>
          </a:xfrm>
        </p:grpSpPr>
        <p:sp>
          <p:nvSpPr>
            <p:cNvPr id="241" name="Google Shape;241;p21"/>
            <p:cNvSpPr/>
            <p:nvPr/>
          </p:nvSpPr>
          <p:spPr>
            <a:xfrm>
              <a:off x="0" y="245588"/>
              <a:ext cx="8136904" cy="809393"/>
            </a:xfrm>
            <a:prstGeom prst="rect">
              <a:avLst/>
            </a:prstGeom>
            <a:noFill/>
            <a:ln cap="flat" cmpd="sng" w="9525">
              <a:solidFill>
                <a:srgbClr val="1E967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" name="Google Shape;242;p21"/>
            <p:cNvSpPr txBox="1"/>
            <p:nvPr/>
          </p:nvSpPr>
          <p:spPr>
            <a:xfrm>
              <a:off x="0" y="245588"/>
              <a:ext cx="8136904" cy="80939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ar-EG" sz="3200" u="none" cap="none" strike="noStrike">
                  <a:solidFill>
                    <a:srgbClr val="1E967E"/>
                  </a:solidFill>
                  <a:latin typeface="Arial"/>
                  <a:ea typeface="Arial"/>
                  <a:cs typeface="Arial"/>
                  <a:sym typeface="Arial"/>
                </a:rPr>
                <a:t>دور شركة كيو فيجن </a:t>
              </a:r>
              <a:endParaRPr b="0" i="0" sz="3200" u="none" cap="none" strike="noStrike">
                <a:solidFill>
                  <a:srgbClr val="1E967E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3" name="Google Shape;243;p21"/>
            <p:cNvSpPr/>
            <p:nvPr/>
          </p:nvSpPr>
          <p:spPr>
            <a:xfrm>
              <a:off x="0" y="1114816"/>
              <a:ext cx="1982575" cy="3402378"/>
            </a:xfrm>
            <a:prstGeom prst="rect">
              <a:avLst/>
            </a:prstGeom>
            <a:gradFill>
              <a:gsLst>
                <a:gs pos="0">
                  <a:srgbClr val="0D6554"/>
                </a:gs>
                <a:gs pos="50000">
                  <a:srgbClr val="12937A"/>
                </a:gs>
                <a:gs pos="100000">
                  <a:srgbClr val="16B193"/>
                </a:gs>
              </a:gsLst>
              <a:lin ang="2700000" scaled="0"/>
            </a:gra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4" name="Google Shape;244;p21"/>
            <p:cNvSpPr txBox="1"/>
            <p:nvPr/>
          </p:nvSpPr>
          <p:spPr>
            <a:xfrm>
              <a:off x="0" y="1114816"/>
              <a:ext cx="1982575" cy="34023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1" algn="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ar-EG" sz="1800" u="none" cap="none" strike="noStrike">
                  <a:solidFill>
                    <a:srgbClr val="0C0C0C"/>
                  </a:solidFill>
                  <a:latin typeface="Arial"/>
                  <a:ea typeface="Arial"/>
                  <a:cs typeface="Arial"/>
                  <a:sym typeface="Arial"/>
                </a:rPr>
                <a:t>تسويق مشروع  إي - دوام.</a:t>
              </a:r>
              <a:endParaRPr b="0" i="0" sz="1800" u="none" cap="none" strike="noStrike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5" name="Google Shape;245;p21"/>
            <p:cNvSpPr/>
            <p:nvPr/>
          </p:nvSpPr>
          <p:spPr>
            <a:xfrm>
              <a:off x="2002538" y="1114816"/>
              <a:ext cx="1982575" cy="3402378"/>
            </a:xfrm>
            <a:prstGeom prst="rect">
              <a:avLst/>
            </a:prstGeom>
            <a:gradFill>
              <a:gsLst>
                <a:gs pos="0">
                  <a:srgbClr val="494949"/>
                </a:gs>
                <a:gs pos="50000">
                  <a:srgbClr val="6A6A6A"/>
                </a:gs>
                <a:gs pos="100000">
                  <a:srgbClr val="7F7F7F"/>
                </a:gs>
              </a:gsLst>
              <a:lin ang="0" scaled="0"/>
            </a:gra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6" name="Google Shape;246;p21"/>
            <p:cNvSpPr txBox="1"/>
            <p:nvPr/>
          </p:nvSpPr>
          <p:spPr>
            <a:xfrm>
              <a:off x="2002538" y="1114816"/>
              <a:ext cx="1982575" cy="34023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1" algn="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ar-EG" sz="1800" u="none" cap="none" strike="noStrike">
                  <a:solidFill>
                    <a:srgbClr val="0C0C0C"/>
                  </a:solidFill>
                  <a:latin typeface="Arial"/>
                  <a:ea typeface="Arial"/>
                  <a:cs typeface="Arial"/>
                  <a:sym typeface="Arial"/>
                </a:rPr>
                <a:t>المتابعة والمساعدة في تنفيذ المهام الخاصة بجمعية حركية.</a:t>
              </a:r>
              <a:endParaRPr b="0" i="0" sz="1800" u="none" cap="none" strike="noStrike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7" name="Google Shape;247;p21"/>
            <p:cNvSpPr/>
            <p:nvPr/>
          </p:nvSpPr>
          <p:spPr>
            <a:xfrm>
              <a:off x="3948040" y="1114816"/>
              <a:ext cx="1982575" cy="3402378"/>
            </a:xfrm>
            <a:prstGeom prst="rect">
              <a:avLst/>
            </a:prstGeom>
            <a:gradFill>
              <a:gsLst>
                <a:gs pos="0">
                  <a:srgbClr val="6F510F"/>
                </a:gs>
                <a:gs pos="50000">
                  <a:srgbClr val="A27616"/>
                </a:gs>
                <a:gs pos="100000">
                  <a:srgbClr val="C18E1C"/>
                </a:gs>
              </a:gsLst>
              <a:lin ang="18900000" scaled="0"/>
            </a:gra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8" name="Google Shape;248;p21"/>
            <p:cNvSpPr txBox="1"/>
            <p:nvPr/>
          </p:nvSpPr>
          <p:spPr>
            <a:xfrm>
              <a:off x="3948040" y="1114816"/>
              <a:ext cx="1982575" cy="34023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1" algn="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ar-EG" sz="1800" u="none" cap="none" strike="noStrike">
                  <a:solidFill>
                    <a:srgbClr val="0C0C0C"/>
                  </a:solidFill>
                  <a:latin typeface="Arial"/>
                  <a:ea typeface="Arial"/>
                  <a:cs typeface="Arial"/>
                  <a:sym typeface="Arial"/>
                </a:rPr>
                <a:t>خدمات الإدارة والمتابعة والتنفيذ إلكترونياً.</a:t>
              </a:r>
              <a:endParaRPr b="0" i="0" sz="1800" u="none" cap="none" strike="noStrike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9" name="Google Shape;249;p21"/>
            <p:cNvSpPr/>
            <p:nvPr/>
          </p:nvSpPr>
          <p:spPr>
            <a:xfrm>
              <a:off x="5950578" y="1134141"/>
              <a:ext cx="2186325" cy="3402378"/>
            </a:xfrm>
            <a:prstGeom prst="rect">
              <a:avLst/>
            </a:prstGeom>
            <a:gradFill>
              <a:gsLst>
                <a:gs pos="0">
                  <a:srgbClr val="0B5B4B"/>
                </a:gs>
                <a:gs pos="50000">
                  <a:srgbClr val="11846D"/>
                </a:gs>
                <a:gs pos="100000">
                  <a:srgbClr val="149F83"/>
                </a:gs>
              </a:gsLst>
              <a:lin ang="5400000" scaled="0"/>
            </a:gra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0" name="Google Shape;250;p21"/>
            <p:cNvSpPr txBox="1"/>
            <p:nvPr/>
          </p:nvSpPr>
          <p:spPr>
            <a:xfrm>
              <a:off x="5950578" y="1134141"/>
              <a:ext cx="2186325" cy="34023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1" algn="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ar-EG" sz="1800" u="none" cap="none" strike="noStrike">
                  <a:solidFill>
                    <a:srgbClr val="0C0C0C"/>
                  </a:solidFill>
                  <a:latin typeface="Arial"/>
                  <a:ea typeface="Arial"/>
                  <a:cs typeface="Arial"/>
                  <a:sym typeface="Arial"/>
                </a:rPr>
                <a:t>تنفيذ الجانب التقني للمشروع من خلال.</a:t>
              </a:r>
              <a:endParaRPr/>
            </a:p>
            <a:p>
              <a:pPr indent="0" lvl="0" marL="0" marR="0" rtl="1" algn="r">
                <a:lnSpc>
                  <a:spcPct val="90000"/>
                </a:lnSpc>
                <a:spcBef>
                  <a:spcPts val="630"/>
                </a:spcBef>
                <a:spcAft>
                  <a:spcPts val="0"/>
                </a:spcAft>
                <a:buNone/>
              </a:pPr>
              <a:r>
                <a:rPr b="1" i="0" lang="ar-EG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بوابة «أي –دوام».   برنامج «إي – تاسك» لإدارة.</a:t>
              </a:r>
              <a:endParaRPr b="1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1" name="Google Shape;251;p21"/>
            <p:cNvSpPr/>
            <p:nvPr/>
          </p:nvSpPr>
          <p:spPr>
            <a:xfrm>
              <a:off x="0" y="4589432"/>
              <a:ext cx="8136904" cy="589227"/>
            </a:xfrm>
            <a:prstGeom prst="rect">
              <a:avLst/>
            </a:prstGeom>
            <a:gradFill>
              <a:gsLst>
                <a:gs pos="0">
                  <a:srgbClr val="6F510F"/>
                </a:gs>
                <a:gs pos="50000">
                  <a:srgbClr val="A27616"/>
                </a:gs>
                <a:gs pos="100000">
                  <a:srgbClr val="C18E1C"/>
                </a:gs>
              </a:gsLst>
              <a:lin ang="108000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52" name="Google Shape;252;p21"/>
          <p:cNvSpPr/>
          <p:nvPr/>
        </p:nvSpPr>
        <p:spPr>
          <a:xfrm>
            <a:off x="716818" y="5805264"/>
            <a:ext cx="738357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ar-EG" sz="1800" u="none" cap="none" strike="noStrik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حيث يعتبر مشروع "إي- دوام" من اكثر المشاريع نجاحاً وفاعلية لجمعية حركية .</a:t>
            </a:r>
            <a:endParaRPr sz="1800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