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ar-EG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9" name="Google Shape;29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2:notes"/>
          <p:cNvSpPr txBox="1"/>
          <p:nvPr>
            <p:ph idx="12" type="sldNum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5" name="Google Shape;33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15:notes"/>
          <p:cNvSpPr txBox="1"/>
          <p:nvPr>
            <p:ph idx="12" type="sldNum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 txBox="1"/>
          <p:nvPr>
            <p:ph idx="12" type="sldNum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5:notes"/>
          <p:cNvSpPr txBox="1"/>
          <p:nvPr>
            <p:ph idx="12" type="sldNum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6:notes"/>
          <p:cNvSpPr txBox="1"/>
          <p:nvPr>
            <p:ph idx="12" type="sldNum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7:notes"/>
          <p:cNvSpPr txBox="1"/>
          <p:nvPr>
            <p:ph idx="12" type="sldNum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1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1" algn="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1" algn="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3.png"/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5" Type="http://schemas.openxmlformats.org/officeDocument/2006/relationships/image" Target="../media/image11.png"/><Relationship Id="rId6" Type="http://schemas.openxmlformats.org/officeDocument/2006/relationships/image" Target="../media/image7.png"/><Relationship Id="rId7" Type="http://schemas.openxmlformats.org/officeDocument/2006/relationships/image" Target="../media/image9.png"/><Relationship Id="rId8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0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17.png"/><Relationship Id="rId9" Type="http://schemas.openxmlformats.org/officeDocument/2006/relationships/image" Target="../media/image5.png"/><Relationship Id="rId5" Type="http://schemas.openxmlformats.org/officeDocument/2006/relationships/image" Target="../media/image20.png"/><Relationship Id="rId6" Type="http://schemas.openxmlformats.org/officeDocument/2006/relationships/image" Target="../media/image28.png"/><Relationship Id="rId7" Type="http://schemas.openxmlformats.org/officeDocument/2006/relationships/image" Target="../media/image21.png"/><Relationship Id="rId8" Type="http://schemas.openxmlformats.org/officeDocument/2006/relationships/image" Target="../media/image3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7.png"/><Relationship Id="rId6" Type="http://schemas.openxmlformats.org/officeDocument/2006/relationships/image" Target="../media/image31.png"/><Relationship Id="rId7" Type="http://schemas.openxmlformats.org/officeDocument/2006/relationships/image" Target="../media/image26.png"/><Relationship Id="rId8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4" Type="http://schemas.openxmlformats.org/officeDocument/2006/relationships/image" Target="../media/image35.png"/><Relationship Id="rId5" Type="http://schemas.openxmlformats.org/officeDocument/2006/relationships/image" Target="../media/image3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image" Target="../media/image14.png"/><Relationship Id="rId10" Type="http://schemas.openxmlformats.org/officeDocument/2006/relationships/image" Target="../media/image15.png"/><Relationship Id="rId13" Type="http://schemas.openxmlformats.org/officeDocument/2006/relationships/image" Target="../media/image16.png"/><Relationship Id="rId1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5" Type="http://schemas.openxmlformats.org/officeDocument/2006/relationships/image" Target="../media/image7.png"/><Relationship Id="rId14" Type="http://schemas.openxmlformats.org/officeDocument/2006/relationships/image" Target="../media/image24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22.png"/><Relationship Id="rId8" Type="http://schemas.openxmlformats.org/officeDocument/2006/relationships/image" Target="../media/image1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29.jpg"/><Relationship Id="rId5" Type="http://schemas.openxmlformats.org/officeDocument/2006/relationships/image" Target="../media/image33.jpg"/><Relationship Id="rId6" Type="http://schemas.openxmlformats.org/officeDocument/2006/relationships/image" Target="../media/image19.jpg"/><Relationship Id="rId7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it\Desktop\Powerpoint_E-dawam_Cover\Cover\bg.png"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9144000" cy="69909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line_2.png" id="90" name="Google Shape;9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95073"/>
            <a:ext cx="9169585" cy="20959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line_1.png" id="91" name="Google Shape;91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1059754"/>
            <a:ext cx="9144000" cy="2090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logo.png" id="92" name="Google Shape;92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771800" y="-31265"/>
            <a:ext cx="3960440" cy="233809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sea.png" id="93" name="Google Shape;93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4224114"/>
            <a:ext cx="9144000" cy="1581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1.png" id="94" name="Google Shape;94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1692696" y="4279716"/>
            <a:ext cx="1381117" cy="1525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-1816004" y="4264858"/>
            <a:ext cx="1686775" cy="1468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-2196752" y="4255286"/>
            <a:ext cx="1728192" cy="15044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7" name="Google Shape;97;p13"/>
          <p:cNvGrpSpPr/>
          <p:nvPr/>
        </p:nvGrpSpPr>
        <p:grpSpPr>
          <a:xfrm>
            <a:off x="611562" y="2924944"/>
            <a:ext cx="8568952" cy="1481708"/>
            <a:chOff x="611562" y="2924944"/>
            <a:chExt cx="8568952" cy="1481708"/>
          </a:xfrm>
        </p:grpSpPr>
        <p:pic>
          <p:nvPicPr>
            <p:cNvPr descr="C:\Users\Mit\Desktop\Powerpoint_E-dawam_Cover\Cover\sea_2.png" id="98" name="Google Shape;98;p13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611562" y="2996952"/>
              <a:ext cx="8568952" cy="1409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9" name="Google Shape;99;p13"/>
            <p:cNvSpPr txBox="1"/>
            <p:nvPr/>
          </p:nvSpPr>
          <p:spPr>
            <a:xfrm>
              <a:off x="1835696" y="2924944"/>
              <a:ext cx="7128792" cy="12426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ar-EG" sz="2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مشـــــروع «إي-دوام» للتوظيف (المباشر –عن بعد)</a:t>
              </a:r>
              <a:endParaRPr/>
            </a:p>
            <a:p>
              <a:pPr indent="0" lvl="0" marL="0" marR="0" rtl="1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ar-EG" sz="2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وإدارة العمل إلكترونياً عن بعد </a:t>
              </a:r>
              <a:endParaRPr b="1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oogle Shape;257;p22"/>
          <p:cNvGrpSpPr/>
          <p:nvPr/>
        </p:nvGrpSpPr>
        <p:grpSpPr>
          <a:xfrm>
            <a:off x="465088" y="2689303"/>
            <a:ext cx="8275487" cy="3279593"/>
            <a:chOff x="7888" y="556447"/>
            <a:chExt cx="8275487" cy="3279593"/>
          </a:xfrm>
        </p:grpSpPr>
        <p:sp>
          <p:nvSpPr>
            <p:cNvPr id="258" name="Google Shape;258;p22"/>
            <p:cNvSpPr/>
            <p:nvPr/>
          </p:nvSpPr>
          <p:spPr>
            <a:xfrm rot="5400000">
              <a:off x="390293" y="1746587"/>
              <a:ext cx="1151861" cy="1916671"/>
            </a:xfrm>
            <a:prstGeom prst="corner">
              <a:avLst>
                <a:gd fmla="val 16120" name="adj1"/>
                <a:gd fmla="val 16110" name="adj2"/>
              </a:avLst>
            </a:prstGeom>
            <a:gradFill>
              <a:gsLst>
                <a:gs pos="0">
                  <a:srgbClr val="806018"/>
                </a:gs>
                <a:gs pos="50000">
                  <a:srgbClr val="BA8C23"/>
                </a:gs>
                <a:gs pos="100000">
                  <a:srgbClr val="DFA82A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2"/>
            <p:cNvSpPr/>
            <p:nvPr/>
          </p:nvSpPr>
          <p:spPr>
            <a:xfrm>
              <a:off x="198018" y="2319259"/>
              <a:ext cx="1730381" cy="1516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2"/>
            <p:cNvSpPr txBox="1"/>
            <p:nvPr/>
          </p:nvSpPr>
          <p:spPr>
            <a:xfrm>
              <a:off x="198018" y="2319259"/>
              <a:ext cx="1730381" cy="1516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0950" lIns="60950" spcFirstLastPara="1" rIns="60950" wrap="square" tIns="6095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1600">
                  <a:solidFill>
                    <a:srgbClr val="0C0C0C"/>
                  </a:solidFill>
                  <a:latin typeface="Arial"/>
                  <a:ea typeface="Arial"/>
                  <a:cs typeface="Arial"/>
                  <a:sym typeface="Arial"/>
                </a:rPr>
                <a:t>تسويق مشروع  إي - دوام.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22"/>
            <p:cNvSpPr/>
            <p:nvPr/>
          </p:nvSpPr>
          <p:spPr>
            <a:xfrm>
              <a:off x="1601913" y="1605480"/>
              <a:ext cx="326487" cy="326487"/>
            </a:xfrm>
            <a:prstGeom prst="triangle">
              <a:avLst>
                <a:gd fmla="val 100000" name="adj"/>
              </a:avLst>
            </a:prstGeom>
            <a:gradFill>
              <a:gsLst>
                <a:gs pos="0">
                  <a:srgbClr val="86703E"/>
                </a:gs>
                <a:gs pos="50000">
                  <a:srgbClr val="C2A25A"/>
                </a:gs>
                <a:gs pos="100000">
                  <a:srgbClr val="E9C36C"/>
                </a:gs>
              </a:gsLst>
              <a:lin ang="162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2"/>
            <p:cNvSpPr/>
            <p:nvPr/>
          </p:nvSpPr>
          <p:spPr>
            <a:xfrm rot="5400000">
              <a:off x="2508618" y="1222405"/>
              <a:ext cx="1151861" cy="1916671"/>
            </a:xfrm>
            <a:prstGeom prst="corner">
              <a:avLst>
                <a:gd fmla="val 16120" name="adj1"/>
                <a:gd fmla="val 16110" name="adj2"/>
              </a:avLst>
            </a:prstGeom>
            <a:gradFill>
              <a:gsLst>
                <a:gs pos="0">
                  <a:srgbClr val="86703E"/>
                </a:gs>
                <a:gs pos="50000">
                  <a:srgbClr val="C2A25A"/>
                </a:gs>
                <a:gs pos="100000">
                  <a:srgbClr val="E9C36C"/>
                </a:gs>
              </a:gsLst>
              <a:lin ang="162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22"/>
            <p:cNvSpPr/>
            <p:nvPr/>
          </p:nvSpPr>
          <p:spPr>
            <a:xfrm>
              <a:off x="2316343" y="1795077"/>
              <a:ext cx="1730381" cy="1516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22"/>
            <p:cNvSpPr txBox="1"/>
            <p:nvPr/>
          </p:nvSpPr>
          <p:spPr>
            <a:xfrm>
              <a:off x="2316343" y="1795077"/>
              <a:ext cx="1730381" cy="1516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0950" lIns="60950" spcFirstLastPara="1" rIns="60950" wrap="square" tIns="6095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1600">
                  <a:solidFill>
                    <a:srgbClr val="0C0C0C"/>
                  </a:solidFill>
                  <a:latin typeface="Arial"/>
                  <a:ea typeface="Arial"/>
                  <a:cs typeface="Arial"/>
                  <a:sym typeface="Arial"/>
                </a:rPr>
                <a:t>المتابعة والمساعدة في تنفيذ المهام الخاصة بجمعية حركية.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22"/>
            <p:cNvSpPr/>
            <p:nvPr/>
          </p:nvSpPr>
          <p:spPr>
            <a:xfrm>
              <a:off x="3720238" y="1081298"/>
              <a:ext cx="326487" cy="326487"/>
            </a:xfrm>
            <a:prstGeom prst="triangle">
              <a:avLst>
                <a:gd fmla="val 100000" name="adj"/>
              </a:avLst>
            </a:prstGeom>
            <a:gradFill>
              <a:gsLst>
                <a:gs pos="0">
                  <a:srgbClr val="71692C"/>
                </a:gs>
                <a:gs pos="50000">
                  <a:srgbClr val="A49940"/>
                </a:gs>
                <a:gs pos="100000">
                  <a:srgbClr val="C4B84D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22"/>
            <p:cNvSpPr/>
            <p:nvPr/>
          </p:nvSpPr>
          <p:spPr>
            <a:xfrm rot="5400000">
              <a:off x="4626943" y="698224"/>
              <a:ext cx="1151861" cy="1916671"/>
            </a:xfrm>
            <a:prstGeom prst="corner">
              <a:avLst>
                <a:gd fmla="val 16120" name="adj1"/>
                <a:gd fmla="val 16110" name="adj2"/>
              </a:avLst>
            </a:prstGeom>
            <a:gradFill>
              <a:gsLst>
                <a:gs pos="0">
                  <a:srgbClr val="71692C"/>
                </a:gs>
                <a:gs pos="50000">
                  <a:srgbClr val="A49940"/>
                </a:gs>
                <a:gs pos="100000">
                  <a:srgbClr val="C4B84D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22"/>
            <p:cNvSpPr/>
            <p:nvPr/>
          </p:nvSpPr>
          <p:spPr>
            <a:xfrm>
              <a:off x="4434669" y="1270896"/>
              <a:ext cx="1730381" cy="1516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22"/>
            <p:cNvSpPr txBox="1"/>
            <p:nvPr/>
          </p:nvSpPr>
          <p:spPr>
            <a:xfrm>
              <a:off x="4434669" y="1270896"/>
              <a:ext cx="1730381" cy="1516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0950" lIns="60950" spcFirstLastPara="1" rIns="60950" wrap="square" tIns="6095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1600">
                  <a:solidFill>
                    <a:srgbClr val="0C0C0C"/>
                  </a:solidFill>
                  <a:latin typeface="Arial"/>
                  <a:ea typeface="Arial"/>
                  <a:cs typeface="Arial"/>
                  <a:sym typeface="Arial"/>
                </a:rPr>
                <a:t>خدمات الإدارة والمتابعة والتنفيذ إلكترونياً.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22"/>
            <p:cNvSpPr/>
            <p:nvPr/>
          </p:nvSpPr>
          <p:spPr>
            <a:xfrm>
              <a:off x="5838563" y="557116"/>
              <a:ext cx="326487" cy="326487"/>
            </a:xfrm>
            <a:prstGeom prst="triangle">
              <a:avLst>
                <a:gd fmla="val 100000" name="adj"/>
              </a:avLst>
            </a:prstGeom>
            <a:gradFill>
              <a:gsLst>
                <a:gs pos="0">
                  <a:srgbClr val="645B2C"/>
                </a:gs>
                <a:gs pos="50000">
                  <a:srgbClr val="92843F"/>
                </a:gs>
                <a:gs pos="100000">
                  <a:srgbClr val="AF9F4C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22"/>
            <p:cNvSpPr/>
            <p:nvPr/>
          </p:nvSpPr>
          <p:spPr>
            <a:xfrm rot="5400000">
              <a:off x="6745268" y="174042"/>
              <a:ext cx="1151861" cy="1916671"/>
            </a:xfrm>
            <a:prstGeom prst="corner">
              <a:avLst>
                <a:gd fmla="val 16120" name="adj1"/>
                <a:gd fmla="val 16110" name="adj2"/>
              </a:avLst>
            </a:prstGeom>
            <a:gradFill>
              <a:gsLst>
                <a:gs pos="0">
                  <a:srgbClr val="645B2C"/>
                </a:gs>
                <a:gs pos="50000">
                  <a:srgbClr val="92843F"/>
                </a:gs>
                <a:gs pos="100000">
                  <a:srgbClr val="AF9F4C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22"/>
            <p:cNvSpPr/>
            <p:nvPr/>
          </p:nvSpPr>
          <p:spPr>
            <a:xfrm>
              <a:off x="6552994" y="746714"/>
              <a:ext cx="1730381" cy="1516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22"/>
            <p:cNvSpPr txBox="1"/>
            <p:nvPr/>
          </p:nvSpPr>
          <p:spPr>
            <a:xfrm>
              <a:off x="6552994" y="746714"/>
              <a:ext cx="1730381" cy="1516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0950" lIns="60950" spcFirstLastPara="1" rIns="60950" wrap="square" tIns="6095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ar-EG" sz="1600">
                  <a:solidFill>
                    <a:srgbClr val="0C0C0C"/>
                  </a:solidFill>
                  <a:latin typeface="Arial"/>
                  <a:ea typeface="Arial"/>
                  <a:cs typeface="Arial"/>
                  <a:sym typeface="Arial"/>
                </a:rPr>
                <a:t>تنفيذ الجانب التقني للمشروع من خلال بوابة «أي –دوام».   برنامج «إي – تاسك» لإدارة.</a:t>
              </a:r>
              <a:endParaRPr b="0" sz="16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C:\Users\Mit\Desktop\Powerpoint_E-dawam_Cover\Layout\8.png" id="273" name="Google Shape;27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5563" y="-13882"/>
            <a:ext cx="5439651" cy="4479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Layout\9.png" id="274" name="Google Shape;274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60608" y="-13882"/>
            <a:ext cx="4283392" cy="4479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logo.png" id="275" name="Google Shape;275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21771" y="-27384"/>
            <a:ext cx="1980219" cy="11690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6" name="Google Shape;276;p22"/>
          <p:cNvGrpSpPr/>
          <p:nvPr/>
        </p:nvGrpSpPr>
        <p:grpSpPr>
          <a:xfrm>
            <a:off x="611560" y="1141661"/>
            <a:ext cx="8136904" cy="809393"/>
            <a:chOff x="0" y="245588"/>
            <a:chExt cx="8136904" cy="809393"/>
          </a:xfrm>
        </p:grpSpPr>
        <p:sp>
          <p:nvSpPr>
            <p:cNvPr id="277" name="Google Shape;277;p22"/>
            <p:cNvSpPr/>
            <p:nvPr/>
          </p:nvSpPr>
          <p:spPr>
            <a:xfrm>
              <a:off x="0" y="245588"/>
              <a:ext cx="8136904" cy="809393"/>
            </a:xfrm>
            <a:prstGeom prst="rect">
              <a:avLst/>
            </a:prstGeom>
            <a:noFill/>
            <a:ln cap="flat" cmpd="sng" w="9525">
              <a:solidFill>
                <a:srgbClr val="1E967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22"/>
            <p:cNvSpPr/>
            <p:nvPr/>
          </p:nvSpPr>
          <p:spPr>
            <a:xfrm>
              <a:off x="0" y="245588"/>
              <a:ext cx="8136904" cy="8093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3200">
                  <a:solidFill>
                    <a:srgbClr val="1E967E"/>
                  </a:solidFill>
                  <a:latin typeface="Arial"/>
                  <a:ea typeface="Arial"/>
                  <a:cs typeface="Arial"/>
                  <a:sym typeface="Arial"/>
                </a:rPr>
                <a:t>دور شركة كيو فيجن </a:t>
              </a:r>
              <a:endParaRPr sz="3200">
                <a:solidFill>
                  <a:srgbClr val="1E967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it\Desktop\Powerpoint_E-dawam_Cover\Layout\9.png" id="283" name="Google Shape;283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7904" y="749448"/>
            <a:ext cx="5436096" cy="735336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23"/>
          <p:cNvSpPr txBox="1"/>
          <p:nvPr>
            <p:ph type="title"/>
          </p:nvPr>
        </p:nvSpPr>
        <p:spPr>
          <a:xfrm>
            <a:off x="3203848" y="485872"/>
            <a:ext cx="707747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b="1" lang="ar-EG"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مسارات حملة التسويق الإلكتروني</a:t>
            </a:r>
            <a:endParaRPr b="1" sz="2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Mit\Desktop\Powerpoint_E-dawam_Cover\Twitter.png" id="285" name="Google Shape;285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06226" y="2633419"/>
            <a:ext cx="594417" cy="579557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23"/>
          <p:cNvSpPr txBox="1"/>
          <p:nvPr/>
        </p:nvSpPr>
        <p:spPr>
          <a:xfrm>
            <a:off x="1835696" y="2564904"/>
            <a:ext cx="5493296" cy="648072"/>
          </a:xfrm>
          <a:prstGeom prst="rect">
            <a:avLst/>
          </a:prstGeom>
          <a:solidFill>
            <a:srgbClr val="88BEE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b="1" lang="ar-EG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حملة تسويقية على Twitter </a:t>
            </a:r>
            <a:endParaRPr b="1" sz="2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Mit\Desktop\Powerpoint_E-dawam_Cover\Youtube.png" id="287" name="Google Shape;287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06392" y="5081736"/>
            <a:ext cx="594000" cy="5795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Facebook.png" id="288" name="Google Shape;288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24328" y="3425914"/>
            <a:ext cx="594000" cy="579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Google+.png" id="289" name="Google Shape;289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506392" y="4304136"/>
            <a:ext cx="594000" cy="565024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23"/>
          <p:cNvSpPr txBox="1"/>
          <p:nvPr/>
        </p:nvSpPr>
        <p:spPr>
          <a:xfrm>
            <a:off x="1815008" y="3353906"/>
            <a:ext cx="5493296" cy="651158"/>
          </a:xfrm>
          <a:prstGeom prst="rect">
            <a:avLst/>
          </a:prstGeom>
          <a:solidFill>
            <a:srgbClr val="6D85B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b="1" lang="ar-EG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حملة تسويقية على Facebook </a:t>
            </a:r>
            <a:endParaRPr b="1" sz="2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3"/>
          <p:cNvSpPr txBox="1"/>
          <p:nvPr/>
        </p:nvSpPr>
        <p:spPr>
          <a:xfrm>
            <a:off x="1815008" y="4149080"/>
            <a:ext cx="5493296" cy="648072"/>
          </a:xfrm>
          <a:prstGeom prst="rect">
            <a:avLst/>
          </a:prstGeom>
          <a:solidFill>
            <a:srgbClr val="E7725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b="1" lang="ar-EG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حملة تسويقية على Google plus </a:t>
            </a:r>
            <a:endParaRPr b="1" sz="2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3"/>
          <p:cNvSpPr txBox="1"/>
          <p:nvPr/>
        </p:nvSpPr>
        <p:spPr>
          <a:xfrm>
            <a:off x="1815008" y="4941240"/>
            <a:ext cx="5493296" cy="648000"/>
          </a:xfrm>
          <a:prstGeom prst="rect">
            <a:avLst/>
          </a:prstGeom>
          <a:solidFill>
            <a:srgbClr val="DF57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b="1" lang="ar-EG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حملة تسويقية على You tube </a:t>
            </a:r>
            <a:endParaRPr b="1" sz="2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Mit\Desktop\1400695043_whatsapp.png" id="293" name="Google Shape;293;p2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524328" y="1754880"/>
            <a:ext cx="594000" cy="59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23"/>
          <p:cNvSpPr txBox="1"/>
          <p:nvPr/>
        </p:nvSpPr>
        <p:spPr>
          <a:xfrm>
            <a:off x="1835696" y="1772888"/>
            <a:ext cx="5493296" cy="648000"/>
          </a:xfrm>
          <a:prstGeom prst="rect">
            <a:avLst/>
          </a:prstGeom>
          <a:solidFill>
            <a:srgbClr val="57BB6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b="1" lang="ar-EG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تجهيز نسخة خفيفة للجوال Mobile App.</a:t>
            </a:r>
            <a:endParaRPr b="1" sz="2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Mit\Desktop\Powerpoint_E-dawam_Cover\Line_3.png" id="295" name="Google Shape;295;p2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" y="404664"/>
            <a:ext cx="9224763" cy="2299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logo.png" id="296" name="Google Shape;296;p2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-21771" y="27707"/>
            <a:ext cx="1980219" cy="116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200">
        <p14:flip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4"/>
          <p:cNvSpPr txBox="1"/>
          <p:nvPr>
            <p:ph type="title"/>
          </p:nvPr>
        </p:nvSpPr>
        <p:spPr>
          <a:xfrm>
            <a:off x="294733" y="620688"/>
            <a:ext cx="8568952" cy="5040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2520"/>
              <a:buFont typeface="Arial"/>
              <a:buNone/>
            </a:pPr>
            <a:r>
              <a:rPr b="1" lang="ar-EG" sz="2520">
                <a:solidFill>
                  <a:srgbClr val="1E967E"/>
                </a:solidFill>
                <a:latin typeface="Arial"/>
                <a:ea typeface="Arial"/>
                <a:cs typeface="Arial"/>
                <a:sym typeface="Arial"/>
              </a:rPr>
              <a:t>مراحــــل التجهيــــز</a:t>
            </a:r>
            <a:endParaRPr b="1" sz="2520">
              <a:solidFill>
                <a:srgbClr val="1E96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4"/>
          <p:cNvSpPr/>
          <p:nvPr/>
        </p:nvSpPr>
        <p:spPr>
          <a:xfrm>
            <a:off x="323528" y="836712"/>
            <a:ext cx="8336921" cy="6740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285750" marR="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1800"/>
              <a:buFont typeface="Noto Sans Symbols"/>
              <a:buChar char="⮚"/>
            </a:pPr>
            <a:r>
              <a:rPr lang="ar-EG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دراسات وإحصاءات عن أخر قوانين العمل بالمملكة.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1800"/>
              <a:buFont typeface="Noto Sans Symbols"/>
              <a:buChar char="⮚"/>
            </a:pPr>
            <a:r>
              <a:rPr lang="ar-EG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متابعة نسب توطين واستخلاص تقارير لتنفيذ تقنيات لمحاربة السعودة الوهمية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1800"/>
              <a:buFont typeface="Noto Sans Symbols"/>
              <a:buChar char="⮚"/>
            </a:pPr>
            <a:r>
              <a:rPr lang="ar-EG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متابعة الباحثين عن عمل من ذوي الاحتياجات الخاصة بالمملكة لمعرفة حجم الشريحة المستهدفة واحتياجاتهم.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1800"/>
              <a:buFont typeface="Noto Sans Symbols"/>
              <a:buChar char="⮚"/>
            </a:pPr>
            <a:r>
              <a:rPr lang="ar-EG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دراسة طريقة التوظيف السابقة في الجمعية للاستفادة من إيجابياتها وإيجاد حلول للسلبيات.</a:t>
            </a:r>
            <a:endParaRPr/>
          </a:p>
          <a:p>
            <a:pPr indent="-285750" lvl="0" marL="285750" marR="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1800"/>
              <a:buFont typeface="Noto Sans Symbols"/>
              <a:buChar char="⮚"/>
            </a:pPr>
            <a:r>
              <a:rPr lang="ar-EG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تجهيز تصور للمشروع بمساراته المتعددة لإدارة العملية الوظيفية من خلال التقنيات الذكية.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1800"/>
              <a:buFont typeface="Noto Sans Symbols"/>
              <a:buChar char="⮚"/>
            </a:pPr>
            <a:r>
              <a:rPr lang="ar-EG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استخراج ترخيص مكتب توظيف من وزارة العمل.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1800"/>
              <a:buFont typeface="Noto Sans Symbols"/>
              <a:buChar char="⮚"/>
            </a:pPr>
            <a:r>
              <a:rPr lang="ar-EG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تجهيز برمجي وإداري لتنفيذ بوابة إلكترونية كواجهة رئيسية لمكتب التوظيف.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1800"/>
              <a:buFont typeface="Noto Sans Symbols"/>
              <a:buChar char="⮚"/>
            </a:pPr>
            <a:r>
              <a:rPr lang="ar-EG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تجميع البيانات المعتمدة من وزارة العمل والتي تخص أنشطة العمل وأنواع الإعاقات التي تناسب ظروف العمل لوضعها بالبوابة .</a:t>
            </a:r>
            <a:endParaRPr/>
          </a:p>
          <a:p>
            <a:pPr indent="-285750" lvl="0" marL="285750" marR="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1800"/>
              <a:buFont typeface="Noto Sans Symbols"/>
              <a:buChar char="⮚"/>
            </a:pPr>
            <a:r>
              <a:rPr lang="ar-EG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تنفيذ تقنية برمجية ونظام لإدارة العمل عن بعد وربطه بالبوابة.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Mit\Desktop\Powerpoint_E-dawam_Cover\Line_3.png" id="304" name="Google Shape;30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04664"/>
            <a:ext cx="9224763" cy="2299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logo.png" id="305" name="Google Shape;305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21771" y="-99392"/>
            <a:ext cx="1980219" cy="116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400">
        <p:fade thruBlk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Google Shape;310;p25"/>
          <p:cNvGrpSpPr/>
          <p:nvPr/>
        </p:nvGrpSpPr>
        <p:grpSpPr>
          <a:xfrm>
            <a:off x="1058038" y="1829048"/>
            <a:ext cx="7164199" cy="4696295"/>
            <a:chOff x="30132" y="0"/>
            <a:chExt cx="7164199" cy="4696295"/>
          </a:xfrm>
        </p:grpSpPr>
        <p:sp>
          <p:nvSpPr>
            <p:cNvPr id="311" name="Google Shape;311;p25"/>
            <p:cNvSpPr/>
            <p:nvPr/>
          </p:nvSpPr>
          <p:spPr>
            <a:xfrm>
              <a:off x="30132" y="0"/>
              <a:ext cx="2816963" cy="2817307"/>
            </a:xfrm>
            <a:prstGeom prst="ellipse">
              <a:avLst/>
            </a:prstGeom>
            <a:solidFill>
              <a:srgbClr val="21A78D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25"/>
            <p:cNvSpPr txBox="1"/>
            <p:nvPr/>
          </p:nvSpPr>
          <p:spPr>
            <a:xfrm>
              <a:off x="442667" y="412585"/>
              <a:ext cx="1991893" cy="19921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استخراج التصاريح الرسمية الخاصة بمجال التوظيف.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25"/>
            <p:cNvSpPr/>
            <p:nvPr/>
          </p:nvSpPr>
          <p:spPr>
            <a:xfrm>
              <a:off x="1479449" y="1878988"/>
              <a:ext cx="2816963" cy="2817307"/>
            </a:xfrm>
            <a:prstGeom prst="ellipse">
              <a:avLst/>
            </a:prstGeom>
            <a:solidFill>
              <a:srgbClr val="BDB255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25"/>
            <p:cNvSpPr txBox="1"/>
            <p:nvPr/>
          </p:nvSpPr>
          <p:spPr>
            <a:xfrm>
              <a:off x="1891984" y="2291573"/>
              <a:ext cx="1991893" cy="19921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الإمداد بالبيانات ومتابعة المعلومات الخاصة بتصنيفات  ذوي الإعاقة بالبوابة.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25"/>
            <p:cNvSpPr/>
            <p:nvPr/>
          </p:nvSpPr>
          <p:spPr>
            <a:xfrm>
              <a:off x="2928050" y="0"/>
              <a:ext cx="2816963" cy="2817307"/>
            </a:xfrm>
            <a:prstGeom prst="ellipse">
              <a:avLst/>
            </a:prstGeom>
            <a:solidFill>
              <a:srgbClr val="E1C075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25"/>
            <p:cNvSpPr txBox="1"/>
            <p:nvPr/>
          </p:nvSpPr>
          <p:spPr>
            <a:xfrm>
              <a:off x="3340585" y="412585"/>
              <a:ext cx="1991893" cy="19921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تقديم المشروع للجهات الحكومية للدعم والرعاية.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25"/>
            <p:cNvSpPr/>
            <p:nvPr/>
          </p:nvSpPr>
          <p:spPr>
            <a:xfrm>
              <a:off x="4377368" y="1878988"/>
              <a:ext cx="2816963" cy="2817307"/>
            </a:xfrm>
            <a:prstGeom prst="ellipse">
              <a:avLst/>
            </a:prstGeom>
            <a:solidFill>
              <a:srgbClr val="1E967E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25"/>
            <p:cNvSpPr txBox="1"/>
            <p:nvPr/>
          </p:nvSpPr>
          <p:spPr>
            <a:xfrm>
              <a:off x="4789903" y="2291573"/>
              <a:ext cx="1991893" cy="19921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تقديم الخدمات التعريفية للمشروع لذوي الإعاقة والشركات.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9" name="Google Shape;319;p25"/>
          <p:cNvGrpSpPr/>
          <p:nvPr/>
        </p:nvGrpSpPr>
        <p:grpSpPr>
          <a:xfrm>
            <a:off x="503548" y="1052736"/>
            <a:ext cx="8136904" cy="648072"/>
            <a:chOff x="0" y="245588"/>
            <a:chExt cx="8136904" cy="809393"/>
          </a:xfrm>
        </p:grpSpPr>
        <p:sp>
          <p:nvSpPr>
            <p:cNvPr id="320" name="Google Shape;320;p25"/>
            <p:cNvSpPr/>
            <p:nvPr/>
          </p:nvSpPr>
          <p:spPr>
            <a:xfrm>
              <a:off x="0" y="245588"/>
              <a:ext cx="8136904" cy="809393"/>
            </a:xfrm>
            <a:prstGeom prst="rect">
              <a:avLst/>
            </a:prstGeom>
            <a:noFill/>
            <a:ln cap="flat" cmpd="sng" w="9525">
              <a:solidFill>
                <a:srgbClr val="1E967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5"/>
            <p:cNvSpPr/>
            <p:nvPr/>
          </p:nvSpPr>
          <p:spPr>
            <a:xfrm>
              <a:off x="0" y="245588"/>
              <a:ext cx="8136904" cy="8093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3200">
                  <a:solidFill>
                    <a:srgbClr val="1E967E"/>
                  </a:solidFill>
                  <a:latin typeface="Arial"/>
                  <a:ea typeface="Arial"/>
                  <a:cs typeface="Arial"/>
                  <a:sym typeface="Arial"/>
                </a:rPr>
                <a:t>دور جمعية حركية</a:t>
              </a:r>
              <a:endParaRPr sz="3200">
                <a:solidFill>
                  <a:srgbClr val="1E967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C:\Users\Mit\Desktop\Powerpoint_E-dawam_Cover\Line_3.png" id="322" name="Google Shape;32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757" y="462795"/>
            <a:ext cx="9224763" cy="2299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logo.png" id="323" name="Google Shape;323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85" y="-27384"/>
            <a:ext cx="1980219" cy="116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1" algn="ctr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ar-EG" sz="1800">
                <a:latin typeface="Arial"/>
                <a:ea typeface="Arial"/>
                <a:cs typeface="Arial"/>
                <a:sym typeface="Arial"/>
              </a:rPr>
              <a:t>يقدم برنامج </a:t>
            </a:r>
            <a:r>
              <a:rPr lang="ar-EG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b="1" lang="ar-EG" sz="18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 إي – تاسك </a:t>
            </a:r>
            <a:r>
              <a:rPr lang="ar-EG" sz="1800">
                <a:latin typeface="Arial"/>
                <a:ea typeface="Arial"/>
                <a:cs typeface="Arial"/>
                <a:sym typeface="Arial"/>
              </a:rPr>
              <a:t>" الحلول العملية للتواصل الجيد بين الموظفين والشركات عن بعد ويعد الداعم التقني للواجهة الرئيسية وهي </a:t>
            </a:r>
            <a:r>
              <a:rPr lang="ar-EG" sz="1800">
                <a:solidFill>
                  <a:srgbClr val="D4A436"/>
                </a:solidFill>
                <a:latin typeface="Arial"/>
                <a:ea typeface="Arial"/>
                <a:cs typeface="Arial"/>
                <a:sym typeface="Arial"/>
              </a:rPr>
              <a:t>بوابة إي-دوام</a:t>
            </a:r>
            <a:r>
              <a:rPr lang="ar-EG" sz="1800">
                <a:latin typeface="Arial"/>
                <a:ea typeface="Arial"/>
                <a:cs typeface="Arial"/>
                <a:sym typeface="Arial"/>
              </a:rPr>
              <a:t> وذلك من خلال آليات منظمة لمتابعة الأعمال من قبل الشركة والموظف عبر البرنامج . وتتضمن المتابعة إسناد المهام وتتبعها وتسليمها وإدارة العملية ككل عن بعد.</a:t>
            </a:r>
            <a:endParaRPr/>
          </a:p>
        </p:txBody>
      </p:sp>
      <p:pic>
        <p:nvPicPr>
          <p:cNvPr descr="C:\Users\Mit\Desktop\Powerpoint_E-dawam_Cover\Cover\logo.png" id="329" name="Google Shape;32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1771" y="-27384"/>
            <a:ext cx="1980219" cy="116904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Line_3.png" id="330" name="Google Shape;330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757" y="462795"/>
            <a:ext cx="9224763" cy="2299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logo.png" id="331" name="Google Shape;331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85" y="-27384"/>
            <a:ext cx="1980219" cy="1169045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26"/>
          <p:cNvSpPr/>
          <p:nvPr/>
        </p:nvSpPr>
        <p:spPr>
          <a:xfrm>
            <a:off x="1403648" y="1556792"/>
            <a:ext cx="6984776" cy="726083"/>
          </a:xfrm>
          <a:prstGeom prst="rect">
            <a:avLst/>
          </a:prstGeom>
          <a:gradFill>
            <a:gsLst>
              <a:gs pos="0">
                <a:srgbClr val="0B5B4B"/>
              </a:gs>
              <a:gs pos="50000">
                <a:srgbClr val="11846D"/>
              </a:gs>
              <a:gs pos="100000">
                <a:srgbClr val="149F83"/>
              </a:gs>
            </a:gsLst>
            <a:lin ang="5400000" scaled="0"/>
          </a:gradFill>
          <a:ln cap="flat" cmpd="sng" w="9525">
            <a:solidFill>
              <a:srgbClr val="45A9C4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EG"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برنامج إي – تاسك "لإدارة المهام عن بعد"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7"/>
          <p:cNvSpPr txBox="1"/>
          <p:nvPr>
            <p:ph type="title"/>
          </p:nvPr>
        </p:nvSpPr>
        <p:spPr>
          <a:xfrm>
            <a:off x="395536" y="2697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3200"/>
              <a:buFont typeface="Arial"/>
              <a:buNone/>
            </a:pPr>
            <a:r>
              <a:rPr b="1" lang="ar-EG" sz="3200">
                <a:solidFill>
                  <a:srgbClr val="1E967E"/>
                </a:solidFill>
                <a:latin typeface="Arial"/>
                <a:ea typeface="Arial"/>
                <a:cs typeface="Arial"/>
                <a:sym typeface="Arial"/>
              </a:rPr>
              <a:t>نظام إدارة العمل عن بعد «E-Task»</a:t>
            </a:r>
            <a:endParaRPr b="1" sz="3200">
              <a:solidFill>
                <a:srgbClr val="1E967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Mit\Desktop\Powerpoint_E-dawam_Cover\Layout\8.png" id="339" name="Google Shape;33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6512" y="-13882"/>
            <a:ext cx="5439651" cy="4479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Layout\9.png" id="340" name="Google Shape;340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97120" y="-13882"/>
            <a:ext cx="4283392" cy="4479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1" name="Google Shape;341;p27"/>
          <p:cNvCxnSpPr/>
          <p:nvPr/>
        </p:nvCxnSpPr>
        <p:spPr>
          <a:xfrm>
            <a:off x="5981096" y="3356992"/>
            <a:ext cx="0" cy="785495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342" name="Google Shape;342;p27"/>
          <p:cNvCxnSpPr/>
          <p:nvPr/>
        </p:nvCxnSpPr>
        <p:spPr>
          <a:xfrm>
            <a:off x="5617713" y="4142487"/>
            <a:ext cx="303629" cy="6533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sm" w="sm" type="none"/>
          </a:ln>
        </p:spPr>
      </p:cxnSp>
      <p:pic>
        <p:nvPicPr>
          <p:cNvPr descr="http://icons.iconarchive.com/icons/visualpharm/must-have/256/User-icon.png" id="343" name="Google Shape;343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87824" y="5805263"/>
            <a:ext cx="943179" cy="759346"/>
          </a:xfrm>
          <a:prstGeom prst="rect">
            <a:avLst/>
          </a:prstGeom>
          <a:noFill/>
          <a:ln>
            <a:noFill/>
          </a:ln>
        </p:spPr>
      </p:pic>
      <p:sp>
        <p:nvSpPr>
          <p:cNvPr id="344" name="Google Shape;344;p27"/>
          <p:cNvSpPr txBox="1"/>
          <p:nvPr/>
        </p:nvSpPr>
        <p:spPr>
          <a:xfrm>
            <a:off x="2986817" y="5455490"/>
            <a:ext cx="927800" cy="4217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مدير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45" name="Google Shape;345;p27"/>
          <p:cNvCxnSpPr/>
          <p:nvPr/>
        </p:nvCxnSpPr>
        <p:spPr>
          <a:xfrm>
            <a:off x="7884368" y="3795231"/>
            <a:ext cx="0" cy="1361962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346" name="Google Shape;346;p27"/>
          <p:cNvCxnSpPr/>
          <p:nvPr/>
        </p:nvCxnSpPr>
        <p:spPr>
          <a:xfrm flipH="1">
            <a:off x="5993003" y="3789041"/>
            <a:ext cx="1849899" cy="6190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347" name="Google Shape;347;p27"/>
          <p:cNvCxnSpPr/>
          <p:nvPr/>
        </p:nvCxnSpPr>
        <p:spPr>
          <a:xfrm flipH="1" rot="10800000">
            <a:off x="1619669" y="3429001"/>
            <a:ext cx="1944216" cy="1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348" name="Google Shape;348;p27"/>
          <p:cNvCxnSpPr/>
          <p:nvPr/>
        </p:nvCxnSpPr>
        <p:spPr>
          <a:xfrm>
            <a:off x="1619669" y="4005065"/>
            <a:ext cx="1944216" cy="0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sp>
        <p:nvSpPr>
          <p:cNvPr id="349" name="Google Shape;349;p27"/>
          <p:cNvSpPr/>
          <p:nvPr/>
        </p:nvSpPr>
        <p:spPr>
          <a:xfrm>
            <a:off x="828255" y="4756657"/>
            <a:ext cx="2017289" cy="720080"/>
          </a:xfrm>
          <a:prstGeom prst="rect">
            <a:avLst/>
          </a:prstGeom>
          <a:noFill/>
          <a:ln cap="flat" cmpd="sng" w="19050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تحديد عدد ساعات تنفيذ المهمة 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50" name="Google Shape;350;p27"/>
          <p:cNvCxnSpPr/>
          <p:nvPr/>
        </p:nvCxnSpPr>
        <p:spPr>
          <a:xfrm flipH="1">
            <a:off x="1619669" y="5531425"/>
            <a:ext cx="4065" cy="326104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351" name="Google Shape;351;p27"/>
          <p:cNvCxnSpPr/>
          <p:nvPr/>
        </p:nvCxnSpPr>
        <p:spPr>
          <a:xfrm>
            <a:off x="3707904" y="6214952"/>
            <a:ext cx="427345" cy="216026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352" name="Google Shape;352;p27"/>
          <p:cNvCxnSpPr/>
          <p:nvPr/>
        </p:nvCxnSpPr>
        <p:spPr>
          <a:xfrm flipH="1" rot="10800000">
            <a:off x="3707904" y="5728808"/>
            <a:ext cx="410837" cy="257442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353" name="Google Shape;353;p27"/>
          <p:cNvCxnSpPr/>
          <p:nvPr/>
        </p:nvCxnSpPr>
        <p:spPr>
          <a:xfrm>
            <a:off x="2849563" y="6204568"/>
            <a:ext cx="235475" cy="0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354" name="Google Shape;354;p27"/>
          <p:cNvCxnSpPr/>
          <p:nvPr/>
        </p:nvCxnSpPr>
        <p:spPr>
          <a:xfrm rot="10800000">
            <a:off x="7300299" y="1565018"/>
            <a:ext cx="512061" cy="0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pic>
        <p:nvPicPr>
          <p:cNvPr descr="http://icons.iconarchive.com/icons/visualpharm/must-have/256/User-icon.png" id="355" name="Google Shape;355;p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740351" y="1245295"/>
            <a:ext cx="864097" cy="657429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p27"/>
          <p:cNvSpPr txBox="1"/>
          <p:nvPr/>
        </p:nvSpPr>
        <p:spPr>
          <a:xfrm>
            <a:off x="7614251" y="1949659"/>
            <a:ext cx="931184" cy="303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مدير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1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7" name="Google Shape;357;p27"/>
          <p:cNvSpPr/>
          <p:nvPr/>
        </p:nvSpPr>
        <p:spPr>
          <a:xfrm>
            <a:off x="5098692" y="1383669"/>
            <a:ext cx="2065595" cy="608417"/>
          </a:xfrm>
          <a:prstGeom prst="rect">
            <a:avLst/>
          </a:prstGeom>
          <a:noFill/>
          <a:ln cap="flat" cmpd="sng" w="19050">
            <a:solidFill>
              <a:srgbClr val="66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إرسال مهمة 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9848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 إضافة مرفقات / ملاحظات"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58" name="Google Shape;358;p27"/>
          <p:cNvCxnSpPr/>
          <p:nvPr/>
        </p:nvCxnSpPr>
        <p:spPr>
          <a:xfrm flipH="1">
            <a:off x="4356585" y="1669340"/>
            <a:ext cx="668350" cy="1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359" name="Google Shape;359;p27"/>
          <p:cNvCxnSpPr/>
          <p:nvPr/>
        </p:nvCxnSpPr>
        <p:spPr>
          <a:xfrm rot="10800000">
            <a:off x="5617713" y="3356991"/>
            <a:ext cx="363383" cy="0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60" name="Google Shape;360;p27"/>
          <p:cNvSpPr txBox="1"/>
          <p:nvPr/>
        </p:nvSpPr>
        <p:spPr>
          <a:xfrm>
            <a:off x="3347862" y="1990862"/>
            <a:ext cx="917423" cy="2625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موظف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http://public.ministrysync.com/_images/ae/features/host_manager_icon.jpg" id="361" name="Google Shape;361;p27"/>
          <p:cNvPicPr preferRelativeResize="0"/>
          <p:nvPr/>
        </p:nvPicPr>
        <p:blipFill rotWithShape="1">
          <a:blip r:embed="rId7">
            <a:alphaModFix/>
          </a:blip>
          <a:srcRect b="21593" l="0" r="0" t="0"/>
          <a:stretch/>
        </p:blipFill>
        <p:spPr>
          <a:xfrm>
            <a:off x="3377559" y="1317303"/>
            <a:ext cx="960914" cy="71786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2" name="Google Shape;362;p27"/>
          <p:cNvCxnSpPr/>
          <p:nvPr/>
        </p:nvCxnSpPr>
        <p:spPr>
          <a:xfrm>
            <a:off x="2630250" y="1383670"/>
            <a:ext cx="713132" cy="194274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med" w="med" type="stealth"/>
            <a:tailEnd len="sm" w="sm" type="none"/>
          </a:ln>
        </p:spPr>
      </p:cxnSp>
      <p:cxnSp>
        <p:nvCxnSpPr>
          <p:cNvPr id="363" name="Google Shape;363;p27"/>
          <p:cNvCxnSpPr/>
          <p:nvPr/>
        </p:nvCxnSpPr>
        <p:spPr>
          <a:xfrm flipH="1" rot="10800000">
            <a:off x="2630250" y="1734927"/>
            <a:ext cx="713132" cy="300240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med" w="med" type="stealth"/>
            <a:tailEnd len="sm" w="sm" type="none"/>
          </a:ln>
        </p:spPr>
      </p:cxnSp>
      <p:sp>
        <p:nvSpPr>
          <p:cNvPr id="364" name="Google Shape;364;p27"/>
          <p:cNvSpPr/>
          <p:nvPr/>
        </p:nvSpPr>
        <p:spPr>
          <a:xfrm>
            <a:off x="1030472" y="1825875"/>
            <a:ext cx="1467771" cy="739029"/>
          </a:xfrm>
          <a:prstGeom prst="rect">
            <a:avLst/>
          </a:prstGeom>
          <a:noFill/>
          <a:ln cap="flat" cmpd="sng" w="19050">
            <a:solidFill>
              <a:srgbClr val="66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استلام المهمة «بعد قبولها»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Google Shape;365;p27"/>
          <p:cNvSpPr/>
          <p:nvPr/>
        </p:nvSpPr>
        <p:spPr>
          <a:xfrm>
            <a:off x="1020937" y="1260040"/>
            <a:ext cx="1477306" cy="368760"/>
          </a:xfrm>
          <a:prstGeom prst="rect">
            <a:avLst/>
          </a:prstGeom>
          <a:noFill/>
          <a:ln cap="flat" cmpd="sng" w="19050">
            <a:solidFill>
              <a:srgbClr val="66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قبول المهمة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66" name="Google Shape;366;p27"/>
          <p:cNvCxnSpPr>
            <a:stCxn id="365" idx="2"/>
            <a:endCxn id="364" idx="0"/>
          </p:cNvCxnSpPr>
          <p:nvPr/>
        </p:nvCxnSpPr>
        <p:spPr>
          <a:xfrm>
            <a:off x="1759590" y="1628800"/>
            <a:ext cx="4800" cy="197100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67" name="Google Shape;367;p27"/>
          <p:cNvSpPr/>
          <p:nvPr/>
        </p:nvSpPr>
        <p:spPr>
          <a:xfrm>
            <a:off x="757313" y="5886432"/>
            <a:ext cx="2088231" cy="538707"/>
          </a:xfrm>
          <a:prstGeom prst="rect">
            <a:avLst/>
          </a:prstGeom>
          <a:noFill/>
          <a:ln cap="flat" cmpd="sng" w="19050">
            <a:solidFill>
              <a:srgbClr val="66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إرسال المهام المنجزة 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68" name="Google Shape;368;p27"/>
          <p:cNvCxnSpPr/>
          <p:nvPr/>
        </p:nvCxnSpPr>
        <p:spPr>
          <a:xfrm flipH="1" rot="10800000">
            <a:off x="1619668" y="4005065"/>
            <a:ext cx="4066" cy="720079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med" w="med" type="stealth"/>
            <a:tailEnd len="sm" w="sm" type="none"/>
          </a:ln>
        </p:spPr>
      </p:cxnSp>
      <p:sp>
        <p:nvSpPr>
          <p:cNvPr id="369" name="Google Shape;369;p27"/>
          <p:cNvSpPr/>
          <p:nvPr/>
        </p:nvSpPr>
        <p:spPr>
          <a:xfrm>
            <a:off x="3644023" y="3789039"/>
            <a:ext cx="1792068" cy="392784"/>
          </a:xfrm>
          <a:prstGeom prst="rect">
            <a:avLst/>
          </a:prstGeom>
          <a:noFill/>
          <a:ln cap="flat" cmpd="sng" w="1905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إضافة تعليقات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27"/>
          <p:cNvSpPr/>
          <p:nvPr/>
        </p:nvSpPr>
        <p:spPr>
          <a:xfrm>
            <a:off x="3635893" y="3212974"/>
            <a:ext cx="1792068" cy="397428"/>
          </a:xfrm>
          <a:prstGeom prst="rect">
            <a:avLst/>
          </a:prstGeom>
          <a:noFill/>
          <a:ln cap="flat" cmpd="sng" w="1905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إضافة مرفقات</a:t>
            </a:r>
            <a:r>
              <a:rPr lang="ar-EG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1" name="Google Shape;371;p27"/>
          <p:cNvCxnSpPr/>
          <p:nvPr/>
        </p:nvCxnSpPr>
        <p:spPr>
          <a:xfrm flipH="1" rot="10800000">
            <a:off x="3705516" y="2278322"/>
            <a:ext cx="2388" cy="335129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med" w="med" type="stealth"/>
            <a:tailEnd len="sm" w="sm" type="none"/>
          </a:ln>
        </p:spPr>
      </p:cxnSp>
      <p:cxnSp>
        <p:nvCxnSpPr>
          <p:cNvPr id="372" name="Google Shape;372;p27"/>
          <p:cNvCxnSpPr/>
          <p:nvPr/>
        </p:nvCxnSpPr>
        <p:spPr>
          <a:xfrm flipH="1">
            <a:off x="4209565" y="2815234"/>
            <a:ext cx="3386776" cy="6604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373" name="Google Shape;373;p27"/>
          <p:cNvCxnSpPr/>
          <p:nvPr/>
        </p:nvCxnSpPr>
        <p:spPr>
          <a:xfrm rot="10800000">
            <a:off x="7596745" y="2399103"/>
            <a:ext cx="1" cy="403567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sp>
        <p:nvSpPr>
          <p:cNvPr id="374" name="Google Shape;374;p27"/>
          <p:cNvSpPr/>
          <p:nvPr/>
        </p:nvSpPr>
        <p:spPr>
          <a:xfrm>
            <a:off x="4176315" y="5591323"/>
            <a:ext cx="1169733" cy="403564"/>
          </a:xfrm>
          <a:prstGeom prst="rect">
            <a:avLst/>
          </a:prstGeom>
          <a:noFill/>
          <a:ln cap="flat" cmpd="sng" w="19050">
            <a:solidFill>
              <a:srgbClr val="66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رفض المهمة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5" name="Google Shape;375;p27"/>
          <p:cNvSpPr/>
          <p:nvPr/>
        </p:nvSpPr>
        <p:spPr>
          <a:xfrm>
            <a:off x="2970219" y="2636912"/>
            <a:ext cx="1169733" cy="403564"/>
          </a:xfrm>
          <a:prstGeom prst="rect">
            <a:avLst/>
          </a:prstGeom>
          <a:noFill/>
          <a:ln cap="flat" cmpd="sng" w="19050">
            <a:solidFill>
              <a:srgbClr val="66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رفض المهمة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6" name="Google Shape;376;p27"/>
          <p:cNvSpPr/>
          <p:nvPr/>
        </p:nvSpPr>
        <p:spPr>
          <a:xfrm>
            <a:off x="4163260" y="6229195"/>
            <a:ext cx="1169733" cy="403564"/>
          </a:xfrm>
          <a:prstGeom prst="rect">
            <a:avLst/>
          </a:prstGeom>
          <a:noFill/>
          <a:ln cap="flat" cmpd="sng" w="19050">
            <a:solidFill>
              <a:srgbClr val="66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اعتماد المهمة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77" name="Google Shape;377;p27"/>
          <p:cNvCxnSpPr/>
          <p:nvPr/>
        </p:nvCxnSpPr>
        <p:spPr>
          <a:xfrm>
            <a:off x="7060891" y="5157192"/>
            <a:ext cx="1543557" cy="0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378" name="Google Shape;378;p27"/>
          <p:cNvCxnSpPr/>
          <p:nvPr/>
        </p:nvCxnSpPr>
        <p:spPr>
          <a:xfrm rot="10800000">
            <a:off x="7020272" y="5157192"/>
            <a:ext cx="0" cy="291500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379" name="Google Shape;379;p27"/>
          <p:cNvCxnSpPr/>
          <p:nvPr/>
        </p:nvCxnSpPr>
        <p:spPr>
          <a:xfrm>
            <a:off x="8604448" y="5157192"/>
            <a:ext cx="0" cy="291500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80" name="Google Shape;380;p27"/>
          <p:cNvSpPr/>
          <p:nvPr/>
        </p:nvSpPr>
        <p:spPr>
          <a:xfrm>
            <a:off x="6588224" y="5445224"/>
            <a:ext cx="1008000" cy="856800"/>
          </a:xfrm>
          <a:prstGeom prst="rect">
            <a:avLst/>
          </a:prstGeom>
          <a:noFill/>
          <a:ln cap="flat" cmpd="sng" w="19050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اعادة اسناد المهمة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27"/>
          <p:cNvSpPr/>
          <p:nvPr/>
        </p:nvSpPr>
        <p:spPr>
          <a:xfrm>
            <a:off x="7884369" y="5445224"/>
            <a:ext cx="1008111" cy="855447"/>
          </a:xfrm>
          <a:prstGeom prst="rect">
            <a:avLst/>
          </a:prstGeom>
          <a:noFill/>
          <a:ln cap="flat" cmpd="sng" w="19050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ايقاف / اعادة فتح المهمة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27"/>
          <p:cNvSpPr/>
          <p:nvPr/>
        </p:nvSpPr>
        <p:spPr>
          <a:xfrm rot="5400000">
            <a:off x="6885508" y="3438252"/>
            <a:ext cx="2627097" cy="378735"/>
          </a:xfrm>
          <a:prstGeom prst="rect">
            <a:avLst/>
          </a:prstGeom>
          <a:noFill/>
          <a:ln cap="flat" cmpd="sng" w="19050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متابعة المهام من خلال الاشعارات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1" algn="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ar-EG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3" name="Google Shape;383;p27"/>
          <p:cNvCxnSpPr/>
          <p:nvPr/>
        </p:nvCxnSpPr>
        <p:spPr>
          <a:xfrm flipH="1" rot="10800000">
            <a:off x="1619671" y="2607832"/>
            <a:ext cx="1" cy="784834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384" name="Google Shape;384;p27"/>
          <p:cNvCxnSpPr/>
          <p:nvPr/>
        </p:nvCxnSpPr>
        <p:spPr>
          <a:xfrm flipH="1" rot="10800000">
            <a:off x="1619671" y="3445736"/>
            <a:ext cx="1" cy="487320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385" name="Google Shape;385;p27"/>
          <p:cNvCxnSpPr/>
          <p:nvPr/>
        </p:nvCxnSpPr>
        <p:spPr>
          <a:xfrm flipH="1" rot="10800000">
            <a:off x="7884367" y="2492896"/>
            <a:ext cx="1" cy="1263983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386" name="Google Shape;386;p27"/>
          <p:cNvCxnSpPr/>
          <p:nvPr/>
        </p:nvCxnSpPr>
        <p:spPr>
          <a:xfrm>
            <a:off x="2233012" y="3789037"/>
            <a:ext cx="0" cy="391678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387" name="Google Shape;387;p27"/>
          <p:cNvCxnSpPr/>
          <p:nvPr/>
        </p:nvCxnSpPr>
        <p:spPr>
          <a:xfrm flipH="1">
            <a:off x="5303167" y="3789037"/>
            <a:ext cx="405" cy="348002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388" name="Google Shape;388;p27"/>
          <p:cNvCxnSpPr/>
          <p:nvPr/>
        </p:nvCxnSpPr>
        <p:spPr>
          <a:xfrm flipH="1">
            <a:off x="6913532" y="3789037"/>
            <a:ext cx="325" cy="384726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389" name="Google Shape;389;p27"/>
          <p:cNvCxnSpPr/>
          <p:nvPr/>
        </p:nvCxnSpPr>
        <p:spPr>
          <a:xfrm>
            <a:off x="3676063" y="3789037"/>
            <a:ext cx="0" cy="359066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390" name="Google Shape;390;p27"/>
          <p:cNvCxnSpPr/>
          <p:nvPr/>
        </p:nvCxnSpPr>
        <p:spPr>
          <a:xfrm>
            <a:off x="4464855" y="3212973"/>
            <a:ext cx="405" cy="557116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med" w="med" type="stealth"/>
          </a:ln>
        </p:spPr>
      </p:cxnSp>
      <p:sp>
        <p:nvSpPr>
          <p:cNvPr id="391" name="Google Shape;391;p27"/>
          <p:cNvSpPr/>
          <p:nvPr/>
        </p:nvSpPr>
        <p:spPr>
          <a:xfrm>
            <a:off x="2809077" y="2607803"/>
            <a:ext cx="3600405" cy="608417"/>
          </a:xfrm>
          <a:prstGeom prst="rect">
            <a:avLst/>
          </a:prstGeom>
          <a:noFill/>
          <a:ln cap="flat" cmpd="sng" w="19050">
            <a:solidFill>
              <a:srgbClr val="66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مخرجات البرنامج</a:t>
            </a:r>
            <a:endParaRPr/>
          </a:p>
        </p:txBody>
      </p:sp>
      <p:sp>
        <p:nvSpPr>
          <p:cNvPr id="392" name="Google Shape;392;p27"/>
          <p:cNvSpPr/>
          <p:nvPr/>
        </p:nvSpPr>
        <p:spPr>
          <a:xfrm>
            <a:off x="1779894" y="4149077"/>
            <a:ext cx="1029183" cy="648000"/>
          </a:xfrm>
          <a:prstGeom prst="rect">
            <a:avLst/>
          </a:prstGeom>
          <a:noFill/>
          <a:ln cap="flat" cmpd="sng" w="1905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التقييم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27"/>
          <p:cNvSpPr/>
          <p:nvPr/>
        </p:nvSpPr>
        <p:spPr>
          <a:xfrm>
            <a:off x="4763512" y="4149077"/>
            <a:ext cx="1080116" cy="648000"/>
          </a:xfrm>
          <a:prstGeom prst="rect">
            <a:avLst/>
          </a:prstGeom>
          <a:noFill/>
          <a:ln cap="flat" cmpd="sng" w="1905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الاطلاع على احصاءات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27"/>
          <p:cNvSpPr/>
          <p:nvPr/>
        </p:nvSpPr>
        <p:spPr>
          <a:xfrm>
            <a:off x="6409477" y="4149077"/>
            <a:ext cx="1114851" cy="648074"/>
          </a:xfrm>
          <a:prstGeom prst="rect">
            <a:avLst/>
          </a:prstGeom>
          <a:noFill/>
          <a:ln cap="flat" cmpd="sng" w="1905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ar-EG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استخراج تقارير 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27"/>
          <p:cNvSpPr/>
          <p:nvPr/>
        </p:nvSpPr>
        <p:spPr>
          <a:xfrm>
            <a:off x="2987824" y="4149078"/>
            <a:ext cx="1477030" cy="648000"/>
          </a:xfrm>
          <a:prstGeom prst="rect">
            <a:avLst/>
          </a:prstGeom>
          <a:noFill/>
          <a:ln cap="flat" cmpd="sng" w="1905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الاطلاع على سجل عمليات المهمة 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6" name="Google Shape;396;p27"/>
          <p:cNvCxnSpPr/>
          <p:nvPr/>
        </p:nvCxnSpPr>
        <p:spPr>
          <a:xfrm rot="10800000">
            <a:off x="2233012" y="3789037"/>
            <a:ext cx="4680533" cy="8228"/>
          </a:xfrm>
          <a:prstGeom prst="straightConnector1">
            <a:avLst/>
          </a:prstGeom>
          <a:noFill/>
          <a:ln cap="flat" cmpd="sng" w="19050">
            <a:solidFill>
              <a:srgbClr val="669900"/>
            </a:solidFill>
            <a:prstDash val="dash"/>
            <a:round/>
            <a:headEnd len="sm" w="sm" type="none"/>
            <a:tailEnd len="sm" w="sm" type="none"/>
          </a:ln>
        </p:spPr>
      </p:cxnSp>
      <p:pic>
        <p:nvPicPr>
          <p:cNvPr descr="C:\Users\Mit\Desktop\Powerpoint_E-dawam_Cover\Cover\logo.png" id="397" name="Google Shape;397;p2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21771" y="-27384"/>
            <a:ext cx="1980219" cy="116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2" name="Google Shape;402;p28"/>
          <p:cNvGrpSpPr/>
          <p:nvPr/>
        </p:nvGrpSpPr>
        <p:grpSpPr>
          <a:xfrm>
            <a:off x="699916" y="2154878"/>
            <a:ext cx="7400480" cy="4276434"/>
            <a:chOff x="160364" y="310054"/>
            <a:chExt cx="7400480" cy="4276434"/>
          </a:xfrm>
        </p:grpSpPr>
        <p:sp>
          <p:nvSpPr>
            <p:cNvPr id="403" name="Google Shape;403;p28"/>
            <p:cNvSpPr/>
            <p:nvPr/>
          </p:nvSpPr>
          <p:spPr>
            <a:xfrm>
              <a:off x="160364" y="310054"/>
              <a:ext cx="2215898" cy="886359"/>
            </a:xfrm>
            <a:prstGeom prst="rect">
              <a:avLst/>
            </a:prstGeom>
            <a:gradFill>
              <a:gsLst>
                <a:gs pos="0">
                  <a:srgbClr val="0B5B4B"/>
                </a:gs>
                <a:gs pos="50000">
                  <a:srgbClr val="11846D"/>
                </a:gs>
                <a:gs pos="100000">
                  <a:srgbClr val="149F83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28"/>
            <p:cNvSpPr txBox="1"/>
            <p:nvPr/>
          </p:nvSpPr>
          <p:spPr>
            <a:xfrm>
              <a:off x="160364" y="310054"/>
              <a:ext cx="2215898" cy="8863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9400" lIns="156450" spcFirstLastPara="1" rIns="156450" wrap="square" tIns="8940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ar-EG" sz="2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Skype</a:t>
              </a:r>
              <a:endParaRPr b="1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28"/>
            <p:cNvSpPr/>
            <p:nvPr/>
          </p:nvSpPr>
          <p:spPr>
            <a:xfrm>
              <a:off x="160364" y="1196414"/>
              <a:ext cx="2215898" cy="3390074"/>
            </a:xfrm>
            <a:prstGeom prst="rect">
              <a:avLst/>
            </a:prstGeom>
            <a:gradFill>
              <a:gsLst>
                <a:gs pos="0">
                  <a:srgbClr val="91CDBB"/>
                </a:gs>
                <a:gs pos="50000">
                  <a:srgbClr val="BEDDD4"/>
                </a:gs>
                <a:gs pos="100000">
                  <a:srgbClr val="DFEDE8"/>
                </a:gs>
              </a:gsLst>
              <a:lin ang="2700000" scaled="0"/>
            </a:gra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28"/>
            <p:cNvSpPr txBox="1"/>
            <p:nvPr/>
          </p:nvSpPr>
          <p:spPr>
            <a:xfrm>
              <a:off x="160364" y="1196414"/>
              <a:ext cx="2215898" cy="33900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4000" lIns="96000" spcFirstLastPara="1" rIns="128000" wrap="square" tIns="96000">
              <a:noAutofit/>
            </a:bodyPr>
            <a:lstStyle/>
            <a:p>
              <a:pPr indent="-171450" lvl="1" marL="171450" marR="0" rtl="1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b="0" i="0" lang="ar-EG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متابعة دورية مع منسقي المشروع حيث التواصل بشكل أسرع  من خلال أوقات الدوام.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28"/>
            <p:cNvSpPr/>
            <p:nvPr/>
          </p:nvSpPr>
          <p:spPr>
            <a:xfrm>
              <a:off x="2527032" y="310054"/>
              <a:ext cx="2650790" cy="886359"/>
            </a:xfrm>
            <a:prstGeom prst="rect">
              <a:avLst/>
            </a:prstGeom>
            <a:gradFill>
              <a:gsLst>
                <a:gs pos="0">
                  <a:srgbClr val="494949"/>
                </a:gs>
                <a:gs pos="50000">
                  <a:srgbClr val="6A6A6A"/>
                </a:gs>
                <a:gs pos="100000">
                  <a:srgbClr val="7F7F7F"/>
                </a:gs>
              </a:gsLst>
              <a:lin ang="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28"/>
            <p:cNvSpPr txBox="1"/>
            <p:nvPr/>
          </p:nvSpPr>
          <p:spPr>
            <a:xfrm>
              <a:off x="2527032" y="310054"/>
              <a:ext cx="2650790" cy="8863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9400" lIns="156450" spcFirstLastPara="1" rIns="156450" wrap="square" tIns="8940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ar-EG" sz="2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البريد الإلكتروني</a:t>
              </a:r>
              <a:endParaRPr b="1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2527032" y="1196414"/>
              <a:ext cx="2650790" cy="3390074"/>
            </a:xfrm>
            <a:prstGeom prst="rect">
              <a:avLst/>
            </a:prstGeom>
            <a:gradFill>
              <a:gsLst>
                <a:gs pos="0">
                  <a:srgbClr val="B7B7B7"/>
                </a:gs>
                <a:gs pos="50000">
                  <a:srgbClr val="D2D2D2"/>
                </a:gs>
                <a:gs pos="100000">
                  <a:srgbClr val="E8E8E8"/>
                </a:gs>
              </a:gsLst>
              <a:lin ang="0" scaled="0"/>
            </a:gra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28"/>
            <p:cNvSpPr txBox="1"/>
            <p:nvPr/>
          </p:nvSpPr>
          <p:spPr>
            <a:xfrm>
              <a:off x="2527032" y="1196414"/>
              <a:ext cx="2650790" cy="33900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4000" lIns="96000" spcFirstLastPara="1" rIns="128000" wrap="square" tIns="96000">
              <a:noAutofit/>
            </a:bodyPr>
            <a:lstStyle/>
            <a:p>
              <a:pPr indent="-171450" lvl="1" marL="171450" marR="0" rtl="1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b="0" i="0" lang="ar-EG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حيث يتم المتابعة الدورية مع مسؤولي الجمعية .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1" algn="r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b="0" i="0" lang="ar-EG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وتجميع كافة مستندات المشروع.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5344946" y="310054"/>
              <a:ext cx="2215898" cy="886359"/>
            </a:xfrm>
            <a:prstGeom prst="rect">
              <a:avLst/>
            </a:prstGeom>
            <a:solidFill>
              <a:srgbClr val="938953"/>
            </a:solidFill>
            <a:ln cap="flat" cmpd="sng" w="25400">
              <a:solidFill>
                <a:srgbClr val="93895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28"/>
            <p:cNvSpPr txBox="1"/>
            <p:nvPr/>
          </p:nvSpPr>
          <p:spPr>
            <a:xfrm>
              <a:off x="5344946" y="310054"/>
              <a:ext cx="2215898" cy="8863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9400" lIns="156450" spcFirstLastPara="1" rIns="156450" wrap="square" tIns="8940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ar-EG" sz="2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تقارير دورية</a:t>
              </a:r>
              <a:endParaRPr b="1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8"/>
            <p:cNvSpPr/>
            <p:nvPr/>
          </p:nvSpPr>
          <p:spPr>
            <a:xfrm>
              <a:off x="5344946" y="1196414"/>
              <a:ext cx="2215898" cy="3390074"/>
            </a:xfrm>
            <a:prstGeom prst="rect">
              <a:avLst/>
            </a:prstGeom>
            <a:gradFill>
              <a:gsLst>
                <a:gs pos="0">
                  <a:srgbClr val="C7BF9F"/>
                </a:gs>
                <a:gs pos="50000">
                  <a:srgbClr val="DBD6C4"/>
                </a:gs>
                <a:gs pos="100000">
                  <a:srgbClr val="EDEBE1"/>
                </a:gs>
              </a:gsLst>
              <a:lin ang="0" scaled="0"/>
            </a:gra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28"/>
            <p:cNvSpPr txBox="1"/>
            <p:nvPr/>
          </p:nvSpPr>
          <p:spPr>
            <a:xfrm>
              <a:off x="5344946" y="1196414"/>
              <a:ext cx="2215898" cy="33900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4000" lIns="96000" spcFirstLastPara="1" rIns="128000" wrap="square" tIns="96000">
              <a:noAutofit/>
            </a:bodyPr>
            <a:lstStyle/>
            <a:p>
              <a:pPr indent="-171450" lvl="1" marL="171450" marR="0" rtl="1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b="0" i="0" lang="ar-EG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يتم أعداد تقارير دورية تقدم الي أدارة الجمعية بشكل دوري.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1" algn="r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b="0" i="0" lang="ar-EG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تحدد هذه التقارير مسار المشروع والنتائج التي تم الوصول اليها .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5" name="Google Shape;415;p28"/>
          <p:cNvSpPr/>
          <p:nvPr/>
        </p:nvSpPr>
        <p:spPr>
          <a:xfrm>
            <a:off x="611560" y="1052736"/>
            <a:ext cx="7560840" cy="936104"/>
          </a:xfrm>
          <a:prstGeom prst="rect">
            <a:avLst/>
          </a:prstGeom>
          <a:gradFill>
            <a:gsLst>
              <a:gs pos="0">
                <a:srgbClr val="0B5B4B"/>
              </a:gs>
              <a:gs pos="50000">
                <a:srgbClr val="11846D"/>
              </a:gs>
              <a:gs pos="100000">
                <a:srgbClr val="149F83"/>
              </a:gs>
            </a:gsLst>
            <a:path path="circle">
              <a:fillToRect b="100%" r="100%"/>
            </a:path>
            <a:tileRect l="-100%" t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آلية التواصل مع جمعية حركية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Mit\Desktop\Powerpoint_E-dawam_Cover\Layout\8.png" id="416" name="Google Shape;416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6512" y="-13882"/>
            <a:ext cx="5439651" cy="4479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Layout\9.png" id="417" name="Google Shape;417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97120" y="-13882"/>
            <a:ext cx="4283392" cy="4479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logo.png" id="418" name="Google Shape;418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21771" y="-27384"/>
            <a:ext cx="1980219" cy="116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" name="Google Shape;423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099" y="381000"/>
            <a:ext cx="9144000" cy="54560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dinaar\Desktop\Powerpoint_E-dawam_Cover\Cover_Powerpoint.png" id="424" name="Google Shape;424;p29"/>
          <p:cNvPicPr preferRelativeResize="0"/>
          <p:nvPr/>
        </p:nvPicPr>
        <p:blipFill rotWithShape="1">
          <a:blip r:embed="rId4">
            <a:alphaModFix/>
          </a:blip>
          <a:srcRect b="-11151" l="3385" r="-3384" t="78856"/>
          <a:stretch/>
        </p:blipFill>
        <p:spPr>
          <a:xfrm>
            <a:off x="-19049" y="5410199"/>
            <a:ext cx="9467850" cy="229321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dinaar\Desktop\Powerpoint_E-dawam_Cover\Logo.png" id="425" name="Google Shape;425;p29"/>
          <p:cNvPicPr preferRelativeResize="0"/>
          <p:nvPr/>
        </p:nvPicPr>
        <p:blipFill rotWithShape="1">
          <a:blip r:embed="rId5">
            <a:alphaModFix/>
          </a:blip>
          <a:srcRect b="15413" l="25781" r="25585" t="12507"/>
          <a:stretch/>
        </p:blipFill>
        <p:spPr>
          <a:xfrm>
            <a:off x="2306192" y="548680"/>
            <a:ext cx="4498056" cy="37779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dinaar\Desktop\Powerpoint_E-dawam_Cover\Cover_Powerpoint.png" id="426" name="Google Shape;426;p29"/>
          <p:cNvPicPr preferRelativeResize="0"/>
          <p:nvPr/>
        </p:nvPicPr>
        <p:blipFill rotWithShape="1">
          <a:blip r:embed="rId4">
            <a:alphaModFix/>
          </a:blip>
          <a:srcRect b="92448" l="0" r="0" t="3776"/>
          <a:stretch/>
        </p:blipFill>
        <p:spPr>
          <a:xfrm>
            <a:off x="0" y="274439"/>
            <a:ext cx="9144000" cy="258961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p29"/>
          <p:cNvSpPr/>
          <p:nvPr/>
        </p:nvSpPr>
        <p:spPr>
          <a:xfrm>
            <a:off x="251520" y="4437112"/>
            <a:ext cx="8712968" cy="720080"/>
          </a:xfrm>
          <a:prstGeom prst="rect">
            <a:avLst/>
          </a:prstGeom>
          <a:gradFill>
            <a:gsLst>
              <a:gs pos="0">
                <a:srgbClr val="0B5B4B"/>
              </a:gs>
              <a:gs pos="50000">
                <a:srgbClr val="11846D"/>
              </a:gs>
              <a:gs pos="100000">
                <a:srgbClr val="149F83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EG" sz="2600">
                <a:solidFill>
                  <a:srgbClr val="D4A436"/>
                </a:solidFill>
                <a:latin typeface="Arial"/>
                <a:ea typeface="Arial"/>
                <a:cs typeface="Arial"/>
                <a:sym typeface="Arial"/>
              </a:rPr>
              <a:t>كل الشكر والتقدير لمسؤولي جمعية حركية</a:t>
            </a:r>
            <a:endParaRPr b="1" sz="2600">
              <a:solidFill>
                <a:srgbClr val="D4A43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/>
          <p:nvPr>
            <p:ph type="title"/>
          </p:nvPr>
        </p:nvSpPr>
        <p:spPr>
          <a:xfrm>
            <a:off x="457200" y="4766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ar-EG" sz="3200">
                <a:latin typeface="Arial"/>
                <a:ea typeface="Arial"/>
                <a:cs typeface="Arial"/>
                <a:sym typeface="Arial"/>
              </a:rPr>
              <a:t>مــا هــو مشــروع «إي – دوام»؟</a:t>
            </a:r>
            <a:endParaRPr b="1" sz="3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Mit\Desktop\E_dawam_logo_1.png" id="105" name="Google Shape;105;p14"/>
          <p:cNvPicPr preferRelativeResize="0"/>
          <p:nvPr/>
        </p:nvPicPr>
        <p:blipFill rotWithShape="1">
          <a:blip r:embed="rId3">
            <a:alphaModFix/>
          </a:blip>
          <a:srcRect b="31323" l="22748" r="18595" t="26667"/>
          <a:stretch/>
        </p:blipFill>
        <p:spPr>
          <a:xfrm>
            <a:off x="971600" y="1412776"/>
            <a:ext cx="7356087" cy="4792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/>
          <p:nvPr/>
        </p:nvSpPr>
        <p:spPr>
          <a:xfrm>
            <a:off x="827584" y="2424370"/>
            <a:ext cx="7817893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إي-دوام مكتب توظيف لذوي الاحتياجات الخاصة وأسرهم حاصل على رخصة وزارة العمل رقم 388 لعام  1434 هـــ.، </a:t>
            </a:r>
            <a:r>
              <a:rPr b="1" i="0" lang="ar-EG" sz="1800" u="none" cap="none" strike="noStrike">
                <a:solidFill>
                  <a:srgbClr val="D4A436"/>
                </a:solidFill>
                <a:latin typeface="Arial"/>
                <a:ea typeface="Arial"/>
                <a:cs typeface="Arial"/>
                <a:sym typeface="Arial"/>
              </a:rPr>
              <a:t>متخصص في</a:t>
            </a:r>
            <a:r>
              <a:rPr b="0" i="0" lang="ar-EG" sz="1800" u="none" cap="none" strike="noStrike">
                <a:solidFill>
                  <a:srgbClr val="D4A436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1" marL="4572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التوظيف المباشر 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التوظيف عن بعد .</a:t>
            </a:r>
            <a:endParaRPr/>
          </a:p>
          <a:p>
            <a:pPr indent="0" lvl="1" marL="4572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نظام لإدارة العمل عن بعد إلكترونياً .</a:t>
            </a:r>
            <a:endParaRPr/>
          </a:p>
        </p:txBody>
      </p:sp>
      <p:pic>
        <p:nvPicPr>
          <p:cNvPr descr="C:\Users\Mit\Desktop\Powerpoint_E-dawam_Cover\Line_3.png" id="112" name="Google Shape;11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76672"/>
            <a:ext cx="9224763" cy="2299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logo.png" id="113" name="Google Shape;113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21771" y="-27384"/>
            <a:ext cx="1980219" cy="116904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5"/>
          <p:cNvSpPr/>
          <p:nvPr/>
        </p:nvSpPr>
        <p:spPr>
          <a:xfrm>
            <a:off x="8186317" y="4149080"/>
            <a:ext cx="562147" cy="328842"/>
          </a:xfrm>
          <a:prstGeom prst="ribbon2">
            <a:avLst>
              <a:gd fmla="val 16667" name="adj1"/>
              <a:gd fmla="val 50000" name="adj2"/>
            </a:avLst>
          </a:prstGeom>
          <a:solidFill>
            <a:srgbClr val="A99B53"/>
          </a:solidFill>
          <a:ln cap="flat" cmpd="sng" w="25400">
            <a:solidFill>
              <a:srgbClr val="93895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Mit\Desktop\Powerpoint_E-dawam_Cover\Layout\9.png" id="115" name="Google Shape;115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44416" y="1099005"/>
            <a:ext cx="5436096" cy="735336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5"/>
          <p:cNvSpPr/>
          <p:nvPr/>
        </p:nvSpPr>
        <p:spPr>
          <a:xfrm>
            <a:off x="6722915" y="1052736"/>
            <a:ext cx="2385589" cy="6424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EG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تعريف المشروع </a:t>
            </a:r>
            <a:endParaRPr/>
          </a:p>
        </p:txBody>
      </p:sp>
      <p:sp>
        <p:nvSpPr>
          <p:cNvPr id="117" name="Google Shape;117;p15"/>
          <p:cNvSpPr/>
          <p:nvPr/>
        </p:nvSpPr>
        <p:spPr>
          <a:xfrm>
            <a:off x="8205078" y="4581128"/>
            <a:ext cx="562147" cy="328842"/>
          </a:xfrm>
          <a:prstGeom prst="ribbon2">
            <a:avLst>
              <a:gd fmla="val 16667" name="adj1"/>
              <a:gd fmla="val 50000" name="adj2"/>
            </a:avLst>
          </a:prstGeom>
          <a:solidFill>
            <a:srgbClr val="A99B53"/>
          </a:solidFill>
          <a:ln cap="flat" cmpd="sng" w="25400">
            <a:solidFill>
              <a:srgbClr val="93895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8186317" y="3717032"/>
            <a:ext cx="562147" cy="328842"/>
          </a:xfrm>
          <a:prstGeom prst="ribbon2">
            <a:avLst>
              <a:gd fmla="val 16667" name="adj1"/>
              <a:gd fmla="val 50000" name="adj2"/>
            </a:avLst>
          </a:prstGeom>
          <a:solidFill>
            <a:srgbClr val="A99B53"/>
          </a:solidFill>
          <a:ln cap="flat" cmpd="sng" w="25400">
            <a:solidFill>
              <a:srgbClr val="93895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/>
          <p:nvPr/>
        </p:nvSpPr>
        <p:spPr>
          <a:xfrm>
            <a:off x="561012" y="1124744"/>
            <a:ext cx="8229600" cy="1440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6"/>
          <p:cNvSpPr txBox="1"/>
          <p:nvPr/>
        </p:nvSpPr>
        <p:spPr>
          <a:xfrm>
            <a:off x="745808" y="1587167"/>
            <a:ext cx="8229600" cy="205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«إي-دوام» 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أكبر نظام تقني للتوظيف وإدارة الأعمال لذوي الاحتياجات الخاصة وأسرهم</a:t>
            </a:r>
            <a:endParaRPr/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بالمملكة العربية السعودية بحلول عملية إبداعية.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6"/>
          <p:cNvSpPr txBox="1"/>
          <p:nvPr>
            <p:ph type="title"/>
          </p:nvPr>
        </p:nvSpPr>
        <p:spPr>
          <a:xfrm>
            <a:off x="520219" y="1458100"/>
            <a:ext cx="8229600" cy="854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b="1" lang="ar-EG"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رسالة المشروع</a:t>
            </a:r>
            <a:endParaRPr/>
          </a:p>
        </p:txBody>
      </p:sp>
      <p:pic>
        <p:nvPicPr>
          <p:cNvPr descr="C:\Users\Mit\Desktop\Powerpoint_E-dawam_Cover\Layout\8.png" id="126" name="Google Shape;12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5563" y="-13882"/>
            <a:ext cx="5439651" cy="4479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Layout\9.png" id="127" name="Google Shape;12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60608" y="-13882"/>
            <a:ext cx="4283392" cy="4479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logo.png" id="128" name="Google Shape;128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21771" y="-27384"/>
            <a:ext cx="1980219" cy="116904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Layout\9.png" id="129" name="Google Shape;12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07904" y="3356992"/>
            <a:ext cx="5436096" cy="54722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0" name="Google Shape;130;p16"/>
          <p:cNvGrpSpPr/>
          <p:nvPr/>
        </p:nvGrpSpPr>
        <p:grpSpPr>
          <a:xfrm>
            <a:off x="1315520" y="4288361"/>
            <a:ext cx="6512066" cy="1737661"/>
            <a:chOff x="91384" y="283297"/>
            <a:chExt cx="6512066" cy="1737661"/>
          </a:xfrm>
        </p:grpSpPr>
        <p:sp>
          <p:nvSpPr>
            <p:cNvPr id="131" name="Google Shape;131;p16"/>
            <p:cNvSpPr/>
            <p:nvPr/>
          </p:nvSpPr>
          <p:spPr>
            <a:xfrm>
              <a:off x="4788215" y="907073"/>
              <a:ext cx="1750391" cy="5768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6"/>
            <p:cNvSpPr txBox="1"/>
            <p:nvPr/>
          </p:nvSpPr>
          <p:spPr>
            <a:xfrm>
              <a:off x="4788215" y="907073"/>
              <a:ext cx="1750391" cy="5768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9200" lIns="29200" spcFirstLastPara="1" rIns="29200" wrap="square" tIns="2920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ar-EG" sz="2300" u="none" cap="none" strike="noStrike">
                  <a:solidFill>
                    <a:srgbClr val="1E967E"/>
                  </a:solidFill>
                  <a:latin typeface="Arial"/>
                  <a:ea typeface="Arial"/>
                  <a:cs typeface="Arial"/>
                  <a:sym typeface="Arial"/>
                </a:rPr>
                <a:t>الإطلاق</a:t>
              </a:r>
              <a:endParaRPr b="1" i="0" sz="2300" u="none" cap="none" strike="noStrike">
                <a:solidFill>
                  <a:srgbClr val="1E967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6"/>
            <p:cNvSpPr/>
            <p:nvPr/>
          </p:nvSpPr>
          <p:spPr>
            <a:xfrm>
              <a:off x="4786226" y="731636"/>
              <a:ext cx="139235" cy="139235"/>
            </a:xfrm>
            <a:prstGeom prst="ellipse">
              <a:avLst/>
            </a:prstGeom>
            <a:solidFill>
              <a:srgbClr val="BF504D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4883691" y="536706"/>
              <a:ext cx="139235" cy="139235"/>
            </a:xfrm>
            <a:prstGeom prst="ellipse">
              <a:avLst/>
            </a:prstGeom>
            <a:solidFill>
              <a:srgbClr val="BE584D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5117607" y="575692"/>
              <a:ext cx="218798" cy="218798"/>
            </a:xfrm>
            <a:prstGeom prst="ellipse">
              <a:avLst/>
            </a:prstGeom>
            <a:solidFill>
              <a:srgbClr val="BE604D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6"/>
            <p:cNvSpPr/>
            <p:nvPr/>
          </p:nvSpPr>
          <p:spPr>
            <a:xfrm>
              <a:off x="5312537" y="361269"/>
              <a:ext cx="139235" cy="139235"/>
            </a:xfrm>
            <a:prstGeom prst="ellipse">
              <a:avLst/>
            </a:prstGeom>
            <a:solidFill>
              <a:srgbClr val="BD684E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5565946" y="283297"/>
              <a:ext cx="139235" cy="139235"/>
            </a:xfrm>
            <a:prstGeom prst="ellipse">
              <a:avLst/>
            </a:prstGeom>
            <a:solidFill>
              <a:srgbClr val="BD714F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5877834" y="419748"/>
              <a:ext cx="139235" cy="139235"/>
            </a:xfrm>
            <a:prstGeom prst="ellipse">
              <a:avLst/>
            </a:prstGeom>
            <a:solidFill>
              <a:srgbClr val="BD7A4F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6072764" y="517213"/>
              <a:ext cx="218798" cy="218798"/>
            </a:xfrm>
            <a:prstGeom prst="ellipse">
              <a:avLst/>
            </a:prstGeom>
            <a:solidFill>
              <a:srgbClr val="BC8250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6345666" y="731636"/>
              <a:ext cx="139235" cy="139235"/>
            </a:xfrm>
            <a:prstGeom prst="ellipse">
              <a:avLst/>
            </a:prstGeom>
            <a:solidFill>
              <a:srgbClr val="BC8A50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6462624" y="946059"/>
              <a:ext cx="139235" cy="139235"/>
            </a:xfrm>
            <a:prstGeom prst="ellipse">
              <a:avLst/>
            </a:prstGeom>
            <a:solidFill>
              <a:srgbClr val="BB9252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5448988" y="536706"/>
              <a:ext cx="358034" cy="358034"/>
            </a:xfrm>
            <a:prstGeom prst="ellipse">
              <a:avLst/>
            </a:prstGeom>
            <a:solidFill>
              <a:srgbClr val="BB9952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6"/>
            <p:cNvSpPr/>
            <p:nvPr/>
          </p:nvSpPr>
          <p:spPr>
            <a:xfrm>
              <a:off x="4688761" y="1277440"/>
              <a:ext cx="139235" cy="139235"/>
            </a:xfrm>
            <a:prstGeom prst="ellipse">
              <a:avLst/>
            </a:prstGeom>
            <a:solidFill>
              <a:srgbClr val="BCA252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6"/>
            <p:cNvSpPr/>
            <p:nvPr/>
          </p:nvSpPr>
          <p:spPr>
            <a:xfrm>
              <a:off x="4805719" y="1452877"/>
              <a:ext cx="218798" cy="218798"/>
            </a:xfrm>
            <a:prstGeom prst="ellipse">
              <a:avLst/>
            </a:prstGeom>
            <a:solidFill>
              <a:srgbClr val="BBA954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6"/>
            <p:cNvSpPr/>
            <p:nvPr/>
          </p:nvSpPr>
          <p:spPr>
            <a:xfrm>
              <a:off x="5098114" y="1608821"/>
              <a:ext cx="318253" cy="318253"/>
            </a:xfrm>
            <a:prstGeom prst="ellipse">
              <a:avLst/>
            </a:prstGeom>
            <a:solidFill>
              <a:srgbClr val="BBB054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6"/>
            <p:cNvSpPr/>
            <p:nvPr/>
          </p:nvSpPr>
          <p:spPr>
            <a:xfrm>
              <a:off x="5507467" y="1862230"/>
              <a:ext cx="139235" cy="139235"/>
            </a:xfrm>
            <a:prstGeom prst="ellipse">
              <a:avLst/>
            </a:prstGeom>
            <a:solidFill>
              <a:srgbClr val="BAB85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6"/>
            <p:cNvSpPr/>
            <p:nvPr/>
          </p:nvSpPr>
          <p:spPr>
            <a:xfrm>
              <a:off x="5585439" y="1608821"/>
              <a:ext cx="218798" cy="218798"/>
            </a:xfrm>
            <a:prstGeom prst="ellipse">
              <a:avLst/>
            </a:prstGeom>
            <a:solidFill>
              <a:srgbClr val="B6BA5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6"/>
            <p:cNvSpPr/>
            <p:nvPr/>
          </p:nvSpPr>
          <p:spPr>
            <a:xfrm>
              <a:off x="5780369" y="1881723"/>
              <a:ext cx="139235" cy="139235"/>
            </a:xfrm>
            <a:prstGeom prst="ellipse">
              <a:avLst/>
            </a:prstGeom>
            <a:solidFill>
              <a:srgbClr val="AFBA56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6"/>
            <p:cNvSpPr/>
            <p:nvPr/>
          </p:nvSpPr>
          <p:spPr>
            <a:xfrm>
              <a:off x="5955806" y="1569835"/>
              <a:ext cx="318253" cy="318253"/>
            </a:xfrm>
            <a:prstGeom prst="ellipse">
              <a:avLst/>
            </a:prstGeom>
            <a:solidFill>
              <a:srgbClr val="A8B957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6"/>
            <p:cNvSpPr/>
            <p:nvPr/>
          </p:nvSpPr>
          <p:spPr>
            <a:xfrm>
              <a:off x="6384652" y="1491863"/>
              <a:ext cx="218798" cy="218798"/>
            </a:xfrm>
            <a:prstGeom prst="ellipse">
              <a:avLst/>
            </a:prstGeom>
            <a:solidFill>
              <a:srgbClr val="A0B957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6"/>
            <p:cNvSpPr/>
            <p:nvPr/>
          </p:nvSpPr>
          <p:spPr>
            <a:xfrm rot="10800000">
              <a:off x="4046180" y="575367"/>
              <a:ext cx="642581" cy="1226757"/>
            </a:xfrm>
            <a:prstGeom prst="chevron">
              <a:avLst>
                <a:gd fmla="val 62310" name="adj"/>
              </a:avLst>
            </a:prstGeom>
            <a:solidFill>
              <a:srgbClr val="D4A4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6"/>
            <p:cNvSpPr/>
            <p:nvPr/>
          </p:nvSpPr>
          <p:spPr>
            <a:xfrm>
              <a:off x="2293685" y="575963"/>
              <a:ext cx="1752494" cy="12267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6"/>
            <p:cNvSpPr txBox="1"/>
            <p:nvPr/>
          </p:nvSpPr>
          <p:spPr>
            <a:xfrm>
              <a:off x="2293685" y="575963"/>
              <a:ext cx="1752494" cy="12267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9200" lIns="29200" spcFirstLastPara="1" rIns="29200" wrap="square" tIns="2920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ar-EG" sz="2300" u="none" cap="none" strike="noStrike">
                  <a:solidFill>
                    <a:srgbClr val="D4A436"/>
                  </a:solidFill>
                  <a:latin typeface="Arial"/>
                  <a:ea typeface="Arial"/>
                  <a:cs typeface="Arial"/>
                  <a:sym typeface="Arial"/>
                </a:rPr>
                <a:t>التشغيل</a:t>
              </a:r>
              <a:endParaRPr b="1" i="0" sz="2300" u="none" cap="none" strike="noStrike">
                <a:solidFill>
                  <a:srgbClr val="D4A43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6"/>
            <p:cNvSpPr/>
            <p:nvPr/>
          </p:nvSpPr>
          <p:spPr>
            <a:xfrm rot="10800000">
              <a:off x="1651104" y="575367"/>
              <a:ext cx="642581" cy="1226757"/>
            </a:xfrm>
            <a:prstGeom prst="chevron">
              <a:avLst>
                <a:gd fmla="val 62310" name="adj"/>
              </a:avLst>
            </a:prstGeom>
            <a:solidFill>
              <a:srgbClr val="81818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91384" y="473986"/>
              <a:ext cx="1489620" cy="1489620"/>
            </a:xfrm>
            <a:prstGeom prst="ellipse">
              <a:avLst/>
            </a:prstGeom>
            <a:solidFill>
              <a:srgbClr val="1E967E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6"/>
            <p:cNvSpPr txBox="1"/>
            <p:nvPr/>
          </p:nvSpPr>
          <p:spPr>
            <a:xfrm>
              <a:off x="309534" y="692136"/>
              <a:ext cx="1053320" cy="1053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ar-EG" sz="2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التطوير</a:t>
              </a:r>
              <a:endPara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7" name="Google Shape;157;p16"/>
          <p:cNvSpPr txBox="1"/>
          <p:nvPr/>
        </p:nvSpPr>
        <p:spPr>
          <a:xfrm>
            <a:off x="3460763" y="3068960"/>
            <a:ext cx="707747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b="1" i="0" lang="ar-EG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مراحل تنفيذ بوابة «إي-دوام»</a:t>
            </a:r>
            <a:endParaRPr b="1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Mit\Desktop\Powerpoint_E-dawam_Cover\Layout\9.png" id="158" name="Google Shape;15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44416" y="980728"/>
            <a:ext cx="5436096" cy="547227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6"/>
          <p:cNvSpPr/>
          <p:nvPr/>
        </p:nvSpPr>
        <p:spPr>
          <a:xfrm>
            <a:off x="6945605" y="836712"/>
            <a:ext cx="2234906" cy="692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EG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رسالة المشروع</a:t>
            </a:r>
            <a:endParaRPr/>
          </a:p>
        </p:txBody>
      </p:sp>
    </p:spTree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it\Desktop\Powerpoint_E-dawam_Cover\Line_3.png" id="165" name="Google Shape;16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76672"/>
            <a:ext cx="9224763" cy="2299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Layout\9.png" id="166" name="Google Shape;16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07904" y="821456"/>
            <a:ext cx="5436096" cy="735336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7"/>
          <p:cNvSpPr/>
          <p:nvPr/>
        </p:nvSpPr>
        <p:spPr>
          <a:xfrm>
            <a:off x="6732240" y="820419"/>
            <a:ext cx="2374368" cy="6424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EG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أهداف المشروع</a:t>
            </a:r>
            <a:endParaRPr b="1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7"/>
          <p:cNvSpPr/>
          <p:nvPr/>
        </p:nvSpPr>
        <p:spPr>
          <a:xfrm>
            <a:off x="251520" y="1556792"/>
            <a:ext cx="8712968" cy="4680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❑"/>
            </a:pPr>
            <a:r>
              <a:rPr b="0" i="0" lang="ar-EG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مساندة وزارة العمل وصندوق تنمية الموارد البشرية في،،،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ar-EG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القضاء على السعودة الوهمية وذلك بتوفير فرص عمل حقيقية.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ar-EG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الحد من تجاوزات بعض الشركات والمؤسسات بتوفير متابعة مناسبة للموظف والشركة.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ar-EG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خفض نسبة البطالة في المجتمع السعودي وخاصة بين "ذوي الاحتياجات الخاصة".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ar-EG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زيادة نسبة السعودة في القطاع الخاص.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❑"/>
            </a:pPr>
            <a:r>
              <a:rPr b="0" i="0" lang="ar-EG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خلق نظم وسياسات تقنية توفر قناة تواصل عن بعد تمكن الشركات من "متابعة موظفيها، مراقبة الأداء والإنتاج "مع خلق الحافز للتقييم وتحسين العمل.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❑"/>
            </a:pPr>
            <a:r>
              <a:rPr b="0" i="0" lang="ar-EG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إيجاد المواءمة الصحيحة بين متطلبات أصحاب العمل وما لدى الباحثين عن العمل من مؤهلات وخبرات .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❑"/>
            </a:pPr>
            <a:r>
              <a:rPr b="0" i="0" lang="ar-EG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ضمان حقوق كلاً من الموظف والشركة مع مراعاة تحري الدقة وحماية الخصوصية.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Mit\Desktop\Powerpoint_E-dawam_Cover\Cover\logo.png" id="169" name="Google Shape;169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507" y="-27384"/>
            <a:ext cx="1980219" cy="116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it\Desktop\Powerpoint_E-dawam_Cover\Layout\8.png" id="175" name="Google Shape;17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5563" y="-13882"/>
            <a:ext cx="5439651" cy="4479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Layout\9.png" id="176" name="Google Shape;17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60608" y="-13882"/>
            <a:ext cx="4283392" cy="44795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7" name="Google Shape;177;p18"/>
          <p:cNvGrpSpPr/>
          <p:nvPr/>
        </p:nvGrpSpPr>
        <p:grpSpPr>
          <a:xfrm>
            <a:off x="1524000" y="2549672"/>
            <a:ext cx="6096000" cy="3391063"/>
            <a:chOff x="0" y="544"/>
            <a:chExt cx="6096000" cy="3391063"/>
          </a:xfrm>
        </p:grpSpPr>
        <p:sp>
          <p:nvSpPr>
            <p:cNvPr id="178" name="Google Shape;178;p18"/>
            <p:cNvSpPr/>
            <p:nvPr/>
          </p:nvSpPr>
          <p:spPr>
            <a:xfrm rot="10800000">
              <a:off x="520" y="544"/>
              <a:ext cx="3656975" cy="1665049"/>
            </a:xfrm>
            <a:prstGeom prst="rightArrow">
              <a:avLst>
                <a:gd fmla="val 75000" name="adj1"/>
                <a:gd fmla="val 50000" name="adj2"/>
              </a:avLst>
            </a:prstGeom>
            <a:gradFill>
              <a:gsLst>
                <a:gs pos="0">
                  <a:srgbClr val="0D6554"/>
                </a:gs>
                <a:gs pos="50000">
                  <a:srgbClr val="12937A"/>
                </a:gs>
                <a:gs pos="100000">
                  <a:srgbClr val="16B193"/>
                </a:gs>
              </a:gsLst>
              <a:lin ang="0" scaled="0"/>
            </a:gra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8"/>
            <p:cNvSpPr txBox="1"/>
            <p:nvPr/>
          </p:nvSpPr>
          <p:spPr>
            <a:xfrm>
              <a:off x="624913" y="208675"/>
              <a:ext cx="3032582" cy="1248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425" lIns="11425" spcFirstLastPara="1" rIns="11425" wrap="square" tIns="11425">
              <a:noAutofit/>
            </a:bodyPr>
            <a:lstStyle/>
            <a:p>
              <a:pPr indent="-171450" lvl="1" marL="171450" marR="0" rtl="1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b="0" i="0" lang="ar-EG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بوابة التوظيف المتخصصة في توظيف ذوي الاحتياجات الخاصة 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8"/>
            <p:cNvSpPr/>
            <p:nvPr/>
          </p:nvSpPr>
          <p:spPr>
            <a:xfrm>
              <a:off x="3657495" y="544"/>
              <a:ext cx="2437983" cy="1665049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806018"/>
                </a:gs>
                <a:gs pos="50000">
                  <a:srgbClr val="BA8C23"/>
                </a:gs>
                <a:gs pos="100000">
                  <a:srgbClr val="DFA82A"/>
                </a:gs>
              </a:gsLst>
              <a:lin ang="16200000" scaled="0"/>
            </a:gra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8"/>
            <p:cNvSpPr txBox="1"/>
            <p:nvPr/>
          </p:nvSpPr>
          <p:spPr>
            <a:xfrm>
              <a:off x="3738776" y="81825"/>
              <a:ext cx="2275421" cy="15024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99050" spcFirstLastPara="1" rIns="99050" wrap="square" tIns="495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ar-EG" sz="2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إي – دوام </a:t>
              </a:r>
              <a:endPara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8"/>
            <p:cNvSpPr/>
            <p:nvPr/>
          </p:nvSpPr>
          <p:spPr>
            <a:xfrm rot="10800000">
              <a:off x="0" y="1808810"/>
              <a:ext cx="3657600" cy="1582797"/>
            </a:xfrm>
            <a:prstGeom prst="rightArrow">
              <a:avLst>
                <a:gd fmla="val 75000" name="adj1"/>
                <a:gd fmla="val 50000" name="adj2"/>
              </a:avLst>
            </a:prstGeom>
            <a:gradFill>
              <a:gsLst>
                <a:gs pos="0">
                  <a:srgbClr val="806018"/>
                </a:gs>
                <a:gs pos="50000">
                  <a:srgbClr val="BA8C23"/>
                </a:gs>
                <a:gs pos="100000">
                  <a:srgbClr val="DFA82A"/>
                </a:gs>
              </a:gsLst>
              <a:lin ang="2700000" scaled="0"/>
            </a:gra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8"/>
            <p:cNvSpPr txBox="1"/>
            <p:nvPr/>
          </p:nvSpPr>
          <p:spPr>
            <a:xfrm>
              <a:off x="593549" y="2006660"/>
              <a:ext cx="3064051" cy="11870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425" lIns="11425" spcFirstLastPara="1" rIns="11425" wrap="square" tIns="11425">
              <a:noAutofit/>
            </a:bodyPr>
            <a:lstStyle/>
            <a:p>
              <a:pPr indent="-171450" lvl="1" marL="171450" marR="0" rtl="1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b="0" i="0" lang="ar-EG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البرنامج المطور للخدمات التقنية بالمشروع والذي يعد الداعم التقني لمشروع إي-دوام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8"/>
            <p:cNvSpPr/>
            <p:nvPr/>
          </p:nvSpPr>
          <p:spPr>
            <a:xfrm>
              <a:off x="3657600" y="1808810"/>
              <a:ext cx="2438400" cy="1582797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0D6554"/>
                </a:gs>
                <a:gs pos="50000">
                  <a:srgbClr val="12937A"/>
                </a:gs>
                <a:gs pos="100000">
                  <a:srgbClr val="16B193"/>
                </a:gs>
              </a:gsLst>
              <a:lin ang="2700000" scaled="0"/>
            </a:gra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8"/>
            <p:cNvSpPr txBox="1"/>
            <p:nvPr/>
          </p:nvSpPr>
          <p:spPr>
            <a:xfrm>
              <a:off x="3734866" y="1886076"/>
              <a:ext cx="2283868" cy="14282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99050" spcFirstLastPara="1" rIns="99050" wrap="square" tIns="495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ar-EG" sz="2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إي – تاسك</a:t>
              </a:r>
              <a:endPara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6" name="Google Shape;186;p18"/>
          <p:cNvSpPr/>
          <p:nvPr/>
        </p:nvSpPr>
        <p:spPr>
          <a:xfrm>
            <a:off x="683568" y="1412776"/>
            <a:ext cx="7704856" cy="648072"/>
          </a:xfrm>
          <a:prstGeom prst="rect">
            <a:avLst/>
          </a:prstGeom>
          <a:gradFill>
            <a:gsLst>
              <a:gs pos="0">
                <a:srgbClr val="71692C"/>
              </a:gs>
              <a:gs pos="50000">
                <a:srgbClr val="A49940"/>
              </a:gs>
              <a:gs pos="100000">
                <a:srgbClr val="C4B84D"/>
              </a:gs>
            </a:gsLst>
            <a:lin ang="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EG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الخدمات المقدمة</a:t>
            </a:r>
            <a:endParaRPr/>
          </a:p>
        </p:txBody>
      </p:sp>
      <p:pic>
        <p:nvPicPr>
          <p:cNvPr descr="C:\Users\Mit\Desktop\Powerpoint_E-dawam_Cover\Cover\logo.png" id="187" name="Google Shape;187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21771" y="-27384"/>
            <a:ext cx="1980219" cy="116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"/>
          <p:cNvSpPr txBox="1"/>
          <p:nvPr>
            <p:ph type="title"/>
          </p:nvPr>
        </p:nvSpPr>
        <p:spPr>
          <a:xfrm>
            <a:off x="395536" y="2697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rgbClr val="1E967E"/>
              </a:buClr>
              <a:buSzPts val="2600"/>
              <a:buFont typeface="Arial"/>
              <a:buNone/>
            </a:pPr>
            <a:r>
              <a:rPr b="1" lang="ar-EG" sz="2600">
                <a:solidFill>
                  <a:srgbClr val="1E967E"/>
                </a:solidFill>
                <a:latin typeface="Arial"/>
                <a:ea typeface="Arial"/>
                <a:cs typeface="Arial"/>
                <a:sym typeface="Arial"/>
              </a:rPr>
              <a:t>البوابة الإلكترونية لــ «إي-دوام»</a:t>
            </a:r>
            <a:endParaRPr/>
          </a:p>
        </p:txBody>
      </p:sp>
      <p:pic>
        <p:nvPicPr>
          <p:cNvPr descr="C:\Users\Mit\Desktop\Powerpoint_E-dawam_Cover\Line_3.png" id="194" name="Google Shape;19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5201252" y="3391999"/>
            <a:ext cx="6957392" cy="1733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Layout\7.png" id="195" name="Google Shape;19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71800" y="4102287"/>
            <a:ext cx="3189980" cy="227904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Layout\8.png" id="196" name="Google Shape;196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75563" y="-13882"/>
            <a:ext cx="5439651" cy="4479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Layout\9.png" id="197" name="Google Shape;197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860608" y="-13882"/>
            <a:ext cx="4283392" cy="4479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6.png" id="198" name="Google Shape;198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7199" y="1700809"/>
            <a:ext cx="1664761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7.png" id="199" name="Google Shape;199;p1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1473786">
            <a:off x="803992" y="4471362"/>
            <a:ext cx="1991881" cy="239648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8.png" id="200" name="Google Shape;200;p1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239471" y="2276872"/>
            <a:ext cx="2396425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1.png" id="201" name="Google Shape;201;p1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855286">
            <a:off x="5986600" y="4230616"/>
            <a:ext cx="2256791" cy="24140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2.png" id="202" name="Google Shape;202;p1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292080" y="2780928"/>
            <a:ext cx="2972122" cy="24930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3.png" id="203" name="Google Shape;203;p19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4932040" y="1600857"/>
            <a:ext cx="2160240" cy="30522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4.png" id="204" name="Google Shape;204;p19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 rot="-3091155">
            <a:off x="1923310" y="3395961"/>
            <a:ext cx="1298972" cy="27873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5.png" id="205" name="Google Shape;205;p19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 rot="-163772">
            <a:off x="4195502" y="1390299"/>
            <a:ext cx="974597" cy="3169421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19"/>
          <p:cNvSpPr txBox="1"/>
          <p:nvPr/>
        </p:nvSpPr>
        <p:spPr>
          <a:xfrm>
            <a:off x="107504" y="4437112"/>
            <a:ext cx="18509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مشاركة المحتوى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9"/>
          <p:cNvSpPr txBox="1"/>
          <p:nvPr/>
        </p:nvSpPr>
        <p:spPr>
          <a:xfrm>
            <a:off x="431299" y="2010326"/>
            <a:ext cx="200638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نظام إدارة المهام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9"/>
          <p:cNvSpPr txBox="1"/>
          <p:nvPr/>
        </p:nvSpPr>
        <p:spPr>
          <a:xfrm>
            <a:off x="5615876" y="1431580"/>
            <a:ext cx="16924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البحث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9"/>
          <p:cNvSpPr txBox="1"/>
          <p:nvPr/>
        </p:nvSpPr>
        <p:spPr>
          <a:xfrm>
            <a:off x="3563888" y="1412776"/>
            <a:ext cx="205198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فيديوهات مساعدة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9"/>
          <p:cNvSpPr txBox="1"/>
          <p:nvPr/>
        </p:nvSpPr>
        <p:spPr>
          <a:xfrm>
            <a:off x="6762639" y="2564904"/>
            <a:ext cx="190797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دعم فني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9"/>
          <p:cNvSpPr txBox="1"/>
          <p:nvPr/>
        </p:nvSpPr>
        <p:spPr>
          <a:xfrm>
            <a:off x="431299" y="3413995"/>
            <a:ext cx="21500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مقالات تنمية بشرية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9"/>
          <p:cNvSpPr txBox="1"/>
          <p:nvPr/>
        </p:nvSpPr>
        <p:spPr>
          <a:xfrm>
            <a:off x="1871940" y="1578278"/>
            <a:ext cx="190797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تسجيل 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9"/>
          <p:cNvSpPr txBox="1"/>
          <p:nvPr/>
        </p:nvSpPr>
        <p:spPr>
          <a:xfrm>
            <a:off x="6228184" y="4077072"/>
            <a:ext cx="246288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إدارة الملف الشخصي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Mit\Desktop\Powerpoint_E-dawam_Cover\Cover\logo.png" id="214" name="Google Shape;214;p19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-21771" y="-27384"/>
            <a:ext cx="1980219" cy="116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it\Desktop\Powerpoint_E-dawam_Cover\Line_3.png" id="219" name="Google Shape;21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62795"/>
            <a:ext cx="9224763" cy="2299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0" name="Google Shape;220;p20"/>
          <p:cNvGrpSpPr/>
          <p:nvPr/>
        </p:nvGrpSpPr>
        <p:grpSpPr>
          <a:xfrm>
            <a:off x="1051570" y="1916832"/>
            <a:ext cx="6832797" cy="4136008"/>
            <a:chOff x="0" y="0"/>
            <a:chExt cx="6832797" cy="4136008"/>
          </a:xfrm>
        </p:grpSpPr>
        <p:sp>
          <p:nvSpPr>
            <p:cNvPr id="221" name="Google Shape;221;p20"/>
            <p:cNvSpPr/>
            <p:nvPr/>
          </p:nvSpPr>
          <p:spPr>
            <a:xfrm>
              <a:off x="0" y="0"/>
              <a:ext cx="2232002" cy="4136008"/>
            </a:xfrm>
            <a:prstGeom prst="roundRect">
              <a:avLst>
                <a:gd fmla="val 10000" name="adj"/>
              </a:avLst>
            </a:prstGeom>
            <a:solidFill>
              <a:srgbClr val="938953"/>
            </a:solidFill>
            <a:ln cap="flat" cmpd="sng" w="9525">
              <a:solidFill>
                <a:srgbClr val="97B85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20"/>
            <p:cNvSpPr txBox="1"/>
            <p:nvPr/>
          </p:nvSpPr>
          <p:spPr>
            <a:xfrm>
              <a:off x="0" y="1654403"/>
              <a:ext cx="2232002" cy="16544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450" lIns="92450" spcFirstLastPara="1" rIns="92450" wrap="square" tIns="9245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90000"/>
                </a:lnSpc>
                <a:spcBef>
                  <a:spcPts val="455"/>
                </a:spcBef>
                <a:spcAft>
                  <a:spcPts val="0"/>
                </a:spcAft>
                <a:buNone/>
              </a:pPr>
              <a:r>
                <a:rPr b="0" i="0" lang="ar-EG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حلول مهنية جيدة لمعوقات البنية التحتية وإدارة العمل عن بعد .</a:t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20"/>
            <p:cNvSpPr/>
            <p:nvPr/>
          </p:nvSpPr>
          <p:spPr>
            <a:xfrm>
              <a:off x="428790" y="175563"/>
              <a:ext cx="1377290" cy="1377290"/>
            </a:xfrm>
            <a:prstGeom prst="ellipse">
              <a:avLst/>
            </a:prstGeom>
            <a:blipFill rotWithShape="1">
              <a:blip r:embed="rId4">
                <a:alphaModFix/>
              </a:blip>
              <a:stretch>
                <a:fillRect b="-999" l="0" r="0" t="-999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20"/>
            <p:cNvSpPr/>
            <p:nvPr/>
          </p:nvSpPr>
          <p:spPr>
            <a:xfrm>
              <a:off x="2303901" y="0"/>
              <a:ext cx="2232002" cy="4136008"/>
            </a:xfrm>
            <a:prstGeom prst="roundRect">
              <a:avLst>
                <a:gd fmla="val 10000" name="adj"/>
              </a:avLst>
            </a:prstGeom>
            <a:solidFill>
              <a:srgbClr val="7F7F7F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20"/>
            <p:cNvSpPr txBox="1"/>
            <p:nvPr/>
          </p:nvSpPr>
          <p:spPr>
            <a:xfrm>
              <a:off x="2303901" y="1654403"/>
              <a:ext cx="2232002" cy="16544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1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1" algn="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b="0" i="0" lang="ar-EG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وسيلة فعالة لتجد الشركات العناصر والكوادر البشرية بطرق سهلة وبسيطة.</a:t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20"/>
            <p:cNvSpPr/>
            <p:nvPr/>
          </p:nvSpPr>
          <p:spPr>
            <a:xfrm>
              <a:off x="2727753" y="166432"/>
              <a:ext cx="1377290" cy="1377290"/>
            </a:xfrm>
            <a:prstGeom prst="ellipse">
              <a:avLst/>
            </a:prstGeom>
            <a:blipFill rotWithShape="1">
              <a:blip r:embed="rId5">
                <a:alphaModFix/>
              </a:blip>
              <a:stretch>
                <a:fillRect b="-4998" l="0" r="0" t="-4999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20"/>
            <p:cNvSpPr/>
            <p:nvPr/>
          </p:nvSpPr>
          <p:spPr>
            <a:xfrm>
              <a:off x="4600795" y="0"/>
              <a:ext cx="2232002" cy="4136008"/>
            </a:xfrm>
            <a:prstGeom prst="roundRect">
              <a:avLst>
                <a:gd fmla="val 10000" name="adj"/>
              </a:avLst>
            </a:prstGeom>
            <a:solidFill>
              <a:srgbClr val="1E967E"/>
            </a:solidFill>
            <a:ln cap="flat" cmpd="sng" w="9525">
              <a:solidFill>
                <a:srgbClr val="F5913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0"/>
            <p:cNvSpPr txBox="1"/>
            <p:nvPr/>
          </p:nvSpPr>
          <p:spPr>
            <a:xfrm>
              <a:off x="4600795" y="1654403"/>
              <a:ext cx="2232002" cy="16544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450" lIns="92450" spcFirstLastPara="1" rIns="92450" wrap="square" tIns="9245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90000"/>
                </a:lnSpc>
                <a:spcBef>
                  <a:spcPts val="455"/>
                </a:spcBef>
                <a:spcAft>
                  <a:spcPts val="0"/>
                </a:spcAft>
                <a:buNone/>
              </a:pPr>
              <a:r>
                <a:rPr b="0" i="0" lang="ar-EG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ضمان حقوق الشركة والموظف إلكترونياً من خلال "برنامج إدارة المهام " E-task</a:t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20"/>
            <p:cNvSpPr/>
            <p:nvPr/>
          </p:nvSpPr>
          <p:spPr>
            <a:xfrm>
              <a:off x="5026716" y="175563"/>
              <a:ext cx="1377290" cy="1377290"/>
            </a:xfrm>
            <a:prstGeom prst="ellipse">
              <a:avLst/>
            </a:prstGeom>
            <a:blipFill rotWithShape="1">
              <a:blip r:embed="rId6">
                <a:alphaModFix/>
              </a:blip>
              <a:stretch>
                <a:fillRect b="0" l="-999" r="-999" t="0"/>
              </a:stretch>
            </a:blip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0"/>
            <p:cNvSpPr/>
            <p:nvPr/>
          </p:nvSpPr>
          <p:spPr>
            <a:xfrm>
              <a:off x="273311" y="3515606"/>
              <a:ext cx="6286174" cy="620401"/>
            </a:xfrm>
            <a:prstGeom prst="left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806018"/>
                </a:gs>
                <a:gs pos="50000">
                  <a:srgbClr val="BA8C23"/>
                </a:gs>
                <a:gs pos="100000">
                  <a:srgbClr val="DFA82A"/>
                </a:gs>
              </a:gsLst>
              <a:lin ang="81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1" name="Google Shape;231;p20"/>
          <p:cNvSpPr/>
          <p:nvPr/>
        </p:nvSpPr>
        <p:spPr>
          <a:xfrm>
            <a:off x="1187624" y="1124744"/>
            <a:ext cx="6696744" cy="576064"/>
          </a:xfrm>
          <a:prstGeom prst="rect">
            <a:avLst/>
          </a:prstGeom>
          <a:gradFill>
            <a:gsLst>
              <a:gs pos="0">
                <a:srgbClr val="0B5B4B"/>
              </a:gs>
              <a:gs pos="50000">
                <a:srgbClr val="11846D"/>
              </a:gs>
              <a:gs pos="100000">
                <a:srgbClr val="149F83"/>
              </a:gs>
            </a:gsLst>
            <a:lin ang="5400000" scaled="0"/>
          </a:gradFill>
          <a:ln cap="flat" cmpd="sng" w="9525">
            <a:solidFill>
              <a:srgbClr val="45A9C4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EG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لماذا :إي-دوام"؟</a:t>
            </a:r>
            <a:endParaRPr/>
          </a:p>
        </p:txBody>
      </p:sp>
      <p:pic>
        <p:nvPicPr>
          <p:cNvPr descr="C:\Users\Mit\Desktop\Powerpoint_E-dawam_Cover\Cover\logo.png" id="232" name="Google Shape;232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21771" y="-27384"/>
            <a:ext cx="1980219" cy="116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it\Desktop\Powerpoint_E-dawam_Cover\Layout\8.png" id="237" name="Google Shape;23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5563" y="-13882"/>
            <a:ext cx="5439651" cy="4479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Layout\9.png" id="238" name="Google Shape;238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60608" y="-13882"/>
            <a:ext cx="4283392" cy="4479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it\Desktop\Powerpoint_E-dawam_Cover\Cover\logo.png" id="239" name="Google Shape;239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21771" y="-27384"/>
            <a:ext cx="1980219" cy="11690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0" name="Google Shape;240;p21"/>
          <p:cNvGrpSpPr/>
          <p:nvPr/>
        </p:nvGrpSpPr>
        <p:grpSpPr>
          <a:xfrm>
            <a:off x="611560" y="1298325"/>
            <a:ext cx="8136904" cy="4933071"/>
            <a:chOff x="0" y="245588"/>
            <a:chExt cx="8136904" cy="4933071"/>
          </a:xfrm>
        </p:grpSpPr>
        <p:sp>
          <p:nvSpPr>
            <p:cNvPr id="241" name="Google Shape;241;p21"/>
            <p:cNvSpPr/>
            <p:nvPr/>
          </p:nvSpPr>
          <p:spPr>
            <a:xfrm>
              <a:off x="0" y="245588"/>
              <a:ext cx="8136904" cy="809393"/>
            </a:xfrm>
            <a:prstGeom prst="rect">
              <a:avLst/>
            </a:prstGeom>
            <a:noFill/>
            <a:ln cap="flat" cmpd="sng" w="9525">
              <a:solidFill>
                <a:srgbClr val="1E967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21"/>
            <p:cNvSpPr txBox="1"/>
            <p:nvPr/>
          </p:nvSpPr>
          <p:spPr>
            <a:xfrm>
              <a:off x="0" y="245588"/>
              <a:ext cx="8136904" cy="8093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ar-EG" sz="3200" u="none" cap="none" strike="noStrike">
                  <a:solidFill>
                    <a:srgbClr val="1E967E"/>
                  </a:solidFill>
                  <a:latin typeface="Arial"/>
                  <a:ea typeface="Arial"/>
                  <a:cs typeface="Arial"/>
                  <a:sym typeface="Arial"/>
                </a:rPr>
                <a:t>دور شركة كيو فيجن </a:t>
              </a:r>
              <a:endParaRPr b="0" i="0" sz="3200" u="none" cap="none" strike="noStrike">
                <a:solidFill>
                  <a:srgbClr val="1E967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21"/>
            <p:cNvSpPr/>
            <p:nvPr/>
          </p:nvSpPr>
          <p:spPr>
            <a:xfrm>
              <a:off x="0" y="1114816"/>
              <a:ext cx="1982575" cy="3402378"/>
            </a:xfrm>
            <a:prstGeom prst="rect">
              <a:avLst/>
            </a:prstGeom>
            <a:gradFill>
              <a:gsLst>
                <a:gs pos="0">
                  <a:srgbClr val="0D6554"/>
                </a:gs>
                <a:gs pos="50000">
                  <a:srgbClr val="12937A"/>
                </a:gs>
                <a:gs pos="100000">
                  <a:srgbClr val="16B193"/>
                </a:gs>
              </a:gsLst>
              <a:lin ang="2700000" scaled="0"/>
            </a:gra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1"/>
            <p:cNvSpPr txBox="1"/>
            <p:nvPr/>
          </p:nvSpPr>
          <p:spPr>
            <a:xfrm>
              <a:off x="0" y="1114816"/>
              <a:ext cx="1982575" cy="3402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1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ar-EG" sz="1800" u="none" cap="none" strike="noStrike">
                  <a:solidFill>
                    <a:srgbClr val="0C0C0C"/>
                  </a:solidFill>
                  <a:latin typeface="Arial"/>
                  <a:ea typeface="Arial"/>
                  <a:cs typeface="Arial"/>
                  <a:sym typeface="Arial"/>
                </a:rPr>
                <a:t>تسويق مشروع  إي - دوام.</a:t>
              </a:r>
              <a:endParaRPr b="0" i="0" sz="1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21"/>
            <p:cNvSpPr/>
            <p:nvPr/>
          </p:nvSpPr>
          <p:spPr>
            <a:xfrm>
              <a:off x="2002538" y="1114816"/>
              <a:ext cx="1982575" cy="3402378"/>
            </a:xfrm>
            <a:prstGeom prst="rect">
              <a:avLst/>
            </a:prstGeom>
            <a:gradFill>
              <a:gsLst>
                <a:gs pos="0">
                  <a:srgbClr val="494949"/>
                </a:gs>
                <a:gs pos="50000">
                  <a:srgbClr val="6A6A6A"/>
                </a:gs>
                <a:gs pos="100000">
                  <a:srgbClr val="7F7F7F"/>
                </a:gs>
              </a:gsLst>
              <a:lin ang="0" scaled="0"/>
            </a:gra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1"/>
            <p:cNvSpPr txBox="1"/>
            <p:nvPr/>
          </p:nvSpPr>
          <p:spPr>
            <a:xfrm>
              <a:off x="2002538" y="1114816"/>
              <a:ext cx="1982575" cy="3402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1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ar-EG" sz="1800" u="none" cap="none" strike="noStrike">
                  <a:solidFill>
                    <a:srgbClr val="0C0C0C"/>
                  </a:solidFill>
                  <a:latin typeface="Arial"/>
                  <a:ea typeface="Arial"/>
                  <a:cs typeface="Arial"/>
                  <a:sym typeface="Arial"/>
                </a:rPr>
                <a:t>المتابعة والمساعدة في تنفيذ المهام الخاصة بجمعية حركية.</a:t>
              </a:r>
              <a:endParaRPr b="0" i="0" sz="1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21"/>
            <p:cNvSpPr/>
            <p:nvPr/>
          </p:nvSpPr>
          <p:spPr>
            <a:xfrm>
              <a:off x="3948040" y="1114816"/>
              <a:ext cx="1982575" cy="3402378"/>
            </a:xfrm>
            <a:prstGeom prst="rect">
              <a:avLst/>
            </a:prstGeom>
            <a:gradFill>
              <a:gsLst>
                <a:gs pos="0">
                  <a:srgbClr val="6F510F"/>
                </a:gs>
                <a:gs pos="50000">
                  <a:srgbClr val="A27616"/>
                </a:gs>
                <a:gs pos="100000">
                  <a:srgbClr val="C18E1C"/>
                </a:gs>
              </a:gsLst>
              <a:lin ang="18900000" scaled="0"/>
            </a:gra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1"/>
            <p:cNvSpPr txBox="1"/>
            <p:nvPr/>
          </p:nvSpPr>
          <p:spPr>
            <a:xfrm>
              <a:off x="3948040" y="1114816"/>
              <a:ext cx="1982575" cy="3402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1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ar-EG" sz="1800" u="none" cap="none" strike="noStrike">
                  <a:solidFill>
                    <a:srgbClr val="0C0C0C"/>
                  </a:solidFill>
                  <a:latin typeface="Arial"/>
                  <a:ea typeface="Arial"/>
                  <a:cs typeface="Arial"/>
                  <a:sym typeface="Arial"/>
                </a:rPr>
                <a:t>خدمات الإدارة والمتابعة والتنفيذ إلكترونياً.</a:t>
              </a:r>
              <a:endParaRPr b="0" i="0" sz="1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21"/>
            <p:cNvSpPr/>
            <p:nvPr/>
          </p:nvSpPr>
          <p:spPr>
            <a:xfrm>
              <a:off x="5950578" y="1134141"/>
              <a:ext cx="2186325" cy="3402378"/>
            </a:xfrm>
            <a:prstGeom prst="rect">
              <a:avLst/>
            </a:prstGeom>
            <a:gradFill>
              <a:gsLst>
                <a:gs pos="0">
                  <a:srgbClr val="0B5B4B"/>
                </a:gs>
                <a:gs pos="50000">
                  <a:srgbClr val="11846D"/>
                </a:gs>
                <a:gs pos="100000">
                  <a:srgbClr val="149F83"/>
                </a:gs>
              </a:gsLst>
              <a:lin ang="5400000" scaled="0"/>
            </a:gra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21"/>
            <p:cNvSpPr txBox="1"/>
            <p:nvPr/>
          </p:nvSpPr>
          <p:spPr>
            <a:xfrm>
              <a:off x="5950578" y="1134141"/>
              <a:ext cx="2186325" cy="3402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1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ar-EG" sz="1800" u="none" cap="none" strike="noStrike">
                  <a:solidFill>
                    <a:srgbClr val="0C0C0C"/>
                  </a:solidFill>
                  <a:latin typeface="Arial"/>
                  <a:ea typeface="Arial"/>
                  <a:cs typeface="Arial"/>
                  <a:sym typeface="Arial"/>
                </a:rPr>
                <a:t>تنفيذ الجانب التقني للمشروع من خلال.</a:t>
              </a:r>
              <a:endParaRPr/>
            </a:p>
            <a:p>
              <a:pPr indent="0" lvl="0" marL="0" marR="0" rtl="1" algn="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b="1" i="0" lang="ar-EG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بوابة «أي –دوام».   برنامج «إي – تاسك» لإدارة.</a:t>
              </a:r>
              <a:endPara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1"/>
            <p:cNvSpPr/>
            <p:nvPr/>
          </p:nvSpPr>
          <p:spPr>
            <a:xfrm>
              <a:off x="0" y="4589432"/>
              <a:ext cx="8136904" cy="589227"/>
            </a:xfrm>
            <a:prstGeom prst="rect">
              <a:avLst/>
            </a:prstGeom>
            <a:gradFill>
              <a:gsLst>
                <a:gs pos="0">
                  <a:srgbClr val="6F510F"/>
                </a:gs>
                <a:gs pos="50000">
                  <a:srgbClr val="A27616"/>
                </a:gs>
                <a:gs pos="100000">
                  <a:srgbClr val="C18E1C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2" name="Google Shape;252;p21"/>
          <p:cNvSpPr/>
          <p:nvPr/>
        </p:nvSpPr>
        <p:spPr>
          <a:xfrm>
            <a:off x="716818" y="5805264"/>
            <a:ext cx="738357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EG" sz="1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حيث يعتبر مشروع "إي- دوام" من اكثر المشاريع نجاحاً وفاعلية لجمعية حركية .</a:t>
            </a:r>
            <a:endParaRPr sz="180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