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9144000"/>
  <p:notesSz cx="6858000" cy="9144000"/>
  <p:embeddedFontLst>
    <p:embeddedFont>
      <p:font typeface="Anton"/>
      <p:regular r:id="rId28"/>
    </p:embeddedFont>
    <p:embeddedFont>
      <p:font typeface="Helvetica Neue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E2DF25B-BC29-4C1E-AE59-5775C9567EB6}">
  <a:tblStyle styleId="{6E2DF25B-BC29-4C1E-AE59-5775C9567EB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F1F5"/>
          </a:solidFill>
        </a:fill>
      </a:tcStyle>
    </a:wholeTbl>
    <a:band1H>
      <a:tcTxStyle/>
      <a:tcStyle>
        <a:fill>
          <a:solidFill>
            <a:srgbClr val="CEE2EA"/>
          </a:solidFill>
        </a:fill>
      </a:tcStyle>
    </a:band1H>
    <a:band2H>
      <a:tcTxStyle/>
    </a:band2H>
    <a:band1V>
      <a:tcTxStyle/>
      <a:tcStyle>
        <a:fill>
          <a:solidFill>
            <a:srgbClr val="CEE2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  <a:tblStyle styleId="{859405D9-3FDD-469D-90B5-D61F5B099D7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Anton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ar-EG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0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9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11.png"/><Relationship Id="rId7" Type="http://schemas.openxmlformats.org/officeDocument/2006/relationships/image" Target="../media/image9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27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30.png"/><Relationship Id="rId8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43.png"/><Relationship Id="rId6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6.png"/><Relationship Id="rId10" Type="http://schemas.openxmlformats.org/officeDocument/2006/relationships/image" Target="../media/image39.png"/><Relationship Id="rId13" Type="http://schemas.openxmlformats.org/officeDocument/2006/relationships/image" Target="../media/image36.png"/><Relationship Id="rId1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Relationship Id="rId15" Type="http://schemas.openxmlformats.org/officeDocument/2006/relationships/image" Target="../media/image37.png"/><Relationship Id="rId14" Type="http://schemas.openxmlformats.org/officeDocument/2006/relationships/image" Target="../media/image44.jpg"/><Relationship Id="rId16" Type="http://schemas.openxmlformats.org/officeDocument/2006/relationships/image" Target="../media/image47.png"/><Relationship Id="rId5" Type="http://schemas.openxmlformats.org/officeDocument/2006/relationships/image" Target="../media/image38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4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9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Relationship Id="rId5" Type="http://schemas.openxmlformats.org/officeDocument/2006/relationships/image" Target="../media/image57.png"/><Relationship Id="rId6" Type="http://schemas.openxmlformats.org/officeDocument/2006/relationships/image" Target="../media/image64.png"/><Relationship Id="rId7" Type="http://schemas.openxmlformats.org/officeDocument/2006/relationships/image" Target="../media/image50.png"/><Relationship Id="rId8" Type="http://schemas.openxmlformats.org/officeDocument/2006/relationships/image" Target="../media/image52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65.png"/><Relationship Id="rId1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9" Type="http://schemas.openxmlformats.org/officeDocument/2006/relationships/image" Target="../media/image53.png"/><Relationship Id="rId5" Type="http://schemas.openxmlformats.org/officeDocument/2006/relationships/image" Target="../media/image61.png"/><Relationship Id="rId6" Type="http://schemas.openxmlformats.org/officeDocument/2006/relationships/image" Target="../media/image56.png"/><Relationship Id="rId7" Type="http://schemas.openxmlformats.org/officeDocument/2006/relationships/image" Target="../media/image54.png"/><Relationship Id="rId8" Type="http://schemas.openxmlformats.org/officeDocument/2006/relationships/image" Target="../media/image6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4.png"/><Relationship Id="rId7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0.png"/><Relationship Id="rId6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Cover\bg.png"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4000" cy="6990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Cover\line_2.png"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5073"/>
            <a:ext cx="9169585" cy="209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Cover\line_1.png" id="91" name="Google Shape;9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059754"/>
            <a:ext cx="9144000" cy="2090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Cover\logo.png" id="92" name="Google Shape;9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71800" y="-31265"/>
            <a:ext cx="3960440" cy="2338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Cover\sea.png" id="93" name="Google Shape;93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224114"/>
            <a:ext cx="9144000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Cover\1.png" id="94" name="Google Shape;94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1692696" y="4279716"/>
            <a:ext cx="1381117" cy="1525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1816004" y="4264858"/>
            <a:ext cx="1686775" cy="146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-2196752" y="4255286"/>
            <a:ext cx="1728192" cy="15044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3"/>
          <p:cNvGrpSpPr/>
          <p:nvPr/>
        </p:nvGrpSpPr>
        <p:grpSpPr>
          <a:xfrm>
            <a:off x="611562" y="2996952"/>
            <a:ext cx="8568952" cy="1409700"/>
            <a:chOff x="611562" y="2996952"/>
            <a:chExt cx="8568952" cy="1409700"/>
          </a:xfrm>
        </p:grpSpPr>
        <p:pic>
          <p:nvPicPr>
            <p:cNvPr descr="C:\Users\Mit\Desktop\Powerpoint_E-dawam_Cover\Cover\sea_2.png" id="98" name="Google Shape;98;p1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11562" y="2996952"/>
              <a:ext cx="8568952" cy="140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3"/>
            <p:cNvSpPr txBox="1"/>
            <p:nvPr/>
          </p:nvSpPr>
          <p:spPr>
            <a:xfrm>
              <a:off x="1835696" y="3140968"/>
              <a:ext cx="7128792" cy="892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2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مشـــــروع «إي-دوام» للتوظيف (المباشر –عن بعد)</a:t>
              </a:r>
              <a:endParaRPr/>
            </a:p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وإدارة العمل إلكترونياً عن بعد </a:t>
              </a:r>
              <a:endParaRPr b="1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/>
          <p:nvPr/>
        </p:nvSpPr>
        <p:spPr>
          <a:xfrm>
            <a:off x="3779912" y="418654"/>
            <a:ext cx="5400600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المسار التقني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" name="Google Shape;210;p22"/>
          <p:cNvGrpSpPr/>
          <p:nvPr/>
        </p:nvGrpSpPr>
        <p:grpSpPr>
          <a:xfrm>
            <a:off x="3275998" y="-1201570"/>
            <a:ext cx="4751667" cy="5710689"/>
            <a:chOff x="142" y="626014"/>
            <a:chExt cx="4751667" cy="5710689"/>
          </a:xfrm>
        </p:grpSpPr>
        <p:sp>
          <p:nvSpPr>
            <p:cNvPr id="211" name="Google Shape;211;p22"/>
            <p:cNvSpPr/>
            <p:nvPr/>
          </p:nvSpPr>
          <p:spPr>
            <a:xfrm>
              <a:off x="254544" y="626014"/>
              <a:ext cx="4497265" cy="2248632"/>
            </a:xfrm>
            <a:prstGeom prst="roundRect">
              <a:avLst>
                <a:gd fmla="val 1000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2"/>
            <p:cNvSpPr txBox="1"/>
            <p:nvPr/>
          </p:nvSpPr>
          <p:spPr>
            <a:xfrm>
              <a:off x="320404" y="691874"/>
              <a:ext cx="4365545" cy="2116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2"/>
            <p:cNvSpPr/>
            <p:nvPr/>
          </p:nvSpPr>
          <p:spPr>
            <a:xfrm>
              <a:off x="3761727" y="2874646"/>
              <a:ext cx="540355" cy="81530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4" name="Google Shape;214;p22"/>
            <p:cNvSpPr/>
            <p:nvPr/>
          </p:nvSpPr>
          <p:spPr>
            <a:xfrm>
              <a:off x="718" y="3275465"/>
              <a:ext cx="3761008" cy="828980"/>
            </a:xfrm>
            <a:prstGeom prst="roundRect">
              <a:avLst>
                <a:gd fmla="val 10000" name="adj"/>
              </a:avLst>
            </a:prstGeom>
            <a:solidFill>
              <a:srgbClr val="D8AB48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2"/>
            <p:cNvSpPr txBox="1"/>
            <p:nvPr/>
          </p:nvSpPr>
          <p:spPr>
            <a:xfrm>
              <a:off x="24998" y="3299745"/>
              <a:ext cx="3712448" cy="780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بوابة « إي – دوام » </a:t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2"/>
            <p:cNvSpPr/>
            <p:nvPr/>
          </p:nvSpPr>
          <p:spPr>
            <a:xfrm>
              <a:off x="3851780" y="2874646"/>
              <a:ext cx="450302" cy="302068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7" name="Google Shape;217;p22"/>
            <p:cNvSpPr/>
            <p:nvPr/>
          </p:nvSpPr>
          <p:spPr>
            <a:xfrm>
              <a:off x="142" y="5453958"/>
              <a:ext cx="3851637" cy="882745"/>
            </a:xfrm>
            <a:prstGeom prst="roundRect">
              <a:avLst>
                <a:gd fmla="val 10000" name="adj"/>
              </a:avLst>
            </a:prstGeom>
            <a:solidFill>
              <a:srgbClr val="A5A5A5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2"/>
            <p:cNvSpPr txBox="1"/>
            <p:nvPr/>
          </p:nvSpPr>
          <p:spPr>
            <a:xfrm>
              <a:off x="25997" y="5479813"/>
              <a:ext cx="3799927" cy="831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نظام لإدارة العمل عن بعد </a:t>
              </a:r>
              <a:endParaRPr/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«إي– تاسك»</a:t>
              </a:r>
              <a:r>
                <a:rPr b="1" lang="ar-EG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p22"/>
          <p:cNvSpPr txBox="1"/>
          <p:nvPr/>
        </p:nvSpPr>
        <p:spPr>
          <a:xfrm>
            <a:off x="251520" y="2348880"/>
            <a:ext cx="7200800" cy="1152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تعد الواجهة الرئيسية للمشروع والنظام البرمجي المخصص لإدارة العملية الوظيفية.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2"/>
          <p:cNvSpPr txBox="1"/>
          <p:nvPr/>
        </p:nvSpPr>
        <p:spPr>
          <a:xfrm>
            <a:off x="251520" y="4437112"/>
            <a:ext cx="7200800" cy="1296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البرنامج المطِّور للخدمات التقنية بالمشروع والداعم التقني لبوابة إي-دوام من خلال تقديم خدمات إدارة المهام عن بعد للشركات والموظفين.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p22"/>
          <p:cNvGrpSpPr/>
          <p:nvPr/>
        </p:nvGrpSpPr>
        <p:grpSpPr>
          <a:xfrm rot="5400000">
            <a:off x="5549180" y="3298676"/>
            <a:ext cx="6957392" cy="305272"/>
            <a:chOff x="0" y="0"/>
            <a:chExt cx="9180512" cy="305272"/>
          </a:xfrm>
        </p:grpSpPr>
        <p:sp>
          <p:nvSpPr>
            <p:cNvPr id="222" name="Google Shape;222;p22"/>
            <p:cNvSpPr/>
            <p:nvPr/>
          </p:nvSpPr>
          <p:spPr>
            <a:xfrm>
              <a:off x="16414" y="0"/>
              <a:ext cx="9164098" cy="116632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0" y="188640"/>
              <a:ext cx="9180512" cy="116632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/>
          <p:nvPr>
            <p:ph type="title"/>
          </p:nvPr>
        </p:nvSpPr>
        <p:spPr>
          <a:xfrm>
            <a:off x="4661890" y="309674"/>
            <a:ext cx="4213350" cy="743062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ar-EG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أولاً/ البوابة الإلكترونية «إي-دوام»</a:t>
            </a:r>
            <a:endParaRPr/>
          </a:p>
        </p:txBody>
      </p:sp>
      <p:pic>
        <p:nvPicPr>
          <p:cNvPr descr="C:\Users\Mit\Desktop\Powerpoint_E-dawam_Cover\Layout\7.png" id="230" name="Google Shape;23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800" y="4102287"/>
            <a:ext cx="3189980" cy="22790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6.png" id="231" name="Google Shape;23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7199" y="1700809"/>
            <a:ext cx="1664761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7.png" id="232" name="Google Shape;23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73786">
            <a:off x="803992" y="4471362"/>
            <a:ext cx="1991881" cy="23964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8.png" id="233" name="Google Shape;23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39471" y="2276872"/>
            <a:ext cx="2396425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1.png" id="234" name="Google Shape;234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855286">
            <a:off x="5986600" y="4230616"/>
            <a:ext cx="2256791" cy="2414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2.png" id="235" name="Google Shape;235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92080" y="2780928"/>
            <a:ext cx="2972122" cy="2493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3.png" id="236" name="Google Shape;236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32040" y="1600857"/>
            <a:ext cx="2160240" cy="30522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4.png" id="237" name="Google Shape;237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3091155">
            <a:off x="1923310" y="3395961"/>
            <a:ext cx="1298972" cy="2787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5.png" id="238" name="Google Shape;238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63772">
            <a:off x="4195502" y="1390299"/>
            <a:ext cx="974597" cy="316942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3"/>
          <p:cNvSpPr txBox="1"/>
          <p:nvPr/>
        </p:nvSpPr>
        <p:spPr>
          <a:xfrm>
            <a:off x="107504" y="4437112"/>
            <a:ext cx="16924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مشاركة المحتوى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3"/>
          <p:cNvSpPr txBox="1"/>
          <p:nvPr/>
        </p:nvSpPr>
        <p:spPr>
          <a:xfrm>
            <a:off x="431300" y="2010326"/>
            <a:ext cx="16924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نظام إدارة المهام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3"/>
          <p:cNvSpPr txBox="1"/>
          <p:nvPr/>
        </p:nvSpPr>
        <p:spPr>
          <a:xfrm>
            <a:off x="5615876" y="1431580"/>
            <a:ext cx="16924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البحث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3"/>
          <p:cNvSpPr txBox="1"/>
          <p:nvPr/>
        </p:nvSpPr>
        <p:spPr>
          <a:xfrm>
            <a:off x="3707904" y="1412776"/>
            <a:ext cx="190797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فيديوهات مساعدة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3"/>
          <p:cNvSpPr txBox="1"/>
          <p:nvPr/>
        </p:nvSpPr>
        <p:spPr>
          <a:xfrm>
            <a:off x="6762639" y="2564904"/>
            <a:ext cx="190797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دعم فني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3"/>
          <p:cNvSpPr txBox="1"/>
          <p:nvPr/>
        </p:nvSpPr>
        <p:spPr>
          <a:xfrm>
            <a:off x="673336" y="3413995"/>
            <a:ext cx="190797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مقالات تنمية بشرية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3"/>
          <p:cNvSpPr txBox="1"/>
          <p:nvPr/>
        </p:nvSpPr>
        <p:spPr>
          <a:xfrm>
            <a:off x="1871940" y="1578278"/>
            <a:ext cx="190797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تسجيل 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3"/>
          <p:cNvSpPr txBox="1"/>
          <p:nvPr/>
        </p:nvSpPr>
        <p:spPr>
          <a:xfrm>
            <a:off x="6588224" y="4149080"/>
            <a:ext cx="203084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إدارة الملف الشخصي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Mit\Desktop\Powerpoint_E-dawam_Cover\Cover\logo.png" id="247" name="Google Shape;247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21771" y="-27384"/>
            <a:ext cx="2471306" cy="14589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23"/>
          <p:cNvGrpSpPr/>
          <p:nvPr/>
        </p:nvGrpSpPr>
        <p:grpSpPr>
          <a:xfrm rot="5400000">
            <a:off x="5549180" y="3298676"/>
            <a:ext cx="6957392" cy="305272"/>
            <a:chOff x="0" y="0"/>
            <a:chExt cx="9180512" cy="305272"/>
          </a:xfrm>
        </p:grpSpPr>
        <p:sp>
          <p:nvSpPr>
            <p:cNvPr id="249" name="Google Shape;249;p23"/>
            <p:cNvSpPr/>
            <p:nvPr/>
          </p:nvSpPr>
          <p:spPr>
            <a:xfrm>
              <a:off x="16414" y="0"/>
              <a:ext cx="9164098" cy="116632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0" y="188640"/>
              <a:ext cx="9180512" cy="116632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" name="Google Shape;256;p24"/>
          <p:cNvCxnSpPr/>
          <p:nvPr/>
        </p:nvCxnSpPr>
        <p:spPr>
          <a:xfrm>
            <a:off x="5981096" y="3356992"/>
            <a:ext cx="0" cy="785495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57" name="Google Shape;257;p24"/>
          <p:cNvCxnSpPr/>
          <p:nvPr/>
        </p:nvCxnSpPr>
        <p:spPr>
          <a:xfrm>
            <a:off x="5617713" y="4142487"/>
            <a:ext cx="303629" cy="6533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http://icons.iconarchive.com/icons/visualpharm/must-have/256/User-icon.png" id="258" name="Google Shape;25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824" y="5805263"/>
            <a:ext cx="943179" cy="75934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4"/>
          <p:cNvSpPr txBox="1"/>
          <p:nvPr/>
        </p:nvSpPr>
        <p:spPr>
          <a:xfrm>
            <a:off x="2986817" y="5455490"/>
            <a:ext cx="927800" cy="421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مدير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0" name="Google Shape;260;p24"/>
          <p:cNvCxnSpPr/>
          <p:nvPr/>
        </p:nvCxnSpPr>
        <p:spPr>
          <a:xfrm>
            <a:off x="7884368" y="3795231"/>
            <a:ext cx="0" cy="1361962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med" w="med" type="stealth"/>
          </a:ln>
        </p:spPr>
      </p:cxnSp>
      <p:cxnSp>
        <p:nvCxnSpPr>
          <p:cNvPr id="261" name="Google Shape;261;p24"/>
          <p:cNvCxnSpPr/>
          <p:nvPr/>
        </p:nvCxnSpPr>
        <p:spPr>
          <a:xfrm flipH="1">
            <a:off x="5993003" y="3789041"/>
            <a:ext cx="1849899" cy="6190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med" w="med" type="stealth"/>
          </a:ln>
        </p:spPr>
      </p:cxnSp>
      <p:cxnSp>
        <p:nvCxnSpPr>
          <p:cNvPr id="262" name="Google Shape;262;p24"/>
          <p:cNvCxnSpPr/>
          <p:nvPr/>
        </p:nvCxnSpPr>
        <p:spPr>
          <a:xfrm flipH="1" rot="10800000">
            <a:off x="1619669" y="3429001"/>
            <a:ext cx="1944216" cy="1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med" w="med" type="stealth"/>
          </a:ln>
        </p:spPr>
      </p:cxnSp>
      <p:cxnSp>
        <p:nvCxnSpPr>
          <p:cNvPr id="263" name="Google Shape;263;p24"/>
          <p:cNvCxnSpPr/>
          <p:nvPr/>
        </p:nvCxnSpPr>
        <p:spPr>
          <a:xfrm>
            <a:off x="1619669" y="4005065"/>
            <a:ext cx="1944216" cy="0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med" w="med" type="stealth"/>
          </a:ln>
        </p:spPr>
      </p:cxnSp>
      <p:sp>
        <p:nvSpPr>
          <p:cNvPr id="264" name="Google Shape;264;p24"/>
          <p:cNvSpPr/>
          <p:nvPr/>
        </p:nvSpPr>
        <p:spPr>
          <a:xfrm>
            <a:off x="828255" y="4756657"/>
            <a:ext cx="2017289" cy="720080"/>
          </a:xfrm>
          <a:prstGeom prst="rect">
            <a:avLst/>
          </a:prstGeom>
          <a:noFill/>
          <a:ln cap="flat" cmpd="sng" w="1905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تحديد عدد ساعات تنفيذ المهمة 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5" name="Google Shape;265;p24"/>
          <p:cNvCxnSpPr/>
          <p:nvPr/>
        </p:nvCxnSpPr>
        <p:spPr>
          <a:xfrm flipH="1">
            <a:off x="1619669" y="5531425"/>
            <a:ext cx="4065" cy="326104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med" w="med" type="stealth"/>
          </a:ln>
        </p:spPr>
      </p:cxnSp>
      <p:cxnSp>
        <p:nvCxnSpPr>
          <p:cNvPr id="266" name="Google Shape;266;p24"/>
          <p:cNvCxnSpPr/>
          <p:nvPr/>
        </p:nvCxnSpPr>
        <p:spPr>
          <a:xfrm>
            <a:off x="3707904" y="6214952"/>
            <a:ext cx="427345" cy="216026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med" w="med" type="stealth"/>
          </a:ln>
        </p:spPr>
      </p:cxnSp>
      <p:cxnSp>
        <p:nvCxnSpPr>
          <p:cNvPr id="267" name="Google Shape;267;p24"/>
          <p:cNvCxnSpPr/>
          <p:nvPr/>
        </p:nvCxnSpPr>
        <p:spPr>
          <a:xfrm flipH="1" rot="10800000">
            <a:off x="3707904" y="5728808"/>
            <a:ext cx="410837" cy="257442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med" w="med" type="stealth"/>
          </a:ln>
        </p:spPr>
      </p:cxnSp>
      <p:cxnSp>
        <p:nvCxnSpPr>
          <p:cNvPr id="268" name="Google Shape;268;p24"/>
          <p:cNvCxnSpPr/>
          <p:nvPr/>
        </p:nvCxnSpPr>
        <p:spPr>
          <a:xfrm>
            <a:off x="2849563" y="6204568"/>
            <a:ext cx="235475" cy="0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med" w="med" type="stealth"/>
          </a:ln>
        </p:spPr>
      </p:cxnSp>
      <p:cxnSp>
        <p:nvCxnSpPr>
          <p:cNvPr id="269" name="Google Shape;269;p24"/>
          <p:cNvCxnSpPr/>
          <p:nvPr/>
        </p:nvCxnSpPr>
        <p:spPr>
          <a:xfrm rot="10800000">
            <a:off x="7300299" y="1565018"/>
            <a:ext cx="512061" cy="0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med" w="med" type="stealth"/>
          </a:ln>
        </p:spPr>
      </p:cxnSp>
      <p:pic>
        <p:nvPicPr>
          <p:cNvPr descr="http://icons.iconarchive.com/icons/visualpharm/must-have/256/User-icon.png" id="270" name="Google Shape;27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0351" y="1245295"/>
            <a:ext cx="864097" cy="65742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4"/>
          <p:cNvSpPr txBox="1"/>
          <p:nvPr/>
        </p:nvSpPr>
        <p:spPr>
          <a:xfrm>
            <a:off x="7614251" y="1949659"/>
            <a:ext cx="931184" cy="303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مدير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24"/>
          <p:cNvSpPr/>
          <p:nvPr/>
        </p:nvSpPr>
        <p:spPr>
          <a:xfrm>
            <a:off x="5098692" y="1383669"/>
            <a:ext cx="2065595" cy="608417"/>
          </a:xfrm>
          <a:prstGeom prst="rect">
            <a:avLst/>
          </a:prstGeom>
          <a:noFill/>
          <a:ln cap="flat" cmpd="sng" w="19050">
            <a:solidFill>
              <a:srgbClr val="66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إرسال مهمة 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400">
                <a:solidFill>
                  <a:srgbClr val="98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إضافة مرفقات / ملاحظات"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3" name="Google Shape;273;p24"/>
          <p:cNvCxnSpPr/>
          <p:nvPr/>
        </p:nvCxnSpPr>
        <p:spPr>
          <a:xfrm flipH="1">
            <a:off x="4356585" y="1669340"/>
            <a:ext cx="668350" cy="1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med" w="med" type="stealth"/>
          </a:ln>
        </p:spPr>
      </p:cxnSp>
      <p:cxnSp>
        <p:nvCxnSpPr>
          <p:cNvPr id="274" name="Google Shape;274;p24"/>
          <p:cNvCxnSpPr/>
          <p:nvPr/>
        </p:nvCxnSpPr>
        <p:spPr>
          <a:xfrm rot="10800000">
            <a:off x="5617713" y="3356991"/>
            <a:ext cx="363383" cy="0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75" name="Google Shape;275;p24"/>
          <p:cNvSpPr txBox="1"/>
          <p:nvPr/>
        </p:nvSpPr>
        <p:spPr>
          <a:xfrm>
            <a:off x="3347862" y="1990862"/>
            <a:ext cx="917423" cy="262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موظف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://public.ministrysync.com/_images/ae/features/host_manager_icon.jpg" id="276" name="Google Shape;276;p24"/>
          <p:cNvPicPr preferRelativeResize="0"/>
          <p:nvPr/>
        </p:nvPicPr>
        <p:blipFill rotWithShape="1">
          <a:blip r:embed="rId5">
            <a:alphaModFix/>
          </a:blip>
          <a:srcRect b="21593" l="0" r="0" t="0"/>
          <a:stretch/>
        </p:blipFill>
        <p:spPr>
          <a:xfrm>
            <a:off x="3377559" y="1317303"/>
            <a:ext cx="960914" cy="717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24"/>
          <p:cNvCxnSpPr/>
          <p:nvPr/>
        </p:nvCxnSpPr>
        <p:spPr>
          <a:xfrm>
            <a:off x="2630250" y="1383670"/>
            <a:ext cx="713132" cy="194274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med" w="med" type="stealth"/>
            <a:tailEnd len="sm" w="sm" type="none"/>
          </a:ln>
        </p:spPr>
      </p:cxnSp>
      <p:cxnSp>
        <p:nvCxnSpPr>
          <p:cNvPr id="278" name="Google Shape;278;p24"/>
          <p:cNvCxnSpPr/>
          <p:nvPr/>
        </p:nvCxnSpPr>
        <p:spPr>
          <a:xfrm flipH="1" rot="10800000">
            <a:off x="2630250" y="1734927"/>
            <a:ext cx="713132" cy="300240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med" w="med" type="stealth"/>
            <a:tailEnd len="sm" w="sm" type="none"/>
          </a:ln>
        </p:spPr>
      </p:cxnSp>
      <p:sp>
        <p:nvSpPr>
          <p:cNvPr id="279" name="Google Shape;279;p24"/>
          <p:cNvSpPr/>
          <p:nvPr/>
        </p:nvSpPr>
        <p:spPr>
          <a:xfrm>
            <a:off x="1030472" y="1825875"/>
            <a:ext cx="1467771" cy="739029"/>
          </a:xfrm>
          <a:prstGeom prst="rect">
            <a:avLst/>
          </a:prstGeom>
          <a:noFill/>
          <a:ln cap="flat" cmpd="sng" w="19050">
            <a:solidFill>
              <a:srgbClr val="66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استلام المهمة «بعد قبولها»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020937" y="1260040"/>
            <a:ext cx="1477306" cy="368760"/>
          </a:xfrm>
          <a:prstGeom prst="rect">
            <a:avLst/>
          </a:prstGeom>
          <a:noFill/>
          <a:ln cap="flat" cmpd="sng" w="19050">
            <a:solidFill>
              <a:srgbClr val="66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قبول المهمة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1" name="Google Shape;281;p24"/>
          <p:cNvCxnSpPr>
            <a:stCxn id="280" idx="2"/>
            <a:endCxn id="279" idx="0"/>
          </p:cNvCxnSpPr>
          <p:nvPr/>
        </p:nvCxnSpPr>
        <p:spPr>
          <a:xfrm>
            <a:off x="1759590" y="1628800"/>
            <a:ext cx="4800" cy="197100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82" name="Google Shape;282;p24"/>
          <p:cNvSpPr/>
          <p:nvPr/>
        </p:nvSpPr>
        <p:spPr>
          <a:xfrm>
            <a:off x="757313" y="5886432"/>
            <a:ext cx="2088231" cy="538707"/>
          </a:xfrm>
          <a:prstGeom prst="rect">
            <a:avLst/>
          </a:prstGeom>
          <a:noFill/>
          <a:ln cap="flat" cmpd="sng" w="19050">
            <a:solidFill>
              <a:srgbClr val="66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إرسال المهام المنجزة 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3" name="Google Shape;283;p24"/>
          <p:cNvCxnSpPr/>
          <p:nvPr/>
        </p:nvCxnSpPr>
        <p:spPr>
          <a:xfrm flipH="1" rot="10800000">
            <a:off x="1619668" y="4005065"/>
            <a:ext cx="4066" cy="720079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med" w="med" type="stealth"/>
            <a:tailEnd len="sm" w="sm" type="none"/>
          </a:ln>
        </p:spPr>
      </p:cxnSp>
      <p:sp>
        <p:nvSpPr>
          <p:cNvPr id="284" name="Google Shape;284;p24"/>
          <p:cNvSpPr/>
          <p:nvPr/>
        </p:nvSpPr>
        <p:spPr>
          <a:xfrm>
            <a:off x="3644023" y="3789039"/>
            <a:ext cx="1792068" cy="392784"/>
          </a:xfrm>
          <a:prstGeom prst="rect">
            <a:avLst/>
          </a:prstGeom>
          <a:noFill/>
          <a:ln cap="flat" cmpd="sng" w="1905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إضافة تعليقات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3635893" y="3212974"/>
            <a:ext cx="1792068" cy="397428"/>
          </a:xfrm>
          <a:prstGeom prst="rect">
            <a:avLst/>
          </a:prstGeom>
          <a:noFill/>
          <a:ln cap="flat" cmpd="sng" w="1905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إضافة مرفقات</a:t>
            </a:r>
            <a:r>
              <a:rPr lang="ar-EG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6" name="Google Shape;286;p24"/>
          <p:cNvCxnSpPr/>
          <p:nvPr/>
        </p:nvCxnSpPr>
        <p:spPr>
          <a:xfrm flipH="1" rot="10800000">
            <a:off x="3705516" y="2278322"/>
            <a:ext cx="2388" cy="335129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med" w="med" type="stealth"/>
            <a:tailEnd len="sm" w="sm" type="none"/>
          </a:ln>
        </p:spPr>
      </p:cxnSp>
      <p:cxnSp>
        <p:nvCxnSpPr>
          <p:cNvPr id="287" name="Google Shape;287;p24"/>
          <p:cNvCxnSpPr/>
          <p:nvPr/>
        </p:nvCxnSpPr>
        <p:spPr>
          <a:xfrm flipH="1">
            <a:off x="4209565" y="2815234"/>
            <a:ext cx="3386776" cy="6604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88" name="Google Shape;288;p24"/>
          <p:cNvCxnSpPr/>
          <p:nvPr/>
        </p:nvCxnSpPr>
        <p:spPr>
          <a:xfrm rot="10800000">
            <a:off x="7596745" y="2399103"/>
            <a:ext cx="1" cy="403567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med" w="med" type="stealth"/>
          </a:ln>
        </p:spPr>
      </p:cxnSp>
      <p:sp>
        <p:nvSpPr>
          <p:cNvPr id="289" name="Google Shape;289;p24"/>
          <p:cNvSpPr/>
          <p:nvPr/>
        </p:nvSpPr>
        <p:spPr>
          <a:xfrm>
            <a:off x="4176315" y="5591323"/>
            <a:ext cx="1169733" cy="403564"/>
          </a:xfrm>
          <a:prstGeom prst="rect">
            <a:avLst/>
          </a:prstGeom>
          <a:noFill/>
          <a:ln cap="flat" cmpd="sng" w="19050">
            <a:solidFill>
              <a:srgbClr val="66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رفض المهمة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2970219" y="2636912"/>
            <a:ext cx="1169733" cy="403564"/>
          </a:xfrm>
          <a:prstGeom prst="rect">
            <a:avLst/>
          </a:prstGeom>
          <a:noFill/>
          <a:ln cap="flat" cmpd="sng" w="19050">
            <a:solidFill>
              <a:srgbClr val="66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رفض المهمة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4163260" y="6229195"/>
            <a:ext cx="1169733" cy="403564"/>
          </a:xfrm>
          <a:prstGeom prst="rect">
            <a:avLst/>
          </a:prstGeom>
          <a:noFill/>
          <a:ln cap="flat" cmpd="sng" w="19050">
            <a:solidFill>
              <a:srgbClr val="66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اعتماد المهمة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2" name="Google Shape;292;p24"/>
          <p:cNvCxnSpPr/>
          <p:nvPr/>
        </p:nvCxnSpPr>
        <p:spPr>
          <a:xfrm>
            <a:off x="7060891" y="5157192"/>
            <a:ext cx="1543557" cy="0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93" name="Google Shape;293;p24"/>
          <p:cNvCxnSpPr/>
          <p:nvPr/>
        </p:nvCxnSpPr>
        <p:spPr>
          <a:xfrm rot="10800000">
            <a:off x="7020272" y="5157192"/>
            <a:ext cx="0" cy="291500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94" name="Google Shape;294;p24"/>
          <p:cNvCxnSpPr/>
          <p:nvPr/>
        </p:nvCxnSpPr>
        <p:spPr>
          <a:xfrm>
            <a:off x="8604448" y="5157192"/>
            <a:ext cx="0" cy="291500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95" name="Google Shape;295;p24"/>
          <p:cNvSpPr/>
          <p:nvPr/>
        </p:nvSpPr>
        <p:spPr>
          <a:xfrm>
            <a:off x="6588224" y="5445224"/>
            <a:ext cx="1008000" cy="856800"/>
          </a:xfrm>
          <a:prstGeom prst="rect">
            <a:avLst/>
          </a:prstGeom>
          <a:noFill/>
          <a:ln cap="flat" cmpd="sng" w="1905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اعادة اسناد المهمة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7884369" y="5445224"/>
            <a:ext cx="1008111" cy="855447"/>
          </a:xfrm>
          <a:prstGeom prst="rect">
            <a:avLst/>
          </a:prstGeom>
          <a:noFill/>
          <a:ln cap="flat" cmpd="sng" w="1905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ايقاف / اعادة فتح المهمة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4"/>
          <p:cNvSpPr/>
          <p:nvPr/>
        </p:nvSpPr>
        <p:spPr>
          <a:xfrm rot="5400000">
            <a:off x="6885508" y="3438252"/>
            <a:ext cx="2627097" cy="378735"/>
          </a:xfrm>
          <a:prstGeom prst="rect">
            <a:avLst/>
          </a:prstGeom>
          <a:noFill/>
          <a:ln cap="flat" cmpd="sng" w="1905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متابعة المهام من خلال الاشعارات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-EG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8" name="Google Shape;298;p24"/>
          <p:cNvCxnSpPr/>
          <p:nvPr/>
        </p:nvCxnSpPr>
        <p:spPr>
          <a:xfrm flipH="1" rot="10800000">
            <a:off x="1619671" y="2607832"/>
            <a:ext cx="1" cy="784834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99" name="Google Shape;299;p24"/>
          <p:cNvCxnSpPr/>
          <p:nvPr/>
        </p:nvCxnSpPr>
        <p:spPr>
          <a:xfrm flipH="1" rot="10800000">
            <a:off x="1619671" y="3445736"/>
            <a:ext cx="1" cy="487320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00" name="Google Shape;300;p24"/>
          <p:cNvCxnSpPr/>
          <p:nvPr/>
        </p:nvCxnSpPr>
        <p:spPr>
          <a:xfrm flipH="1" rot="10800000">
            <a:off x="7884367" y="2492896"/>
            <a:ext cx="1" cy="1263983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01" name="Google Shape;301;p24"/>
          <p:cNvCxnSpPr/>
          <p:nvPr/>
        </p:nvCxnSpPr>
        <p:spPr>
          <a:xfrm>
            <a:off x="2233012" y="3789037"/>
            <a:ext cx="0" cy="391678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med" w="med" type="stealth"/>
          </a:ln>
        </p:spPr>
      </p:cxnSp>
      <p:cxnSp>
        <p:nvCxnSpPr>
          <p:cNvPr id="302" name="Google Shape;302;p24"/>
          <p:cNvCxnSpPr/>
          <p:nvPr/>
        </p:nvCxnSpPr>
        <p:spPr>
          <a:xfrm flipH="1">
            <a:off x="5303167" y="3789037"/>
            <a:ext cx="405" cy="348002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med" w="med" type="stealth"/>
          </a:ln>
        </p:spPr>
      </p:cxnSp>
      <p:cxnSp>
        <p:nvCxnSpPr>
          <p:cNvPr id="303" name="Google Shape;303;p24"/>
          <p:cNvCxnSpPr/>
          <p:nvPr/>
        </p:nvCxnSpPr>
        <p:spPr>
          <a:xfrm flipH="1">
            <a:off x="6913532" y="3789037"/>
            <a:ext cx="325" cy="384726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med" w="med" type="stealth"/>
          </a:ln>
        </p:spPr>
      </p:cxnSp>
      <p:cxnSp>
        <p:nvCxnSpPr>
          <p:cNvPr id="304" name="Google Shape;304;p24"/>
          <p:cNvCxnSpPr/>
          <p:nvPr/>
        </p:nvCxnSpPr>
        <p:spPr>
          <a:xfrm>
            <a:off x="3676063" y="3789037"/>
            <a:ext cx="0" cy="359066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med" w="med" type="stealth"/>
          </a:ln>
        </p:spPr>
      </p:cxnSp>
      <p:cxnSp>
        <p:nvCxnSpPr>
          <p:cNvPr id="305" name="Google Shape;305;p24"/>
          <p:cNvCxnSpPr/>
          <p:nvPr/>
        </p:nvCxnSpPr>
        <p:spPr>
          <a:xfrm>
            <a:off x="4464855" y="3212973"/>
            <a:ext cx="405" cy="557116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med" w="med" type="stealth"/>
          </a:ln>
        </p:spPr>
      </p:cxnSp>
      <p:sp>
        <p:nvSpPr>
          <p:cNvPr id="306" name="Google Shape;306;p24"/>
          <p:cNvSpPr/>
          <p:nvPr/>
        </p:nvSpPr>
        <p:spPr>
          <a:xfrm>
            <a:off x="2739854" y="2600886"/>
            <a:ext cx="3600405" cy="608417"/>
          </a:xfrm>
          <a:prstGeom prst="rect">
            <a:avLst/>
          </a:prstGeom>
          <a:noFill/>
          <a:ln cap="flat" cmpd="sng" w="19050">
            <a:solidFill>
              <a:srgbClr val="66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مخرجات البرنامج</a:t>
            </a:r>
            <a:endParaRPr/>
          </a:p>
        </p:txBody>
      </p:sp>
      <p:sp>
        <p:nvSpPr>
          <p:cNvPr id="307" name="Google Shape;307;p24"/>
          <p:cNvSpPr/>
          <p:nvPr/>
        </p:nvSpPr>
        <p:spPr>
          <a:xfrm>
            <a:off x="1779894" y="4149077"/>
            <a:ext cx="1029183" cy="648000"/>
          </a:xfrm>
          <a:prstGeom prst="rect">
            <a:avLst/>
          </a:prstGeom>
          <a:noFill/>
          <a:ln cap="flat" cmpd="sng" w="1905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التقييم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4763512" y="4149077"/>
            <a:ext cx="1080116" cy="648000"/>
          </a:xfrm>
          <a:prstGeom prst="rect">
            <a:avLst/>
          </a:prstGeom>
          <a:noFill/>
          <a:ln cap="flat" cmpd="sng" w="1905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الاطلاع على احصاءات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6409477" y="4149077"/>
            <a:ext cx="1114851" cy="648074"/>
          </a:xfrm>
          <a:prstGeom prst="rect">
            <a:avLst/>
          </a:prstGeom>
          <a:noFill/>
          <a:ln cap="flat" cmpd="sng" w="1905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ar-EG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استخراج تقارير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2987824" y="4149078"/>
            <a:ext cx="1477030" cy="648000"/>
          </a:xfrm>
          <a:prstGeom prst="rect">
            <a:avLst/>
          </a:prstGeom>
          <a:noFill/>
          <a:ln cap="flat" cmpd="sng" w="1905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الاطلاع على سجل عمليات المهمة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1" name="Google Shape;311;p24"/>
          <p:cNvCxnSpPr/>
          <p:nvPr/>
        </p:nvCxnSpPr>
        <p:spPr>
          <a:xfrm rot="10800000">
            <a:off x="2233012" y="3789037"/>
            <a:ext cx="4680533" cy="8228"/>
          </a:xfrm>
          <a:prstGeom prst="straightConnector1">
            <a:avLst/>
          </a:prstGeom>
          <a:noFill/>
          <a:ln cap="flat" cmpd="sng" w="19050">
            <a:solidFill>
              <a:srgbClr val="669900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C:\Users\Mit\Desktop\Powerpoint_E-dawam_Cover\Cover\logo.png" id="312" name="Google Shape;312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21771" y="-27384"/>
            <a:ext cx="1980219" cy="11690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3" name="Google Shape;313;p24"/>
          <p:cNvGrpSpPr/>
          <p:nvPr/>
        </p:nvGrpSpPr>
        <p:grpSpPr>
          <a:xfrm rot="5400000">
            <a:off x="5549180" y="3298676"/>
            <a:ext cx="6957392" cy="305272"/>
            <a:chOff x="0" y="0"/>
            <a:chExt cx="9180512" cy="305272"/>
          </a:xfrm>
        </p:grpSpPr>
        <p:sp>
          <p:nvSpPr>
            <p:cNvPr id="314" name="Google Shape;314;p24"/>
            <p:cNvSpPr/>
            <p:nvPr/>
          </p:nvSpPr>
          <p:spPr>
            <a:xfrm>
              <a:off x="16414" y="0"/>
              <a:ext cx="9164098" cy="116632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0" y="188640"/>
              <a:ext cx="9180512" cy="116632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6" name="Google Shape;316;p24"/>
          <p:cNvSpPr txBox="1"/>
          <p:nvPr/>
        </p:nvSpPr>
        <p:spPr>
          <a:xfrm>
            <a:off x="4690760" y="332655"/>
            <a:ext cx="4184481" cy="792089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lang="ar-EG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ثانياً/ نظام إدارة العمل عن بعد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lang="ar-EG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 E-Task »</a:t>
            </a:r>
            <a:endParaRPr b="1"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5"/>
          <p:cNvSpPr/>
          <p:nvPr/>
        </p:nvSpPr>
        <p:spPr>
          <a:xfrm>
            <a:off x="467544" y="1124744"/>
            <a:ext cx="820891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الإحصاءات الموضحة أدناه تشير إلى مدى تفاعل صفحات التواصل الإجتماعي منذ إطلاق المشروع من 12 رجب 1435هـ.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5"/>
          <p:cNvSpPr txBox="1"/>
          <p:nvPr/>
        </p:nvSpPr>
        <p:spPr>
          <a:xfrm>
            <a:off x="1747048" y="2348880"/>
            <a:ext cx="5493296" cy="648072"/>
          </a:xfrm>
          <a:prstGeom prst="rect">
            <a:avLst/>
          </a:prstGeom>
          <a:solidFill>
            <a:srgbClr val="88BE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lang="ar-EG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حملات تسويقية 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" name="Google Shape;323;p25"/>
          <p:cNvGrpSpPr/>
          <p:nvPr/>
        </p:nvGrpSpPr>
        <p:grpSpPr>
          <a:xfrm>
            <a:off x="5076056" y="4869160"/>
            <a:ext cx="2188800" cy="1043550"/>
            <a:chOff x="4213336" y="3281970"/>
            <a:chExt cx="2188800" cy="1043550"/>
          </a:xfrm>
        </p:grpSpPr>
        <p:pic>
          <p:nvPicPr>
            <p:cNvPr descr="C:\Users\Mit\Desktop\Powerpoint_E-dawam_Cover\Facebook.png" id="324" name="Google Shape;324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65260" y="3281970"/>
              <a:ext cx="594000" cy="57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Google Shape;325;p25"/>
            <p:cNvSpPr txBox="1"/>
            <p:nvPr/>
          </p:nvSpPr>
          <p:spPr>
            <a:xfrm>
              <a:off x="4213336" y="3861120"/>
              <a:ext cx="2188800" cy="464400"/>
            </a:xfrm>
            <a:prstGeom prst="rect">
              <a:avLst/>
            </a:prstGeom>
            <a:solidFill>
              <a:srgbClr val="6D85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فيس بوك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p25"/>
          <p:cNvGrpSpPr/>
          <p:nvPr/>
        </p:nvGrpSpPr>
        <p:grpSpPr>
          <a:xfrm>
            <a:off x="206320" y="3839736"/>
            <a:ext cx="2188800" cy="1029424"/>
            <a:chOff x="1815008" y="3296096"/>
            <a:chExt cx="2188800" cy="1029424"/>
          </a:xfrm>
        </p:grpSpPr>
        <p:pic>
          <p:nvPicPr>
            <p:cNvPr descr="C:\Users\Mit\Desktop\Powerpoint_E-dawam_Cover\Google+.png" id="327" name="Google Shape;327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56112" y="3296096"/>
              <a:ext cx="594000" cy="565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Google Shape;328;p25"/>
            <p:cNvSpPr txBox="1"/>
            <p:nvPr/>
          </p:nvSpPr>
          <p:spPr>
            <a:xfrm>
              <a:off x="1815008" y="3861120"/>
              <a:ext cx="2188800" cy="464400"/>
            </a:xfrm>
            <a:prstGeom prst="rect">
              <a:avLst/>
            </a:prstGeom>
            <a:solidFill>
              <a:srgbClr val="E772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جوجل بلس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" name="Google Shape;329;p25"/>
          <p:cNvGrpSpPr/>
          <p:nvPr/>
        </p:nvGrpSpPr>
        <p:grpSpPr>
          <a:xfrm>
            <a:off x="2959264" y="4365104"/>
            <a:ext cx="2188800" cy="1043912"/>
            <a:chOff x="1763688" y="4145704"/>
            <a:chExt cx="2188800" cy="1043912"/>
          </a:xfrm>
        </p:grpSpPr>
        <p:pic>
          <p:nvPicPr>
            <p:cNvPr descr="C:\Users\Mit\Desktop\Powerpoint_E-dawam_Cover\Youtube.png" id="330" name="Google Shape;330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561088" y="4145704"/>
              <a:ext cx="594000" cy="5795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p25"/>
            <p:cNvSpPr txBox="1"/>
            <p:nvPr/>
          </p:nvSpPr>
          <p:spPr>
            <a:xfrm>
              <a:off x="1763688" y="4725216"/>
              <a:ext cx="2188800" cy="464400"/>
            </a:xfrm>
            <a:prstGeom prst="rect">
              <a:avLst/>
            </a:prstGeom>
            <a:solidFill>
              <a:srgbClr val="DF574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يوتيوب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25"/>
          <p:cNvGrpSpPr/>
          <p:nvPr/>
        </p:nvGrpSpPr>
        <p:grpSpPr>
          <a:xfrm>
            <a:off x="6702044" y="4055467"/>
            <a:ext cx="2187352" cy="1036140"/>
            <a:chOff x="5815400" y="3351333"/>
            <a:chExt cx="2187352" cy="1036140"/>
          </a:xfrm>
        </p:grpSpPr>
        <p:pic>
          <p:nvPicPr>
            <p:cNvPr descr="C:\Users\Mit\Desktop\1400695043_whatsapp.png" id="333" name="Google Shape;333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656659" y="3351333"/>
              <a:ext cx="594000" cy="59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4" name="Google Shape;334;p25"/>
            <p:cNvSpPr txBox="1"/>
            <p:nvPr/>
          </p:nvSpPr>
          <p:spPr>
            <a:xfrm>
              <a:off x="5815400" y="3923014"/>
              <a:ext cx="2187352" cy="464459"/>
            </a:xfrm>
            <a:prstGeom prst="rect">
              <a:avLst/>
            </a:prstGeom>
            <a:solidFill>
              <a:srgbClr val="57BB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نسخة جوال 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" name="Google Shape;335;p25"/>
          <p:cNvGrpSpPr/>
          <p:nvPr/>
        </p:nvGrpSpPr>
        <p:grpSpPr>
          <a:xfrm>
            <a:off x="1502464" y="5301208"/>
            <a:ext cx="2188800" cy="1063340"/>
            <a:chOff x="4518939" y="2527467"/>
            <a:chExt cx="2188800" cy="1063340"/>
          </a:xfrm>
        </p:grpSpPr>
        <p:pic>
          <p:nvPicPr>
            <p:cNvPr descr="C:\Users\Mit\Desktop\Powerpoint_E-dawam_Cover\Twitter.png" id="336" name="Google Shape;336;p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316130" y="2527467"/>
              <a:ext cx="594417" cy="5795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7" name="Google Shape;337;p25"/>
            <p:cNvSpPr txBox="1"/>
            <p:nvPr/>
          </p:nvSpPr>
          <p:spPr>
            <a:xfrm>
              <a:off x="4518939" y="3126407"/>
              <a:ext cx="2188800" cy="464400"/>
            </a:xfrm>
            <a:prstGeom prst="rect">
              <a:avLst/>
            </a:prstGeom>
            <a:solidFill>
              <a:srgbClr val="88BEE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تويتر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38" name="Google Shape;338;p25"/>
          <p:cNvCxnSpPr/>
          <p:nvPr/>
        </p:nvCxnSpPr>
        <p:spPr>
          <a:xfrm flipH="1" rot="-5400000">
            <a:off x="6876684" y="3085902"/>
            <a:ext cx="1008000" cy="830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39" name="Google Shape;339;p25"/>
          <p:cNvCxnSpPr/>
          <p:nvPr/>
        </p:nvCxnSpPr>
        <p:spPr>
          <a:xfrm flipH="1" rot="-5400000">
            <a:off x="4941722" y="3690710"/>
            <a:ext cx="1733400" cy="489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40" name="Google Shape;340;p25"/>
          <p:cNvCxnSpPr/>
          <p:nvPr/>
        </p:nvCxnSpPr>
        <p:spPr>
          <a:xfrm rot="5400000">
            <a:off x="3551230" y="3571459"/>
            <a:ext cx="1218600" cy="213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41" name="Google Shape;341;p25"/>
          <p:cNvCxnSpPr/>
          <p:nvPr/>
        </p:nvCxnSpPr>
        <p:spPr>
          <a:xfrm rot="5400000">
            <a:off x="2085158" y="3757318"/>
            <a:ext cx="1718400" cy="485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42" name="Google Shape;342;p25"/>
          <p:cNvCxnSpPr/>
          <p:nvPr/>
        </p:nvCxnSpPr>
        <p:spPr>
          <a:xfrm rot="5400000">
            <a:off x="1284336" y="3215059"/>
            <a:ext cx="895200" cy="6030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343" name="Google Shape;343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1559" y="2800550"/>
            <a:ext cx="1115446" cy="9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43808" y="2564904"/>
            <a:ext cx="1116000" cy="9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040176" y="2636912"/>
            <a:ext cx="1116000" cy="100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6" name="Google Shape;346;p25"/>
          <p:cNvGraphicFramePr/>
          <p:nvPr/>
        </p:nvGraphicFramePr>
        <p:xfrm>
          <a:off x="251520" y="37890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{859405D9-3FDD-469D-90B5-D61F5B099D72}</a:tableStyleId>
              </a:tblPr>
              <a:tblGrid>
                <a:gridCol w="1089475"/>
                <a:gridCol w="862500"/>
              </a:tblGrid>
              <a:tr h="360050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ar-EG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إعجاب</a:t>
                      </a:r>
                      <a:endParaRPr b="1" i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1E967E"/>
                    </a:solidFill>
                  </a:tcPr>
                </a:tc>
              </a:tr>
              <a:tr h="714175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4000" u="none" cap="none" strike="noStrike"/>
                        <a:t>238</a:t>
                      </a:r>
                      <a:endParaRPr b="1" i="0" sz="4000" u="none" cap="none" strike="noStrike">
                        <a:solidFill>
                          <a:srgbClr val="4F81BD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pic>
        <p:nvPicPr>
          <p:cNvPr id="347" name="Google Shape;347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9512" y="3952679"/>
            <a:ext cx="1034920" cy="6946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8" name="Google Shape;348;p25"/>
          <p:cNvGraphicFramePr/>
          <p:nvPr/>
        </p:nvGraphicFramePr>
        <p:xfrm>
          <a:off x="2411760" y="37998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{859405D9-3FDD-469D-90B5-D61F5B099D72}</a:tableStyleId>
              </a:tblPr>
              <a:tblGrid>
                <a:gridCol w="939875"/>
                <a:gridCol w="1142075"/>
              </a:tblGrid>
              <a:tr h="237625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ar-EG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تويت</a:t>
                      </a:r>
                      <a:endParaRPr b="1" i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1E967E"/>
                    </a:solidFill>
                  </a:tcPr>
                </a:tc>
              </a:tr>
              <a:tr h="1069275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4000" u="none" cap="none" strike="noStrike"/>
                        <a:t>71</a:t>
                      </a:r>
                      <a:endParaRPr b="1" i="0" sz="4000" u="none" cap="none" strike="noStrike">
                        <a:solidFill>
                          <a:srgbClr val="4BACC6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T="0" marB="0" marR="0" marL="0" anchor="ctr"/>
                </a:tc>
              </a:tr>
              <a:tr h="145200">
                <a:tc grid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1E967E"/>
                    </a:solidFill>
                  </a:tcPr>
                </a:tc>
                <a:tc hMerge="1"/>
              </a:tr>
              <a:tr h="381400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ar-EG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متابعين</a:t>
                      </a:r>
                      <a:endParaRPr b="1" i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D4A436"/>
                    </a:solidFill>
                  </a:tcPr>
                </a:tc>
              </a:tr>
              <a:tr h="778850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ar-EG" sz="4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365</a:t>
                      </a:r>
                      <a:endParaRPr b="1" i="0" sz="4000" u="none" cap="none" strike="noStrike">
                        <a:solidFill>
                          <a:srgbClr val="4BACC6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sp>
        <p:nvSpPr>
          <p:cNvPr descr="data:image/jpeg;base64,/9j/4AAQSkZJRgABAQAAAQABAAD/2wCEAAkGBw4NEA8QEBQVEBUQFRAXFBUWFBQWFBgWFRQWFxQVGRUYHCggGRwmHBQXIjUtJSorLzouFx8zODMsOygwLisBCgoKDg0OGxAQGywlHyY0LC8wNywsLCwsLC03LCwsLCwsLDQsLCwsNCwsLCwsLDQsLCw0LywsLCwsLCwsLCwsLP/AABEIAJwAnAMBEQACEQEDEQH/xAAcAAEAAQUBAQAAAAAAAAAAAAAABwEDBAUGAgj/xABDEAABAwIDBAcDCQYFBQAAAAABAAIDBBEFBjESIUGBBxMiUWFxkTJSoRQjQmKCkqKxwQgVM0Ny0XOTwtLhJDRTY4P/xAAaAQEAAgMBAAAAAAAAAAAAAAAABAUBAgMG/8QAMhEBAAIBAgMFBwMEAwAAAAAAAAECAwQREiExBSIyQVETYXGRobHRFSNCgeHw8RQzwf/aAAwDAQACEQMRAD8AnFAQEBAQEBAQEBAQEBAQEBAQEBAQEBAQEBAQEBAQEBAQEBAQEBAQEBAQEBAQEBAQEBAQEBAQEBAQEBAQEBAQEBAQEFEFUBBy2fMyuw6JgiAMs20Gk6NDbbTrcdR6qXpNPGW3PpCFrdTOGsRXrKJqjG62Rxc6eUk/+xwHoDYK5jDjiNorHyUs58lp3m0/NssJzviFKR84Zm+7L2vxahccmjxX8tvgk4tXlp57/FKGVs10+JNs35uVou6Mm582n6QVTn01sM8+i2waiuWOXV0CjpAgogqgICCiCqAgogICDV45mCmoADK7tH2WN3vPLgPNdsOC+We6j6jVY8Ed6efp5uQn6SnX+bpxb60hv6Bu71U6Ozo87fRWz2tO/dp9f7L1H0lMJtNAWD3mPD/wkD81rbs6f42dKdqRPjr8p3/DsMKxenrG7cDw8DUaOHm3UKDkxXxztaFjizUyRvSd3A9L8Dtukk+iRK3yN2keov6Kx7NtG1o+Cs7UrO9bfFHRVoq4eVh0qu0lTJA9ksbix7DdrhqCtbVi0bT0d6TNZ3hOuU8cbiNMyYWDh2ZG9zxryOvNef1GGcV+FeYcsZKbtZU9IeGRSuiL3HZJBe1hLLjXeNeS610OWa77Oc6vHE7buloqyKoY2SJ7ZGO0c03CjWrNZ2mEitotG8L61ZEBAQUQVQUQYtbiMFOLyyNj8yAfTVb0x2v4Y3c8mbHj8cxDTSZwhcHGnilqAwEuc1tmCwubvduUiNHaPHMQhz2hSYn2dZtt6Ry+aLMQrJKmV8shu55ufDuA8ArmlIpWKw89fJbJab26yxStmYeCjd6pauSB4kjcWubx/QjiEtWLRtLat5pPFXqlCDqMfw97QGxSDWw9iRou0/0n8iVTzxaXNv1j/wAXdeHV4JjpP2lE1ZSyQSPikaWPYbOB4FXNbRaN46KWazW3Dbqx1ltVRYdod90P1DhPVRX7L42u8i11r+j/AIBV3aMRw1lP0M960OArKV9PI+F4s6Jxa7zabKxraLRxR5ok1ms7T5Nvk7M8mFzh1yYXkCVnC3vge8P+FH1OCMtff5O+HLOOfcnyN4cA5puHAEEaEHQqgnkt1UBAQVQafHMxU9ELPO0/gxu93Pu5qRh018vToharX4tPytO8+kOTbjmJYo8x09oWj2i0+yDptPtf0sp04MGnjivz/wA9FVXWarWW4cXdj3eXxlvsJyZTQnbm/wCokO8uf7N/6ePO6i5dbe3KvKFhp+zMWPvX71ve39RTNfE+IWaHMc3cNwBFtOai1tMWiyfakTWaoLqIXROdG8Wcwlrh4jcV6SLRaN4ePms1nhnrCyUbw8FG605ZHZ9FE7m1czBo+K582u3H8R9VB7RrE44n3rHsy0xkmPc7bNWVIMSbd3zcrRZsgFz5OH0gq/T6m2GeXOFnqNLXNHPlPqiXMOWarDiOuALXGzXtIIPLX4K4w6imXwqfLp74vE0q7MQkXoofRwmVzpmiebZaIz2bNBJ3E7nEk8O4Kt18XttERyhY6LgjeZnnLYdImS31h+VUwvKBaRnvgaEH3h8eW/lo9XFO5fp9nXU6eb96vVENRG5hLXgtI3EOBBHgQdFbbxPOFd8X0Hkva/d9HtEEiJl7EHhuFx4WXn9Rt7S23qucPgjduVxdFUFEHLZyzIaUdTD/ABHC5d7g4cyp2k0vtO9bp91N2p2jOD9vH4p+iOQHSOA3uc9wFybkuceJ8yridoj3PM1ibW98pjwjDo6SJkTBuA3ni53FxXncuScluKXudPgrgxxSrMXN2VQcfnTKXyv5+CwlA7TdA8DTfwcp2l1fs+7bp9lZrtD7Xv06/dGNRC+JxY9pY5urXCxHJW8TExvCjms1naY2lZKy2WnrIlLo1y7JSsfUzDZfMAGNOrWa3PiTb0VRrtRF5ilekLvs/TTjib26z9nYVtUyCOSV5s2NrnHyAuoNazaYrCwtaK1m0oEx7GZq+Z00p19lt9zG8GheixYq4q8NXnsmW2W3Fb/TWrdmHh4ujLuskZ9kpnNgq3F8RsGyE3dH3XPFv5KBqdHF+9Tr907T6qa92/RzufaOohrZTO7b64l8bx7Loyezs+AFgu2mtW2OOHy+7nnraLzxMLLWZqnC5duE3aT24iew/wDsfFYz4a5I2lnFkmk7wn3BMVhroI6iE3bIOYPFp8QVS3pNLcMrStotG8M5aNhBDeMzOkqJ3u1Mj/gSAPQL0eGsVx1iPR4LU3m+a9p9ZYTHlpDhuLSCPMbwt5jflLWszE7wmPBcUjrIWysOvtN4tdxBXns2KcduGXt9NqK58cXr/pnrkkCAg4jPmP0sfzHVMqJeO0N0fmdb+A5qw0eC897faPuq9dqcde5wxafsjJytlMtOWRl4ZjtXRG8ErmgfRvdh82nctMmGmTxQ64s+TF4Z/CT+kCqcMKLjrL1AdbTtEFyqNHWPb/Ddday0/wDH39dkNq7UtVFh2h5cjK0Vls7TBT+96CWifvnox1lM7iWaOj+AHMdygZY9jljJHSeU/lMx/u45pPWOjgHG6k2cKu86IMwfJql1I89ipsWX0EoH+obvshQNZj4q8UeSZpr7Tt6pqVYnMCHF4JHStjO31LzG8t3gPDWuLb94DgtprMdWN4lH+dsJdTTukA7ExLgeAcd7m/qrnR5ovTh84eQ7V0k4c03jw25/184c2VMV8MrC8TmpH9ZC7ZPEfRcO4jiuWTFXJG1kvT574bcVJd7g+eKeazZx1Du/Vh8jw5qry6G9edecfV6HT9q48nLJ3Z+jqYpWvAcwhwOhBBHqFCmJjlKzi0WjeGqzXi/yGmfIPbPZZ/UePLeeS7abF7XJEeSNrM/scU28/JC73FxJJJJJJJ1JOpJV+8zC2UbrTlkWn8VswlnMo+V4I17d9ooH/cttfkVS4O5qtp9ZX+f9zS7x6RKIVcqaqiw7Q8uRlbKy2ZeBYs+gqYqhu/q3doe807nN5j9FyzY4yUmsuuO80tFobHpFwllNVdbFvhrG9dERpvsXgcyD9oKLp8k2ptPWOTvmpFbbx0nm5MPc0hzSWuaQWkagg3BHiCuktYdzjfSbX1zI6amZ1LpA1jnMO1I953EMsBsAnzPioVdNWs7ykzntblCUMjZeGGUUVO6xfvfIRptu3uHLcOSh5b8dt0nHThrs3dZSxzsdHI0Oa7UFa0vNJ3r1Yy4q5KzS8bxKOseybPBd8F5mdw9tvL6XJW+DW1vyvyn6PNarsnJi72PvR9Y/LlSpqth5KOkPdLWTU52onujP1SRfzGh5rW1K3ja0bumPJbHO9J2+C/i2O1NY2Nk7tsRkkbgDc2G+2unxK0x4KY5max1dsupyZoiLzvs1ZXVpDwUbrTlkWnLLCTujrGIJKKSlqHsZ1Zc2z3Bu1HIDpf7Q9FU63FaMsXrHX7rrQZq2xTS09PsjOupuolki2g/q3OaHAghwB3OBHeN6tK24qxZWzXhtNfRjrLpDy5GVsrLZaesS2hercVqJoYYHv2o4L9W2w7N9d9rqPwViZtHWXXimYiJ8lcEy/V4i/Ypoy+xs52jG/wBT9B5arlkyVp4nSlJt0TNkfIMGFfOvImqCPbtZrBxDB+uvkqzNnm/KOidjxRT4uyXB2EBBrMUwGlq98sY2veHZd6jVdseoyY/DKNn0eHN468/q5LEOj54uYJQ4e68WP3huPoFOp2hH84+SrydjzH/Xb5/n+zm6/LNdDfahc4d7O2PhvUumpxW6WQcmiz061+XNpZAWmzuyRwO4+hUiOfRG6TtLwVh0h4KN1pyyLTllh4IWWzysOlVFh2h4eQFlndk0WE1VT/Bhkl8WsOz97T4rS+SlPFMQ6Upa3hjd0mHdGWIzWMmxTj6x2nfdb/dRMmvxR05pVNJeevJmVGGZbwXfXVIqpR/LG/f/AITL2+0SoOTW3t05JVNLSvXmleibEI2dSGiMtBZsABuyRcEW4KJMzPVJiNl9YBAQEBAQEGozVXR0lJPUvhFQIGl5ZuuQNbXB4LMWmOktbVrbrCMIOkrK9T/GppID3mIEcurcV2jU5Y6WlwtpMNutYZcWM5Qn3ifq/Mys+BC6Rrs0ef0c57PwT5fWVzqMrSezXtH/ANm/q1bx2hl9znPZuH3q/uXLh0xEf50P+1bfqOT0j6/lr+mYvWfp+Hl2E5Zb7WID/Oi/RqfqOT0htHZmKPOf8/o3dJkvBXwfKmPfNDsuftiQlpa25JGzroVpOvze75OkaDDHr83NPzTk6DQGYj6kz/idy5zrM0/ydY0uKPJiTdMODU3/AGmHueRoXCKIfeG074LlbLe3WZdYx0jpDTYn07YjJup4IYO4kulPxsPgubZxOOZ4xbELieqkLTe7GnYZY8C1trjzugyej7ItTjk2yz5uCMjrprbm8dlvvPI4cNT4h9UYVh8dHBFTxXDIWNY25LjZosLk6oyy0BAQEBAQEGPX0raiKWF3sysew+TmkH80HxdVUz4ZJInizonOY4dzmktI9QjC0gWQLIFkE/fs7Y511LU0L9adwezxjlvtC3g4H74RlEGfMBOF4jVUtrMa8ui/w39pnoDbkjDQICCVsgdDlTW7E+IbVNDuIi0meO4/+MfHy1QT9huHw0kTIYGNijjFmtaLAIyykBAQEBAQEBAQfK3TFhfyTGKsDcJi2Zv2x2vxAnmjDikBAQSDkvomxHE9mSUfI4DY7cjT1jh9SPceZtzQT9lLJ9Dg8fV0sdi4Dbkdvkfb3nfoLBGUZftE5fc80VbG0uJJgeGgkku7UW4a79oc2ow5DK3Q/itfsvmAoozxlBMlvCIEH1IQTZk7o5w3CLPiZ1sw/nSWc+/1RozkjLr0BAQEBAQEFEBBVAQQX+0jhpElBVAbnNliefFpD2eoL/uowhiGJ0jmsY0vc42DWglxPcAN5QSJljobxWts6e1FGeMg2pLeEYI+JCCZMo9GmF4VZ7I+vlH82WznX72jRvJGXZoCAgICAgICAgICAgICAgINLmrLFJi8LIKtpcxj2vADi07QBGo3jc46ILuB5cocObs0sEcPeWtG0fN2pQbVAQEBAQEBAQEBAQEBAQEBAQEBAQEBAQEBAQEBAQEBAQEBAQEBAQEBAQEBAQEBAQEBAQEBAQEBAQEBAQEBAQEBAQEBAQEBAQEH/9k=" id="349" name="Google Shape;349;p25"/>
          <p:cNvSpPr/>
          <p:nvPr/>
        </p:nvSpPr>
        <p:spPr>
          <a:xfrm>
            <a:off x="6692900" y="58848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img1.wikia.nocookie.net/__cb20111228065136/simpsons/images/1/11/Twitter_bird_icon.png" id="350" name="Google Shape;350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483768" y="4020619"/>
            <a:ext cx="773388" cy="773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tatic.wixstatic.com/media/5dbb66_c455b11f84d38412dd9744255531cf80.png" id="351" name="Google Shape;351;p2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483768" y="5534012"/>
            <a:ext cx="725189" cy="7251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2" name="Google Shape;352;p25"/>
          <p:cNvGraphicFramePr/>
          <p:nvPr/>
        </p:nvGraphicFramePr>
        <p:xfrm>
          <a:off x="4644008" y="39051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{859405D9-3FDD-469D-90B5-D61F5B099D72}</a:tableStyleId>
              </a:tblPr>
              <a:tblGrid>
                <a:gridCol w="953050"/>
                <a:gridCol w="1207200"/>
              </a:tblGrid>
              <a:tr h="267350">
                <a:tc rowSpan="3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ar-EG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متابعين</a:t>
                      </a:r>
                      <a:endParaRPr b="1" i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D4A436"/>
                    </a:solidFill>
                  </a:tcPr>
                </a:tc>
              </a:tr>
              <a:tr h="178250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200" u="none" cap="none" strike="noStrike"/>
                        <a:t> </a:t>
                      </a:r>
                      <a:endParaRPr b="1" i="1" sz="1200" u="none" cap="none" strike="noStrike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/>
                </a:tc>
              </a:tr>
              <a:tr h="594125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4000" u="none" cap="none" strike="noStrike"/>
                        <a:t>5</a:t>
                      </a:r>
                      <a:endParaRPr b="1" i="0" sz="4000" u="none" cap="none" strike="noStrike">
                        <a:solidFill>
                          <a:srgbClr val="C0504D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T="0" marB="0" marR="0" marL="0" anchor="ctr"/>
                </a:tc>
              </a:tr>
              <a:tr h="163375">
                <a:tc grid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D4A436"/>
                    </a:solidFill>
                  </a:tcPr>
                </a:tc>
                <a:tc hMerge="1"/>
              </a:tr>
              <a:tr h="267350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EG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مشاهدين</a:t>
                      </a:r>
                      <a:endParaRPr b="1" i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1E967E"/>
                    </a:solidFill>
                  </a:tcPr>
                </a:tc>
              </a:tr>
              <a:tr h="1050225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3000" u="none" cap="none" strike="noStrike"/>
                        <a:t>12.805</a:t>
                      </a:r>
                      <a:endParaRPr b="1" i="0" sz="3000" u="none" cap="none" strike="noStrike">
                        <a:solidFill>
                          <a:srgbClr val="C0504D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pic>
        <p:nvPicPr>
          <p:cNvPr id="353" name="Google Shape;353;p2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809957" y="4026997"/>
            <a:ext cx="698147" cy="698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1.gstatic.com/images?q=tbn:ANd9GcQCbGJ-N7-uBVYqUK1y4jgnsm0-nTWNEShLCsYSbA-9DDJIn9L5" id="354" name="Google Shape;354;p2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716016" y="5229200"/>
            <a:ext cx="770278" cy="770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4.googleusercontent.com/9Difi9bypu9-FoUsfFWpX6odYLLjXQk_q0aPxZBSFynecMOSLoKRKWRWIfZdXRGOdXMZCahrLBG6vWrwIeT-A26iDjTucgFVCP0Fuzr79BHW5kLJ3sw" id="355" name="Google Shape;355;p2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367203" y="2852936"/>
            <a:ext cx="1116000" cy="1116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6" name="Google Shape;356;p25"/>
          <p:cNvGraphicFramePr/>
          <p:nvPr/>
        </p:nvGraphicFramePr>
        <p:xfrm>
          <a:off x="6954407" y="42242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{859405D9-3FDD-469D-90B5-D61F5B099D72}</a:tableStyleId>
              </a:tblPr>
              <a:tblGrid>
                <a:gridCol w="1073975"/>
                <a:gridCol w="864100"/>
              </a:tblGrid>
              <a:tr h="337225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EG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مشاهدين</a:t>
                      </a:r>
                      <a:endParaRPr b="1" i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1E967E"/>
                    </a:solidFill>
                  </a:tcPr>
                </a:tc>
              </a:tr>
              <a:tr h="714175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4000" u="none" cap="none" strike="noStrike"/>
                        <a:t>949</a:t>
                      </a:r>
                      <a:endParaRPr b="1" i="0" sz="4000" u="none" cap="none" strike="noStrike">
                        <a:solidFill>
                          <a:srgbClr val="4F81BD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pic>
        <p:nvPicPr>
          <p:cNvPr descr="https://encrypted-tbn1.gstatic.com/images?q=tbn:ANd9GcQCbGJ-N7-uBVYqUK1y4jgnsm0-nTWNEShLCsYSbA-9DDJIn9L5" id="357" name="Google Shape;357;p2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154925" y="4298988"/>
            <a:ext cx="770278" cy="77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5"/>
          <p:cNvSpPr txBox="1"/>
          <p:nvPr/>
        </p:nvSpPr>
        <p:spPr>
          <a:xfrm>
            <a:off x="3779912" y="332656"/>
            <a:ext cx="5400600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الحملة التسويقية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9" name="Google Shape;359;p25"/>
          <p:cNvGrpSpPr/>
          <p:nvPr/>
        </p:nvGrpSpPr>
        <p:grpSpPr>
          <a:xfrm rot="5400000">
            <a:off x="5549180" y="3298676"/>
            <a:ext cx="6957392" cy="305272"/>
            <a:chOff x="0" y="0"/>
            <a:chExt cx="9180512" cy="305272"/>
          </a:xfrm>
        </p:grpSpPr>
        <p:sp>
          <p:nvSpPr>
            <p:cNvPr id="360" name="Google Shape;360;p25"/>
            <p:cNvSpPr/>
            <p:nvPr/>
          </p:nvSpPr>
          <p:spPr>
            <a:xfrm>
              <a:off x="16414" y="0"/>
              <a:ext cx="9164098" cy="116632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5"/>
            <p:cNvSpPr/>
            <p:nvPr/>
          </p:nvSpPr>
          <p:spPr>
            <a:xfrm>
              <a:off x="0" y="188640"/>
              <a:ext cx="9180512" cy="116632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6"/>
          <p:cNvSpPr txBox="1"/>
          <p:nvPr/>
        </p:nvSpPr>
        <p:spPr>
          <a:xfrm>
            <a:off x="3779912" y="418654"/>
            <a:ext cx="5400600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الإعتمادات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7" name="Google Shape;367;p26"/>
          <p:cNvGrpSpPr/>
          <p:nvPr/>
        </p:nvGrpSpPr>
        <p:grpSpPr>
          <a:xfrm>
            <a:off x="3275998" y="-1201570"/>
            <a:ext cx="4751667" cy="5710689"/>
            <a:chOff x="142" y="626014"/>
            <a:chExt cx="4751667" cy="5710689"/>
          </a:xfrm>
        </p:grpSpPr>
        <p:sp>
          <p:nvSpPr>
            <p:cNvPr id="368" name="Google Shape;368;p26"/>
            <p:cNvSpPr/>
            <p:nvPr/>
          </p:nvSpPr>
          <p:spPr>
            <a:xfrm>
              <a:off x="254544" y="626014"/>
              <a:ext cx="4497265" cy="2248632"/>
            </a:xfrm>
            <a:prstGeom prst="roundRect">
              <a:avLst>
                <a:gd fmla="val 1000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6"/>
            <p:cNvSpPr txBox="1"/>
            <p:nvPr/>
          </p:nvSpPr>
          <p:spPr>
            <a:xfrm>
              <a:off x="320404" y="691874"/>
              <a:ext cx="4365545" cy="2116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3761727" y="2874646"/>
              <a:ext cx="540355" cy="81530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1" name="Google Shape;371;p26"/>
            <p:cNvSpPr/>
            <p:nvPr/>
          </p:nvSpPr>
          <p:spPr>
            <a:xfrm>
              <a:off x="718" y="3275465"/>
              <a:ext cx="3761008" cy="828980"/>
            </a:xfrm>
            <a:prstGeom prst="roundRect">
              <a:avLst>
                <a:gd fmla="val 10000" name="adj"/>
              </a:avLst>
            </a:prstGeom>
            <a:solidFill>
              <a:srgbClr val="D8AB48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6"/>
            <p:cNvSpPr txBox="1"/>
            <p:nvPr/>
          </p:nvSpPr>
          <p:spPr>
            <a:xfrm>
              <a:off x="24998" y="3299745"/>
              <a:ext cx="3712448" cy="780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رخصة مكتب توظيف </a:t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3851780" y="2874646"/>
              <a:ext cx="450302" cy="302068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4" name="Google Shape;374;p26"/>
            <p:cNvSpPr/>
            <p:nvPr/>
          </p:nvSpPr>
          <p:spPr>
            <a:xfrm>
              <a:off x="142" y="5453958"/>
              <a:ext cx="3851637" cy="882745"/>
            </a:xfrm>
            <a:prstGeom prst="roundRect">
              <a:avLst>
                <a:gd fmla="val 10000" name="adj"/>
              </a:avLst>
            </a:prstGeom>
            <a:solidFill>
              <a:srgbClr val="D8AB48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6"/>
            <p:cNvSpPr txBox="1"/>
            <p:nvPr/>
          </p:nvSpPr>
          <p:spPr>
            <a:xfrm>
              <a:off x="25997" y="5479813"/>
              <a:ext cx="3799927" cy="831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إتفاقية برنامج طاقات </a:t>
              </a:r>
              <a:endParaRPr b="1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" name="Google Shape;376;p26"/>
          <p:cNvSpPr txBox="1"/>
          <p:nvPr/>
        </p:nvSpPr>
        <p:spPr>
          <a:xfrm>
            <a:off x="251520" y="2348880"/>
            <a:ext cx="7200800" cy="1152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حصل مشروع إي – دوام على على رخصة وزارة العمل بإسم  «مكتب حركية للتوظيف الأهلي»  رقم 388 لعام 1434هـ..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6"/>
          <p:cNvSpPr txBox="1"/>
          <p:nvPr/>
        </p:nvSpPr>
        <p:spPr>
          <a:xfrm>
            <a:off x="251520" y="4437112"/>
            <a:ext cx="7200800" cy="1296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وقع المشروع إتفاقية برنامج طاقات مع صندوق تنمية الموارد البشرية "هدف" بتاريخ 17- 8- 2014م</a:t>
            </a:r>
            <a:r>
              <a:rPr lang="ar-EG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8" name="Google Shape;378;p26"/>
          <p:cNvGrpSpPr/>
          <p:nvPr/>
        </p:nvGrpSpPr>
        <p:grpSpPr>
          <a:xfrm rot="5400000">
            <a:off x="5549180" y="3298676"/>
            <a:ext cx="6957392" cy="305272"/>
            <a:chOff x="0" y="0"/>
            <a:chExt cx="9180512" cy="305272"/>
          </a:xfrm>
        </p:grpSpPr>
        <p:sp>
          <p:nvSpPr>
            <p:cNvPr id="379" name="Google Shape;379;p26"/>
            <p:cNvSpPr/>
            <p:nvPr/>
          </p:nvSpPr>
          <p:spPr>
            <a:xfrm>
              <a:off x="16414" y="0"/>
              <a:ext cx="9164098" cy="116632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0" y="188640"/>
              <a:ext cx="9180512" cy="116632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7"/>
          <p:cNvSpPr txBox="1"/>
          <p:nvPr/>
        </p:nvSpPr>
        <p:spPr>
          <a:xfrm>
            <a:off x="3779912" y="332656"/>
            <a:ext cx="5400600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تشغيل مكتب توظيف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6" name="Google Shape;386;p27"/>
          <p:cNvGrpSpPr/>
          <p:nvPr/>
        </p:nvGrpSpPr>
        <p:grpSpPr>
          <a:xfrm rot="5400000">
            <a:off x="5549180" y="3298676"/>
            <a:ext cx="6957392" cy="305272"/>
            <a:chOff x="0" y="0"/>
            <a:chExt cx="9180512" cy="305272"/>
          </a:xfrm>
        </p:grpSpPr>
        <p:sp>
          <p:nvSpPr>
            <p:cNvPr id="387" name="Google Shape;387;p27"/>
            <p:cNvSpPr/>
            <p:nvPr/>
          </p:nvSpPr>
          <p:spPr>
            <a:xfrm>
              <a:off x="16414" y="0"/>
              <a:ext cx="9164098" cy="116632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7"/>
            <p:cNvSpPr/>
            <p:nvPr/>
          </p:nvSpPr>
          <p:spPr>
            <a:xfrm>
              <a:off x="0" y="188640"/>
              <a:ext cx="9180512" cy="116632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27"/>
          <p:cNvSpPr txBox="1"/>
          <p:nvPr/>
        </p:nvSpPr>
        <p:spPr>
          <a:xfrm>
            <a:off x="467544" y="1412776"/>
            <a:ext cx="7992888" cy="3240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يعتمد مسار تشغيل مكتب توظيف حركية على دراسة المشروع وخطط تنظيمية تتضمن خطوات محددة لتقديم الخدمات وتحقيق الأهداف المرجوة، لذا  يتضمن مسار التشغيل التالي ،،،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2200"/>
              <a:buFont typeface="Arial"/>
              <a:buNone/>
            </a:pPr>
            <a:r>
              <a:rPr b="1" lang="ar-EG" sz="2200">
                <a:solidFill>
                  <a:srgbClr val="C89800"/>
                </a:solidFill>
                <a:latin typeface="Arial"/>
                <a:ea typeface="Arial"/>
                <a:cs typeface="Arial"/>
                <a:sym typeface="Arial"/>
              </a:rPr>
              <a:t>خطة أولية / خطة بديلة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sz="1200">
              <a:solidFill>
                <a:srgbClr val="C898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800"/>
              <a:buFont typeface="Arial"/>
              <a:buNone/>
            </a:pPr>
            <a:r>
              <a:rPr b="1" lang="ar-EG" sz="1800">
                <a:solidFill>
                  <a:srgbClr val="C898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اقترحت هذه الخطط من أجل إيجاد الموائمة مع  متطلبات الإنتقال من البث التجريبي بالمشروع إلى مرحلة التشغيل والتفاعل ثم الوصول إلى خطوات التطوير.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OTE-BOOK\Desktop\مراحل  التشغيل\icon-06.png" id="394" name="Google Shape;39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974" y="1196752"/>
            <a:ext cx="3302387" cy="1835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7.png" id="395" name="Google Shape;39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4018" y="1998962"/>
            <a:ext cx="3090744" cy="2555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8.png" id="396" name="Google Shape;396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4389" y="4077072"/>
            <a:ext cx="2081427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9.png" id="397" name="Google Shape;397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252" y="2657352"/>
            <a:ext cx="2293871" cy="1779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1.png" id="398" name="Google Shape;398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42329" y="728700"/>
            <a:ext cx="2015867" cy="2340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2.png" id="399" name="Google Shape;399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99793" y="4628678"/>
            <a:ext cx="4178642" cy="2209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3.png" id="400" name="Google Shape;400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30942" y="2332137"/>
            <a:ext cx="3449570" cy="19609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4.png" id="401" name="Google Shape;401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91862" y="3861048"/>
            <a:ext cx="3899735" cy="20882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2" name="Google Shape;402;p28"/>
          <p:cNvGrpSpPr/>
          <p:nvPr/>
        </p:nvGrpSpPr>
        <p:grpSpPr>
          <a:xfrm rot="5400000">
            <a:off x="5549180" y="3298676"/>
            <a:ext cx="6957392" cy="305272"/>
            <a:chOff x="0" y="0"/>
            <a:chExt cx="9180512" cy="305272"/>
          </a:xfrm>
        </p:grpSpPr>
        <p:sp>
          <p:nvSpPr>
            <p:cNvPr id="403" name="Google Shape;403;p28"/>
            <p:cNvSpPr/>
            <p:nvPr/>
          </p:nvSpPr>
          <p:spPr>
            <a:xfrm>
              <a:off x="16414" y="0"/>
              <a:ext cx="9164098" cy="116632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0" y="188640"/>
              <a:ext cx="9180512" cy="116632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5" name="Google Shape;405;p28"/>
          <p:cNvSpPr txBox="1"/>
          <p:nvPr/>
        </p:nvSpPr>
        <p:spPr>
          <a:xfrm>
            <a:off x="2807804" y="404664"/>
            <a:ext cx="3492388" cy="64807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lang="ar-EG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المرحلة الأولى « خطة أولية »</a:t>
            </a:r>
            <a:endParaRPr b="1"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9"/>
          <p:cNvSpPr txBox="1"/>
          <p:nvPr/>
        </p:nvSpPr>
        <p:spPr>
          <a:xfrm>
            <a:off x="2735796" y="332655"/>
            <a:ext cx="3492388" cy="64807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lang="ar-EG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المرحلة الثانية « خطة بديلة »</a:t>
            </a:r>
            <a:endParaRPr b="1"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NOTE-BOOK\Desktop\مراحل  التشغيل\icon-13.png" id="411" name="Google Shape;41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680" y="1308473"/>
            <a:ext cx="2966986" cy="1731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4.png" id="412" name="Google Shape;41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60145" y="2643656"/>
            <a:ext cx="2500830" cy="1865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5.png" id="413" name="Google Shape;413;p29"/>
          <p:cNvPicPr preferRelativeResize="0"/>
          <p:nvPr/>
        </p:nvPicPr>
        <p:blipFill rotWithShape="1">
          <a:blip r:embed="rId5">
            <a:alphaModFix/>
          </a:blip>
          <a:srcRect b="0" l="0" r="0" t="25920"/>
          <a:stretch/>
        </p:blipFill>
        <p:spPr>
          <a:xfrm>
            <a:off x="3394206" y="980728"/>
            <a:ext cx="2495280" cy="1558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6.png" id="414" name="Google Shape;41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60145" y="1191055"/>
            <a:ext cx="2149475" cy="1917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7.png" id="415" name="Google Shape;415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09332" y="4583732"/>
            <a:ext cx="2795888" cy="20136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5.png" id="416" name="Google Shape;416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9552" y="4587924"/>
            <a:ext cx="2506663" cy="1876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0.png" id="417" name="Google Shape;417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94634" y="2244577"/>
            <a:ext cx="2635553" cy="3161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1.png" id="418" name="Google Shape;418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5680" y="3140968"/>
            <a:ext cx="2602995" cy="1524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2.png" id="419" name="Google Shape;419;p2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735796" y="4938861"/>
            <a:ext cx="3349688" cy="16961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0" name="Google Shape;420;p29"/>
          <p:cNvGrpSpPr/>
          <p:nvPr/>
        </p:nvGrpSpPr>
        <p:grpSpPr>
          <a:xfrm rot="5400000">
            <a:off x="5549180" y="3298676"/>
            <a:ext cx="6957392" cy="305272"/>
            <a:chOff x="0" y="0"/>
            <a:chExt cx="9180512" cy="305272"/>
          </a:xfrm>
        </p:grpSpPr>
        <p:sp>
          <p:nvSpPr>
            <p:cNvPr id="421" name="Google Shape;421;p29"/>
            <p:cNvSpPr/>
            <p:nvPr/>
          </p:nvSpPr>
          <p:spPr>
            <a:xfrm>
              <a:off x="16414" y="0"/>
              <a:ext cx="9164098" cy="116632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0" y="188640"/>
              <a:ext cx="9180512" cy="116632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0"/>
          <p:cNvSpPr txBox="1"/>
          <p:nvPr/>
        </p:nvSpPr>
        <p:spPr>
          <a:xfrm>
            <a:off x="583746" y="2451846"/>
            <a:ext cx="7660662" cy="2880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من أهم أهداف تشغيل «مكتب توظيف حركية» هو نشر وتقديم الخدمات لذوي الاحتياجات الخاصة والتي باتت مؤسسة حركية من بداية نشاطها على خدمتهم بكافة المجالات ومن هنا ،،،</a:t>
            </a:r>
            <a:endParaRPr/>
          </a:p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أمدت جمعية حركية مشروع إي دوام بعمليات التوظيف التي تمت من خلال علاقتها بأحبائنا من فئة ذوي الإعاقة ليتمكنوا من التمتع بالخدمات المقدمة بالمشروع. </a:t>
            </a:r>
            <a:endParaRPr/>
          </a:p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harakia.png" id="428" name="Google Shape;42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1079" y="260648"/>
            <a:ext cx="2624616" cy="21637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9" name="Google Shape;429;p30"/>
          <p:cNvGrpSpPr/>
          <p:nvPr/>
        </p:nvGrpSpPr>
        <p:grpSpPr>
          <a:xfrm rot="5400000">
            <a:off x="5549180" y="3298676"/>
            <a:ext cx="6957392" cy="305272"/>
            <a:chOff x="0" y="0"/>
            <a:chExt cx="9180512" cy="305272"/>
          </a:xfrm>
        </p:grpSpPr>
        <p:sp>
          <p:nvSpPr>
            <p:cNvPr id="430" name="Google Shape;430;p30"/>
            <p:cNvSpPr/>
            <p:nvPr/>
          </p:nvSpPr>
          <p:spPr>
            <a:xfrm>
              <a:off x="16414" y="0"/>
              <a:ext cx="9164098" cy="116632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0" y="188640"/>
              <a:ext cx="9180512" cy="116632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1"/>
          <p:cNvSpPr txBox="1"/>
          <p:nvPr>
            <p:ph type="title"/>
          </p:nvPr>
        </p:nvSpPr>
        <p:spPr>
          <a:xfrm>
            <a:off x="1043608" y="188640"/>
            <a:ext cx="6984776" cy="1224135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3200"/>
              <a:buFont typeface="Arial"/>
              <a:buNone/>
            </a:pPr>
            <a:r>
              <a:rPr b="1" lang="ar-EG" sz="32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متطلبات مساندة وزارة العمل </a:t>
            </a:r>
            <a:br>
              <a:rPr b="1" lang="ar-EG" sz="32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ar-EG" sz="32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لمشروع « إي –دوام »</a:t>
            </a:r>
            <a:endParaRPr b="1" sz="3200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7" name="Google Shape;437;p31"/>
          <p:cNvGrpSpPr/>
          <p:nvPr/>
        </p:nvGrpSpPr>
        <p:grpSpPr>
          <a:xfrm rot="5400000">
            <a:off x="5549180" y="3298676"/>
            <a:ext cx="6957392" cy="305272"/>
            <a:chOff x="0" y="0"/>
            <a:chExt cx="9180512" cy="305272"/>
          </a:xfrm>
        </p:grpSpPr>
        <p:sp>
          <p:nvSpPr>
            <p:cNvPr id="438" name="Google Shape;438;p31"/>
            <p:cNvSpPr/>
            <p:nvPr/>
          </p:nvSpPr>
          <p:spPr>
            <a:xfrm>
              <a:off x="16414" y="0"/>
              <a:ext cx="9164098" cy="116632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0" y="188640"/>
              <a:ext cx="9180512" cy="116632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31"/>
          <p:cNvSpPr txBox="1"/>
          <p:nvPr/>
        </p:nvSpPr>
        <p:spPr>
          <a:xfrm>
            <a:off x="107504" y="1484784"/>
            <a:ext cx="824648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رعاية الجانب التقني بالمشروع  من خلال اعتماد رخصة </a:t>
            </a:r>
            <a:r>
              <a:rPr b="1" lang="ar-EG" sz="1800">
                <a:solidFill>
                  <a:srgbClr val="C89800"/>
                </a:solidFill>
                <a:latin typeface="Arial"/>
                <a:ea typeface="Arial"/>
                <a:cs typeface="Arial"/>
                <a:sym typeface="Arial"/>
              </a:rPr>
              <a:t>«مزود خدمة العمل عن بعد»</a:t>
            </a: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من مؤسسة تكامل التابعة لوزارة العمل السعودية للمشروع وبرنامج إدارة المهام التابع له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31"/>
          <p:cNvSpPr txBox="1"/>
          <p:nvPr/>
        </p:nvSpPr>
        <p:spPr>
          <a:xfrm>
            <a:off x="539552" y="2492896"/>
            <a:ext cx="7814433" cy="88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دعم الخطوات الفعلية التي تمت بمجال التوظيف بالجمعية من خلال إدراج ملفات التوظيف الفترة السابقة ضمن </a:t>
            </a:r>
            <a:r>
              <a:rPr b="1" lang="ar-EG" sz="18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«إتفاقية برنامج طاقات» </a:t>
            </a: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التي تم توقيعها.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1"/>
          <p:cNvSpPr txBox="1"/>
          <p:nvPr/>
        </p:nvSpPr>
        <p:spPr>
          <a:xfrm>
            <a:off x="539552" y="3429000"/>
            <a:ext cx="7814433" cy="88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تقديم خدمات الدعم المالي للمشروع للمساندة فى تطويره واستحداث نظم جديدة به من خلال ،،، 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1"/>
          <p:cNvSpPr txBox="1"/>
          <p:nvPr/>
        </p:nvSpPr>
        <p:spPr>
          <a:xfrm>
            <a:off x="107503" y="4221088"/>
            <a:ext cx="824648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1800"/>
              <a:buFont typeface="Noto Sans Symbols"/>
              <a:buChar char="✔"/>
            </a:pPr>
            <a:r>
              <a:rPr b="0" i="0" lang="ar-EG" sz="18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دعم رواتب العاملين من خلال المشروع</a:t>
            </a:r>
            <a:endParaRPr/>
          </a:p>
          <a:p>
            <a:pPr indent="-28575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1800"/>
              <a:buFont typeface="Noto Sans Symbols"/>
              <a:buChar char="✔"/>
            </a:pPr>
            <a:r>
              <a:rPr b="0" i="0" lang="ar-EG" sz="18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دعم الخطوات التطويرية بالمشروع </a:t>
            </a:r>
            <a:endParaRPr/>
          </a:p>
          <a:p>
            <a:pPr indent="-28575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1800"/>
              <a:buFont typeface="Noto Sans Symbols"/>
              <a:buChar char="✔"/>
            </a:pPr>
            <a:r>
              <a:rPr b="0" i="0" lang="ar-EG" sz="18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دعم نظم التدريب المستهدف تنفيذها لراغبي التوظيف </a:t>
            </a:r>
            <a:endParaRPr/>
          </a:p>
          <a:p>
            <a:pPr indent="-28575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1800"/>
              <a:buFont typeface="Noto Sans Symbols"/>
              <a:buChar char="✔"/>
            </a:pPr>
            <a:r>
              <a:rPr b="0" i="0" lang="ar-EG" sz="18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الدعم الإعلامي للمشروع.</a:t>
            </a:r>
            <a:endParaRPr/>
          </a:p>
        </p:txBody>
      </p:sp>
      <p:sp>
        <p:nvSpPr>
          <p:cNvPr id="444" name="Google Shape;444;p31"/>
          <p:cNvSpPr txBox="1"/>
          <p:nvPr/>
        </p:nvSpPr>
        <p:spPr>
          <a:xfrm>
            <a:off x="323528" y="5949280"/>
            <a:ext cx="8102465" cy="88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منح المشروع حساب خاص بمكاتب وزارة العمل السعودية للاستفادة من الخدمات المقدمة لدعم أهداف المشروع.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title"/>
          </p:nvPr>
        </p:nvSpPr>
        <p:spPr>
          <a:xfrm>
            <a:off x="3707904" y="1268760"/>
            <a:ext cx="5310005" cy="6877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</a:pPr>
            <a:r>
              <a:rPr b="1" lang="ar-EG" sz="2800" u="sng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جمعية الإعاقة الحركية للكبار (حركية)</a:t>
            </a:r>
            <a:endParaRPr b="1" sz="2800" u="sng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3563888" y="1844825"/>
            <a:ext cx="5257939" cy="2736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تسعى الجمعية إلى توفير الرعاية الشاملة لذوي الإعاقة الحركية من الكبار </a:t>
            </a:r>
            <a:r>
              <a:rPr b="1" lang="ar-EG" sz="1600">
                <a:solidFill>
                  <a:srgbClr val="336600"/>
                </a:solidFill>
                <a:latin typeface="Arial"/>
                <a:ea typeface="Arial"/>
                <a:cs typeface="Arial"/>
                <a:sym typeface="Arial"/>
              </a:rPr>
              <a:t>من خلال مساهمتها في تقديم حزمة من البرامج </a:t>
            </a: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الاجتماعية والصحية والتعليمية والتدريبية والتأهيلية وبرامج التوظيف وبرامج الرعاية العامة والخدمات المساندة بشراكة كاملة مع المجتمع لكي ينال الوطن نصيبه من ابنه المعاق.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harakia.png" id="106" name="Google Shape;10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685" y="1844825"/>
            <a:ext cx="2973997" cy="245177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4067944" y="557064"/>
            <a:ext cx="513325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1835696" y="404664"/>
            <a:ext cx="5400600" cy="77809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الداعم المؤسس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2"/>
          <p:cNvSpPr txBox="1"/>
          <p:nvPr>
            <p:ph type="title"/>
          </p:nvPr>
        </p:nvSpPr>
        <p:spPr>
          <a:xfrm>
            <a:off x="323528" y="485800"/>
            <a:ext cx="856895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2800"/>
              <a:buFont typeface="Arial"/>
              <a:buNone/>
            </a:pPr>
            <a:r>
              <a:rPr b="1" lang="ar-EG" sz="2800">
                <a:solidFill>
                  <a:srgbClr val="C89800"/>
                </a:solidFill>
                <a:latin typeface="Arial"/>
                <a:ea typeface="Arial"/>
                <a:cs typeface="Arial"/>
                <a:sym typeface="Arial"/>
              </a:rPr>
              <a:t>الموارد البشرية وفريق العمل</a:t>
            </a:r>
            <a:endParaRPr/>
          </a:p>
        </p:txBody>
      </p:sp>
      <p:graphicFrame>
        <p:nvGraphicFramePr>
          <p:cNvPr id="451" name="Google Shape;451;p32"/>
          <p:cNvGraphicFramePr/>
          <p:nvPr/>
        </p:nvGraphicFramePr>
        <p:xfrm>
          <a:off x="1043608" y="16864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{859405D9-3FDD-469D-90B5-D61F5B099D72}</a:tableStyleId>
              </a:tblPr>
              <a:tblGrid>
                <a:gridCol w="4179875"/>
                <a:gridCol w="2948925"/>
              </a:tblGrid>
              <a:tr h="506025">
                <a:tc gridSpan="2"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فريق عمل المشروع 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1E967E"/>
                    </a:solidFill>
                  </a:tcPr>
                </a:tc>
                <a:tc hMerge="1"/>
              </a:tr>
              <a:tr h="5060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المبرمجين ومحللين نظم معلومات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BFBFBF"/>
                    </a:solidFill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المصممين الجرافيك والملتيميديا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BFBFBF"/>
                    </a:solidFill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إدارة الحملة التسويقية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BFBFBF"/>
                    </a:solidFill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إدارة البوابة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BFBFBF"/>
                    </a:solidFill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ar-EG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اختبار الجودة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BFBFBF"/>
                    </a:solidFill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منسقي التوظيف والشركات (بجمعية حركية)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pSp>
        <p:nvGrpSpPr>
          <p:cNvPr id="452" name="Google Shape;452;p32"/>
          <p:cNvGrpSpPr/>
          <p:nvPr/>
        </p:nvGrpSpPr>
        <p:grpSpPr>
          <a:xfrm rot="5400000">
            <a:off x="5549180" y="3298676"/>
            <a:ext cx="6957392" cy="305272"/>
            <a:chOff x="0" y="0"/>
            <a:chExt cx="9180512" cy="305272"/>
          </a:xfrm>
        </p:grpSpPr>
        <p:sp>
          <p:nvSpPr>
            <p:cNvPr id="453" name="Google Shape;453;p32"/>
            <p:cNvSpPr/>
            <p:nvPr/>
          </p:nvSpPr>
          <p:spPr>
            <a:xfrm>
              <a:off x="16414" y="0"/>
              <a:ext cx="9164098" cy="116632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0" y="188640"/>
              <a:ext cx="9180512" cy="116632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099" y="381000"/>
            <a:ext cx="9144000" cy="54560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inaar\Desktop\Powerpoint_E-dawam_Cover\Cover_Powerpoint.png" id="460" name="Google Shape;460;p33"/>
          <p:cNvPicPr preferRelativeResize="0"/>
          <p:nvPr/>
        </p:nvPicPr>
        <p:blipFill rotWithShape="1">
          <a:blip r:embed="rId4">
            <a:alphaModFix/>
          </a:blip>
          <a:srcRect b="-11151" l="3385" r="-3384" t="78856"/>
          <a:stretch/>
        </p:blipFill>
        <p:spPr>
          <a:xfrm>
            <a:off x="-19049" y="5410199"/>
            <a:ext cx="9467850" cy="229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inaar\Desktop\Powerpoint_E-dawam_Cover\Logo.png" id="461" name="Google Shape;461;p33"/>
          <p:cNvPicPr preferRelativeResize="0"/>
          <p:nvPr/>
        </p:nvPicPr>
        <p:blipFill rotWithShape="1">
          <a:blip r:embed="rId5">
            <a:alphaModFix/>
          </a:blip>
          <a:srcRect b="15413" l="25781" r="25585" t="12507"/>
          <a:stretch/>
        </p:blipFill>
        <p:spPr>
          <a:xfrm>
            <a:off x="2162176" y="381000"/>
            <a:ext cx="4743450" cy="5272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inaar\Desktop\Powerpoint_E-dawam_Cover\Cover_Powerpoint.png" id="462" name="Google Shape;462;p33"/>
          <p:cNvPicPr preferRelativeResize="0"/>
          <p:nvPr/>
        </p:nvPicPr>
        <p:blipFill rotWithShape="1">
          <a:blip r:embed="rId4">
            <a:alphaModFix/>
          </a:blip>
          <a:srcRect b="92448" l="0" r="0" t="3776"/>
          <a:stretch/>
        </p:blipFill>
        <p:spPr>
          <a:xfrm>
            <a:off x="0" y="274439"/>
            <a:ext cx="9144000" cy="25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ملتقي لوجو.png" id="113" name="Google Shape;1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5" y="4437112"/>
            <a:ext cx="2520279" cy="214648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3491880" y="5241312"/>
            <a:ext cx="5328592" cy="1500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استعانت الجمعية بشركة «ملتقى المعلومات والبرمجة» كمنفذ للجانب التقني للمشروع لتنفيذ نظم برمجية لإدارة العملية التوظيفية.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3491880" y="4541445"/>
            <a:ext cx="5544616" cy="6877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</a:pPr>
            <a:r>
              <a:rPr b="1" lang="ar-EG" sz="2800" u="sng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شركة «ملتقى المعلومات والبرمجة»</a:t>
            </a:r>
            <a:endParaRPr b="1" sz="2800" u="sng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1619672" y="188640"/>
            <a:ext cx="5688632" cy="68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3200"/>
              <a:buFont typeface="Arial"/>
              <a:buNone/>
            </a:pPr>
            <a:r>
              <a:rPr b="1" lang="ar-EG" sz="32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مــا هــو مشــروع «إي – دوام»؟</a:t>
            </a:r>
            <a:endParaRPr b="1" sz="3200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Mit\Desktop\E_dawam_logo_1.png" id="121" name="Google Shape;121;p16"/>
          <p:cNvPicPr preferRelativeResize="0"/>
          <p:nvPr/>
        </p:nvPicPr>
        <p:blipFill rotWithShape="1">
          <a:blip r:embed="rId3">
            <a:alphaModFix/>
          </a:blip>
          <a:srcRect b="31323" l="22748" r="18595" t="26667"/>
          <a:stretch/>
        </p:blipFill>
        <p:spPr>
          <a:xfrm>
            <a:off x="3203848" y="1015196"/>
            <a:ext cx="2710015" cy="176573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/>
          <p:nvPr/>
        </p:nvSpPr>
        <p:spPr>
          <a:xfrm>
            <a:off x="4427984" y="3861048"/>
            <a:ext cx="45719" cy="504056"/>
          </a:xfrm>
          <a:prstGeom prst="rect">
            <a:avLst/>
          </a:prstGeom>
          <a:solidFill>
            <a:srgbClr val="D4A4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4" y="4781415"/>
            <a:ext cx="1595648" cy="174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23928" y="4745465"/>
            <a:ext cx="1614142" cy="1764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Line_3.png" id="125" name="Google Shape;125;p16"/>
          <p:cNvPicPr preferRelativeResize="0"/>
          <p:nvPr/>
        </p:nvPicPr>
        <p:blipFill rotWithShape="1">
          <a:blip r:embed="rId6">
            <a:alphaModFix/>
          </a:blip>
          <a:srcRect b="2527" l="3668" r="9811" t="50001"/>
          <a:stretch/>
        </p:blipFill>
        <p:spPr>
          <a:xfrm>
            <a:off x="969315" y="3834948"/>
            <a:ext cx="668707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/>
          <p:nvPr/>
        </p:nvSpPr>
        <p:spPr>
          <a:xfrm>
            <a:off x="7622625" y="3834948"/>
            <a:ext cx="45719" cy="504056"/>
          </a:xfrm>
          <a:prstGeom prst="rect">
            <a:avLst/>
          </a:prstGeom>
          <a:solidFill>
            <a:srgbClr val="D4A4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971600" y="3846178"/>
            <a:ext cx="45719" cy="504056"/>
          </a:xfrm>
          <a:prstGeom prst="rect">
            <a:avLst/>
          </a:prstGeom>
          <a:solidFill>
            <a:srgbClr val="D4A4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969314" y="2996952"/>
            <a:ext cx="6699029" cy="849226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مكتب توظيف حاصل على رخصة وزارة العمل رقم 388 لعام  1434 هـــ.، متخصص في ،،،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11835" y="4709407"/>
            <a:ext cx="1647133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6660232" y="4245973"/>
            <a:ext cx="1832933" cy="679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التوظيف المباشر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3707904" y="4293096"/>
            <a:ext cx="1832933" cy="679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التوظيف عن بعد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-324544" y="4365104"/>
            <a:ext cx="3888432" cy="619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نظام لإدارة العمل عن بعد إلكترونياً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p16"/>
          <p:cNvGrpSpPr/>
          <p:nvPr/>
        </p:nvGrpSpPr>
        <p:grpSpPr>
          <a:xfrm rot="5400000">
            <a:off x="5598876" y="3276364"/>
            <a:ext cx="6858000" cy="305272"/>
            <a:chOff x="0" y="0"/>
            <a:chExt cx="9180512" cy="305272"/>
          </a:xfrm>
        </p:grpSpPr>
        <p:sp>
          <p:nvSpPr>
            <p:cNvPr id="134" name="Google Shape;134;p16"/>
            <p:cNvSpPr/>
            <p:nvPr/>
          </p:nvSpPr>
          <p:spPr>
            <a:xfrm>
              <a:off x="16414" y="0"/>
              <a:ext cx="9164098" cy="116632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0" y="188640"/>
              <a:ext cx="9180512" cy="116632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OTE-BOOK\Desktop\6.png" id="141" name="Google Shape;141;p17"/>
          <p:cNvPicPr preferRelativeResize="0"/>
          <p:nvPr/>
        </p:nvPicPr>
        <p:blipFill rotWithShape="1">
          <a:blip r:embed="rId3">
            <a:alphaModFix/>
          </a:blip>
          <a:srcRect b="3865" l="0" r="0" t="0"/>
          <a:stretch/>
        </p:blipFill>
        <p:spPr>
          <a:xfrm>
            <a:off x="-36512" y="338228"/>
            <a:ext cx="9180512" cy="661916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/>
        </p:nvSpPr>
        <p:spPr>
          <a:xfrm>
            <a:off x="5951714" y="2085888"/>
            <a:ext cx="2364702" cy="55784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الرؤية</a:t>
            </a:r>
            <a:endParaRPr b="1"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395536" y="1221792"/>
            <a:ext cx="5400600" cy="2135200"/>
          </a:xfrm>
          <a:prstGeom prst="rect">
            <a:avLst/>
          </a:prstGeom>
          <a:solidFill>
            <a:srgbClr val="00959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نسعى لتوطين حقيقي ومستمر لـ 10,000 وظيفة بأنحاء المملكة سنوياً خلال أول خمس سنوات من إطلاق المشروع.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5940152" y="4896964"/>
            <a:ext cx="2364702" cy="55784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الرسالة</a:t>
            </a:r>
            <a:endParaRPr b="1"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395536" y="4077072"/>
            <a:ext cx="5400600" cy="2169825"/>
          </a:xfrm>
          <a:prstGeom prst="rect">
            <a:avLst/>
          </a:prstGeom>
          <a:solidFill>
            <a:srgbClr val="D8AB4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8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«إي – دوام»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أكبر نظام تقني للتوظيف وإدارة الأعمال 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لذوي الاحتياجات الخاصة وأسرهم 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بالمملكة العربية السعودية 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بحلول عملية إبداعية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146;p17"/>
          <p:cNvGrpSpPr/>
          <p:nvPr/>
        </p:nvGrpSpPr>
        <p:grpSpPr>
          <a:xfrm rot="5400000">
            <a:off x="5549180" y="3298676"/>
            <a:ext cx="6957392" cy="305272"/>
            <a:chOff x="0" y="0"/>
            <a:chExt cx="9180512" cy="305272"/>
          </a:xfrm>
        </p:grpSpPr>
        <p:sp>
          <p:nvSpPr>
            <p:cNvPr id="147" name="Google Shape;147;p17"/>
            <p:cNvSpPr/>
            <p:nvPr/>
          </p:nvSpPr>
          <p:spPr>
            <a:xfrm>
              <a:off x="16414" y="0"/>
              <a:ext cx="9164098" cy="116632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0" y="188640"/>
              <a:ext cx="9180512" cy="116632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/>
          <p:nvPr/>
        </p:nvSpPr>
        <p:spPr>
          <a:xfrm>
            <a:off x="5909088" y="404664"/>
            <a:ext cx="2623352" cy="6232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أهداف المشروع 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2370819" y="1170618"/>
            <a:ext cx="6012159" cy="473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مساندة وزارة العمل وصندوق تنمية الموارد البشرية في،،،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-36512" y="1746682"/>
            <a:ext cx="867645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1800"/>
              <a:buFont typeface="Noto Sans Symbols"/>
              <a:buChar char="✔"/>
            </a:pPr>
            <a:r>
              <a:rPr b="0" i="0" lang="ar-EG" sz="18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القضاء على السعودة الوهمية وذلك بتوفير فرص عمل حقيقية.</a:t>
            </a:r>
            <a:endParaRPr/>
          </a:p>
          <a:p>
            <a:pPr indent="-28575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1800"/>
              <a:buFont typeface="Noto Sans Symbols"/>
              <a:buChar char="✔"/>
            </a:pPr>
            <a:r>
              <a:rPr b="0" i="0" lang="ar-EG" sz="18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الحد من تجاوزات بعض الشركات والمؤسسات بتوفير متابعة مناسبة للموظف والشركة.</a:t>
            </a:r>
            <a:endParaRPr/>
          </a:p>
          <a:p>
            <a:pPr indent="-28575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1800"/>
              <a:buFont typeface="Noto Sans Symbols"/>
              <a:buChar char="✔"/>
            </a:pPr>
            <a:r>
              <a:rPr b="0" i="0" lang="ar-EG" sz="18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خفض نسبة البطالة في المجتمع السعودي وخاصة بين "ذوي الاحتياجات الخاصة".</a:t>
            </a:r>
            <a:endParaRPr/>
          </a:p>
          <a:p>
            <a:pPr indent="-28575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1800"/>
              <a:buFont typeface="Noto Sans Symbols"/>
              <a:buChar char="✔"/>
            </a:pPr>
            <a:r>
              <a:rPr b="0" i="0" lang="ar-EG" sz="18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زيادة نسبة السعودة في القطاع الخاص.</a:t>
            </a:r>
            <a:endParaRPr b="0" i="0" sz="1800" u="none" cap="none" strike="noStrike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179512" y="3645024"/>
            <a:ext cx="8203466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خلق نظم وسياسات تقنية توفر قناة تواصل عن بعد تمكن الشركات من "متابعة موظفيها، مراقبة الأداء والإنتاج "مع خلق الحافز للتقييم وتحسين العمل بالاضافة إلى توافقها مع نظم العمل المقررة.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179512" y="5085184"/>
            <a:ext cx="820346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إيجاد المواءمة الصحيحة بين متطلبات أصحاب العمل وما لدى الباحثين عن العمل من مؤهلات وخبرات.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179512" y="6161529"/>
            <a:ext cx="8275473" cy="473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ضمان حقوق كلاً من الموظف والشركة مع مراعاة تحري الدقة وحماية الخصوصية.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" name="Google Shape;160;p18"/>
          <p:cNvGrpSpPr/>
          <p:nvPr/>
        </p:nvGrpSpPr>
        <p:grpSpPr>
          <a:xfrm rot="5400000">
            <a:off x="5585184" y="3262672"/>
            <a:ext cx="6885384" cy="305273"/>
            <a:chOff x="0" y="0"/>
            <a:chExt cx="9180512" cy="305272"/>
          </a:xfrm>
        </p:grpSpPr>
        <p:sp>
          <p:nvSpPr>
            <p:cNvPr id="161" name="Google Shape;161;p18"/>
            <p:cNvSpPr/>
            <p:nvPr/>
          </p:nvSpPr>
          <p:spPr>
            <a:xfrm>
              <a:off x="16414" y="0"/>
              <a:ext cx="9164098" cy="116632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0" y="188640"/>
              <a:ext cx="9180512" cy="116632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type="title"/>
          </p:nvPr>
        </p:nvSpPr>
        <p:spPr>
          <a:xfrm>
            <a:off x="1043608" y="332657"/>
            <a:ext cx="6696744" cy="792087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3200"/>
              <a:buFont typeface="Arial"/>
              <a:buNone/>
            </a:pPr>
            <a:r>
              <a:rPr b="1" lang="ar-EG" sz="32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خطة تشغيل «إي – دوام»</a:t>
            </a:r>
            <a:endParaRPr b="1" sz="3200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8" name="Google Shape;168;p19"/>
          <p:cNvGraphicFramePr/>
          <p:nvPr/>
        </p:nvGraphicFramePr>
        <p:xfrm>
          <a:off x="323528" y="1628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{6E2DF25B-BC29-4C1E-AE59-5775C9567EB6}</a:tableStyleId>
              </a:tblPr>
              <a:tblGrid>
                <a:gridCol w="4176475"/>
                <a:gridCol w="4032450"/>
              </a:tblGrid>
              <a:tr h="576075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الإجراءات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AB4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الأهداف 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AB48"/>
                    </a:solidFill>
                  </a:tcPr>
                </a:tc>
              </a:tr>
              <a:tr h="936100">
                <a:tc>
                  <a:txBody>
                    <a:bodyPr/>
                    <a:lstStyle/>
                    <a:p>
                      <a:pPr indent="-285750" lvl="0" marL="28575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ar-EG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السعي في مسار اعتمادات للمشروع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ar-EG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توفير كيان رسمي يتم التعامل من خلاله مع الجهات الحكومية والشركات.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1728200"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ar-EG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تنفيذ مسار تقني للمشروع/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85750" lvl="0" marL="28575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ar-EG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تصميم بوابة إلكترونية إي – دوام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ar-EG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توفير نظام إلكتروني يسهل على الشركة والموظف الحصول على خدمات وظيفية بطريقة سهلة وآمنة مما يساعد على تحسين معدل البطالة.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AC"/>
                    </a:solidFill>
                  </a:tcPr>
                </a:tc>
              </a:tr>
              <a:tr h="1296150"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ar-EG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تطوير مسار تقني للمشروع/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85750" lvl="0" marL="28575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ar-EG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تنفيذ نظام لإدارة العمل عن بعد إلكترونياً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محاربة السعودة الوهمية مع تسهيل إدارة ومتابعة الموظف والشركة لمهامهم والربط بينهم.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pSp>
        <p:nvGrpSpPr>
          <p:cNvPr id="169" name="Google Shape;169;p19"/>
          <p:cNvGrpSpPr/>
          <p:nvPr/>
        </p:nvGrpSpPr>
        <p:grpSpPr>
          <a:xfrm rot="5400000">
            <a:off x="5598876" y="3276364"/>
            <a:ext cx="6858000" cy="305272"/>
            <a:chOff x="0" y="0"/>
            <a:chExt cx="9180512" cy="305272"/>
          </a:xfrm>
        </p:grpSpPr>
        <p:sp>
          <p:nvSpPr>
            <p:cNvPr id="170" name="Google Shape;170;p19"/>
            <p:cNvSpPr/>
            <p:nvPr/>
          </p:nvSpPr>
          <p:spPr>
            <a:xfrm>
              <a:off x="16414" y="0"/>
              <a:ext cx="9164098" cy="116632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0" y="188640"/>
              <a:ext cx="9180512" cy="116632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Google Shape;176;p20"/>
          <p:cNvGraphicFramePr/>
          <p:nvPr/>
        </p:nvGraphicFramePr>
        <p:xfrm>
          <a:off x="251520" y="47667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{6E2DF25B-BC29-4C1E-AE59-5775C9567EB6}</a:tableStyleId>
              </a:tblPr>
              <a:tblGrid>
                <a:gridCol w="4176475"/>
                <a:gridCol w="4032450"/>
              </a:tblGrid>
              <a:tr h="576075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الإجراءات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AB4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الأهداف 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AB48"/>
                    </a:solidFill>
                  </a:tcPr>
                </a:tc>
              </a:tr>
              <a:tr h="936100">
                <a:tc>
                  <a:txBody>
                    <a:bodyPr/>
                    <a:lstStyle/>
                    <a:p>
                      <a:pPr indent="-285750" lvl="0" marL="28575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ar-EG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تنفيذ مسار تسويقي للمشروع من خلال حملة تسويق إلكتروني موسعة.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ar-EG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إشهار المشروع وتجميع السير الذاتية 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85750" lvl="0" marL="28575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ar-EG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تحقيق المرونة والسهولة في الحصول على الخدمات الوظيفية والتسجيل بشكل أسرع في البوابة للموظف والشركة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1728200">
                <a:tc>
                  <a:txBody>
                    <a:bodyPr/>
                    <a:lstStyle/>
                    <a:p>
                      <a:pPr indent="-285750" lvl="0" marL="28575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ar-EG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إعداد خطط واستراتيجيات لمسار تشغيل مكتب توظيف يشمل « خطوات التواصل مع أطراف العملية التوظيفية»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ar-EG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الإجابة على استفسارات وشكاوي واستقبال المقترحات من الشركات والموظفين.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AC"/>
                    </a:solidFill>
                  </a:tcPr>
                </a:tc>
              </a:tr>
              <a:tr h="1296150">
                <a:tc>
                  <a:txBody>
                    <a:bodyPr/>
                    <a:lstStyle/>
                    <a:p>
                      <a:pPr indent="-285750" lvl="0" marL="28575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ar-EG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وضع آلية تقنية لإدارة التواصل الإداري والإلكتروني بين أطراف العملية التوظيفية 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توفير قناة تواصل سهلة وفعالة بين إدارة المشروع وبين أطراف العملية التوظيفية (الشركة / الموظف 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pSp>
        <p:nvGrpSpPr>
          <p:cNvPr id="177" name="Google Shape;177;p20"/>
          <p:cNvGrpSpPr/>
          <p:nvPr/>
        </p:nvGrpSpPr>
        <p:grpSpPr>
          <a:xfrm rot="5400000">
            <a:off x="5598876" y="3276364"/>
            <a:ext cx="6858000" cy="305272"/>
            <a:chOff x="0" y="0"/>
            <a:chExt cx="9180512" cy="305272"/>
          </a:xfrm>
        </p:grpSpPr>
        <p:sp>
          <p:nvSpPr>
            <p:cNvPr id="178" name="Google Shape;178;p20"/>
            <p:cNvSpPr/>
            <p:nvPr/>
          </p:nvSpPr>
          <p:spPr>
            <a:xfrm>
              <a:off x="16414" y="0"/>
              <a:ext cx="9164098" cy="116632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0" y="188640"/>
              <a:ext cx="9180512" cy="116632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/>
          <p:nvPr>
            <p:ph type="title"/>
          </p:nvPr>
        </p:nvSpPr>
        <p:spPr>
          <a:xfrm>
            <a:off x="1331640" y="260649"/>
            <a:ext cx="6696744" cy="792087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3200"/>
              <a:buFont typeface="Arial"/>
              <a:buNone/>
            </a:pPr>
            <a:r>
              <a:rPr b="1" lang="ar-EG" sz="32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أين نحن الأن بمشروع «إي – دوام»</a:t>
            </a:r>
            <a:endParaRPr b="1" sz="3200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21"/>
          <p:cNvGrpSpPr/>
          <p:nvPr/>
        </p:nvGrpSpPr>
        <p:grpSpPr>
          <a:xfrm>
            <a:off x="1796818" y="1268760"/>
            <a:ext cx="6342449" cy="1152128"/>
            <a:chOff x="897227" y="0"/>
            <a:chExt cx="6342449" cy="1152128"/>
          </a:xfrm>
        </p:grpSpPr>
        <p:sp>
          <p:nvSpPr>
            <p:cNvPr id="187" name="Google Shape;187;p21"/>
            <p:cNvSpPr/>
            <p:nvPr/>
          </p:nvSpPr>
          <p:spPr>
            <a:xfrm>
              <a:off x="897227" y="81455"/>
              <a:ext cx="5989211" cy="989217"/>
            </a:xfrm>
            <a:prstGeom prst="homePlate">
              <a:avLst>
                <a:gd fmla="val 50000" name="adj"/>
              </a:avLst>
            </a:prstGeom>
            <a:solidFill>
              <a:srgbClr val="D8AB4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1"/>
            <p:cNvSpPr txBox="1"/>
            <p:nvPr/>
          </p:nvSpPr>
          <p:spPr>
            <a:xfrm>
              <a:off x="897227" y="81455"/>
              <a:ext cx="5741907" cy="989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56450" spcFirstLastPara="1" rIns="508050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المسار التقني 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5955031" y="0"/>
              <a:ext cx="1284645" cy="1152128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-4998" l="0" r="0" t="-4999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" name="Google Shape;190;p21"/>
          <p:cNvGrpSpPr/>
          <p:nvPr/>
        </p:nvGrpSpPr>
        <p:grpSpPr>
          <a:xfrm>
            <a:off x="1783160" y="2636912"/>
            <a:ext cx="6281226" cy="1152128"/>
            <a:chOff x="883567" y="0"/>
            <a:chExt cx="6281226" cy="1152128"/>
          </a:xfrm>
        </p:grpSpPr>
        <p:sp>
          <p:nvSpPr>
            <p:cNvPr id="191" name="Google Shape;191;p21"/>
            <p:cNvSpPr/>
            <p:nvPr/>
          </p:nvSpPr>
          <p:spPr>
            <a:xfrm>
              <a:off x="883567" y="81455"/>
              <a:ext cx="5936208" cy="989217"/>
            </a:xfrm>
            <a:prstGeom prst="homePlate">
              <a:avLst>
                <a:gd fmla="val 50000" name="adj"/>
              </a:avLst>
            </a:prstGeom>
            <a:solidFill>
              <a:srgbClr val="BFBFB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1"/>
            <p:cNvSpPr txBox="1"/>
            <p:nvPr/>
          </p:nvSpPr>
          <p:spPr>
            <a:xfrm>
              <a:off x="883567" y="81455"/>
              <a:ext cx="5688904" cy="989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56450" spcFirstLastPara="1" rIns="508050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مسار الحملة التسويقية 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5868638" y="0"/>
              <a:ext cx="1296155" cy="1152128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-3999" l="0" r="0" t="-3999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" name="Google Shape;194;p21"/>
          <p:cNvGrpSpPr/>
          <p:nvPr/>
        </p:nvGrpSpPr>
        <p:grpSpPr>
          <a:xfrm>
            <a:off x="1819165" y="4005064"/>
            <a:ext cx="6225748" cy="1152128"/>
            <a:chOff x="919574" y="0"/>
            <a:chExt cx="6225748" cy="1152128"/>
          </a:xfrm>
        </p:grpSpPr>
        <p:sp>
          <p:nvSpPr>
            <p:cNvPr id="195" name="Google Shape;195;p21"/>
            <p:cNvSpPr/>
            <p:nvPr/>
          </p:nvSpPr>
          <p:spPr>
            <a:xfrm>
              <a:off x="919574" y="81455"/>
              <a:ext cx="5936209" cy="989217"/>
            </a:xfrm>
            <a:prstGeom prst="homePlate">
              <a:avLst>
                <a:gd fmla="val 50000" name="adj"/>
              </a:avLst>
            </a:prstGeom>
            <a:solidFill>
              <a:srgbClr val="00959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1"/>
            <p:cNvSpPr txBox="1"/>
            <p:nvPr/>
          </p:nvSpPr>
          <p:spPr>
            <a:xfrm>
              <a:off x="919574" y="81455"/>
              <a:ext cx="5688905" cy="989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56450" spcFirstLastPara="1" rIns="508050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مسار الإعتمادات 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5993194" y="0"/>
              <a:ext cx="1152128" cy="1152128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-3999" l="0" r="0" t="-3999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" name="Google Shape;198;p21"/>
          <p:cNvGrpSpPr/>
          <p:nvPr/>
        </p:nvGrpSpPr>
        <p:grpSpPr>
          <a:xfrm>
            <a:off x="1755421" y="5301208"/>
            <a:ext cx="6353235" cy="1152128"/>
            <a:chOff x="855830" y="0"/>
            <a:chExt cx="6353235" cy="1152128"/>
          </a:xfrm>
        </p:grpSpPr>
        <p:sp>
          <p:nvSpPr>
            <p:cNvPr id="199" name="Google Shape;199;p21"/>
            <p:cNvSpPr/>
            <p:nvPr/>
          </p:nvSpPr>
          <p:spPr>
            <a:xfrm>
              <a:off x="855830" y="81455"/>
              <a:ext cx="5936209" cy="989217"/>
            </a:xfrm>
            <a:prstGeom prst="homePlate">
              <a:avLst>
                <a:gd fmla="val 50000" name="adj"/>
              </a:avLst>
            </a:prstGeom>
            <a:solidFill>
              <a:srgbClr val="E2E2E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1"/>
            <p:cNvSpPr txBox="1"/>
            <p:nvPr/>
          </p:nvSpPr>
          <p:spPr>
            <a:xfrm>
              <a:off x="855830" y="81455"/>
              <a:ext cx="5688905" cy="989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56450" spcFirstLastPara="1" rIns="508050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rgbClr val="009592"/>
                  </a:solidFill>
                  <a:latin typeface="Arial"/>
                  <a:ea typeface="Arial"/>
                  <a:cs typeface="Arial"/>
                  <a:sym typeface="Arial"/>
                </a:rPr>
                <a:t>مسار تشغيل مكتب توظيف </a:t>
              </a:r>
              <a:endParaRPr b="1" sz="2200">
                <a:solidFill>
                  <a:srgbClr val="00959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5801960" y="0"/>
              <a:ext cx="1407105" cy="1152128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-4998" l="0" r="0" t="-4999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" name="Google Shape;202;p21"/>
          <p:cNvGrpSpPr/>
          <p:nvPr/>
        </p:nvGrpSpPr>
        <p:grpSpPr>
          <a:xfrm rot="5400000">
            <a:off x="5549180" y="3298676"/>
            <a:ext cx="6957392" cy="305272"/>
            <a:chOff x="0" y="0"/>
            <a:chExt cx="9180512" cy="305272"/>
          </a:xfrm>
        </p:grpSpPr>
        <p:sp>
          <p:nvSpPr>
            <p:cNvPr id="203" name="Google Shape;203;p21"/>
            <p:cNvSpPr/>
            <p:nvPr/>
          </p:nvSpPr>
          <p:spPr>
            <a:xfrm>
              <a:off x="16414" y="0"/>
              <a:ext cx="9164098" cy="116632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0" y="188640"/>
              <a:ext cx="9180512" cy="116632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