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embeddedFontLst>
    <p:embeddedFont>
      <p:font typeface="Anton"/>
      <p:regular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0E7C75-1D89-4344-8BEC-4F39BC22B956}">
  <a:tblStyle styleId="{1C0E7C75-1D89-4344-8BEC-4F39BC22B9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34" Type="http://schemas.openxmlformats.org/officeDocument/2006/relationships/font" Target="fonts/Anton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1.png"/><Relationship Id="rId13" Type="http://schemas.openxmlformats.org/officeDocument/2006/relationships/image" Target="../media/image18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8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4.pn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3" Type="http://schemas.openxmlformats.org/officeDocument/2006/relationships/image" Target="../media/image47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50.jpg"/><Relationship Id="rId16" Type="http://schemas.openxmlformats.org/officeDocument/2006/relationships/image" Target="../media/image4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5.png"/><Relationship Id="rId8" Type="http://schemas.openxmlformats.org/officeDocument/2006/relationships/image" Target="../media/image5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hyperlink" Target="http://www.youtube.com/watch?v=IPETSisjJDE" TargetMode="External"/><Relationship Id="rId5" Type="http://schemas.openxmlformats.org/officeDocument/2006/relationships/hyperlink" Target="http://www.youtube.com/watch?v=TyEfFc2STis" TargetMode="External"/><Relationship Id="rId6" Type="http://schemas.openxmlformats.org/officeDocument/2006/relationships/hyperlink" Target="http://www.youtube.com/watch?v=aoTtwMlB0gE" TargetMode="External"/><Relationship Id="rId7" Type="http://schemas.openxmlformats.org/officeDocument/2006/relationships/hyperlink" Target="http://www.youtube.com/watch?v=F9vXDnd5A2A" TargetMode="External"/><Relationship Id="rId8" Type="http://schemas.openxmlformats.org/officeDocument/2006/relationships/hyperlink" Target="http://www.youtube.com/watch?v=kPoRQpB46Wc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://qvsite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dawam.com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Cover\bg.pn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6990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ine_2.pn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5073"/>
            <a:ext cx="9169585" cy="209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ine_1.pn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59754"/>
            <a:ext cx="9144000" cy="20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ogo.png"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1800" y="-31265"/>
            <a:ext cx="3960440" cy="2338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sea.png" id="93" name="Google Shape;9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224114"/>
            <a:ext cx="91440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1.png" id="94" name="Google Shape;9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692696" y="4279716"/>
            <a:ext cx="1381117" cy="152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812238" y="4264858"/>
            <a:ext cx="1679244" cy="14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2196752" y="4254789"/>
            <a:ext cx="1728192" cy="1505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-36512" y="2636912"/>
            <a:ext cx="8568952" cy="1409700"/>
            <a:chOff x="-36512" y="2636912"/>
            <a:chExt cx="8568952" cy="1409700"/>
          </a:xfrm>
        </p:grpSpPr>
        <p:pic>
          <p:nvPicPr>
            <p:cNvPr descr="C:\Users\Mit\Desktop\Powerpoint_E-dawam_Cover\Cover\sea_2.png" id="98" name="Google Shape;98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10800000">
              <a:off x="-36512" y="2636912"/>
              <a:ext cx="8568952" cy="140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 txBox="1"/>
            <p:nvPr/>
          </p:nvSpPr>
          <p:spPr>
            <a:xfrm>
              <a:off x="107504" y="2996952"/>
              <a:ext cx="7416824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E-Dawam Project For Direct-online Employment and Managing Tasks Online</a:t>
              </a:r>
              <a:endParaRPr b="1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967E"/>
                </a:solidFill>
              </a:rPr>
              <a:t>Axes Of </a:t>
            </a: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E-Dawam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5651321" y="1988840"/>
            <a:ext cx="2304000" cy="1728192"/>
          </a:xfrm>
          <a:prstGeom prst="parallelogram">
            <a:avLst>
              <a:gd fmla="val 25000" name="adj"/>
            </a:avLst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E-Dawam Portal 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3275856" y="2780928"/>
            <a:ext cx="2304000" cy="1728192"/>
          </a:xfrm>
          <a:prstGeom prst="parallelogram">
            <a:avLst>
              <a:gd fmla="val 25000" name="adj"/>
            </a:avLst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E-Task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971600" y="3212976"/>
            <a:ext cx="2304256" cy="1800200"/>
          </a:xfrm>
          <a:prstGeom prst="parallelogram">
            <a:avLst>
              <a:gd fmla="val 25000" name="adj"/>
            </a:avLst>
          </a:prstGeom>
          <a:solidFill>
            <a:srgbClr val="8181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E-Marketing campaign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2"/>
          <p:cNvCxnSpPr/>
          <p:nvPr/>
        </p:nvCxnSpPr>
        <p:spPr>
          <a:xfrm flipH="1" rot="-5400000">
            <a:off x="6155884" y="1197043"/>
            <a:ext cx="648000" cy="503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9" name="Google Shape;179;p22"/>
          <p:cNvCxnSpPr/>
          <p:nvPr/>
        </p:nvCxnSpPr>
        <p:spPr>
          <a:xfrm rot="5400000">
            <a:off x="3996027" y="1628762"/>
            <a:ext cx="1152000" cy="432000"/>
          </a:xfrm>
          <a:prstGeom prst="curvedConnector3">
            <a:avLst>
              <a:gd fmla="val 60879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0" name="Google Shape;180;p22"/>
          <p:cNvCxnSpPr/>
          <p:nvPr/>
        </p:nvCxnSpPr>
        <p:spPr>
          <a:xfrm rot="5400000">
            <a:off x="1979683" y="1844944"/>
            <a:ext cx="1368300" cy="792000"/>
          </a:xfrm>
          <a:prstGeom prst="curvedConnector3">
            <a:avLst>
              <a:gd fmla="val 55487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395536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Portal «E-Dawam »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3.png"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201252" y="3391999"/>
            <a:ext cx="6957392" cy="173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7.png" id="188" name="Google Shape;18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800" y="4102287"/>
            <a:ext cx="3189980" cy="2279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8.png" id="189" name="Google Shape;18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5563" y="-13882"/>
            <a:ext cx="5439651" cy="447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190" name="Google Shape;19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0608" y="-13882"/>
            <a:ext cx="4283392" cy="447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6.png" id="191" name="Google Shape;19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7199" y="1700809"/>
            <a:ext cx="166476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7.png" id="192" name="Google Shape;19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473786">
            <a:off x="803992" y="4471362"/>
            <a:ext cx="1991881" cy="2396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8.png" id="193" name="Google Shape;193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39471" y="2276872"/>
            <a:ext cx="239642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1.png" id="194" name="Google Shape;194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855286">
            <a:off x="5986600" y="4230616"/>
            <a:ext cx="2256791" cy="2414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2.png" id="195" name="Google Shape;19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92080" y="2780928"/>
            <a:ext cx="2972122" cy="2493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3.png" id="196" name="Google Shape;196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32040" y="1600857"/>
            <a:ext cx="2160240" cy="3052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4.png" id="197" name="Google Shape;197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3091155">
            <a:off x="1923310" y="3395961"/>
            <a:ext cx="1298972" cy="2787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5.png" id="198" name="Google Shape;198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163772">
            <a:off x="4195502" y="1390299"/>
            <a:ext cx="974597" cy="316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-182492" y="4437112"/>
            <a:ext cx="19824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Sharing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19622" y="1902524"/>
            <a:ext cx="23181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Management System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5615876" y="1431580"/>
            <a:ext cx="16924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3707904" y="1412776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Tutorials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6762639" y="2564904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Support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9622" y="3410863"/>
            <a:ext cx="19079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Resources  Development Articles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1871940" y="1578278"/>
            <a:ext cx="19079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6588224" y="4149080"/>
            <a:ext cx="2030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User Profile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4"/>
          <p:cNvGrpSpPr/>
          <p:nvPr/>
        </p:nvGrpSpPr>
        <p:grpSpPr>
          <a:xfrm>
            <a:off x="1063776" y="2403544"/>
            <a:ext cx="7232470" cy="1834887"/>
            <a:chOff x="20168" y="630728"/>
            <a:chExt cx="7232470" cy="1834887"/>
          </a:xfrm>
        </p:grpSpPr>
        <p:sp>
          <p:nvSpPr>
            <p:cNvPr id="212" name="Google Shape;212;p24"/>
            <p:cNvSpPr/>
            <p:nvPr/>
          </p:nvSpPr>
          <p:spPr>
            <a:xfrm>
              <a:off x="125187" y="1289405"/>
              <a:ext cx="1848328" cy="609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4"/>
            <p:cNvSpPr txBox="1"/>
            <p:nvPr/>
          </p:nvSpPr>
          <p:spPr>
            <a:xfrm>
              <a:off x="125187" y="1289405"/>
              <a:ext cx="1848328" cy="609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1E967E"/>
                  </a:solidFill>
                  <a:latin typeface="Calibri"/>
                  <a:ea typeface="Calibri"/>
                  <a:cs typeface="Calibri"/>
                  <a:sym typeface="Calibri"/>
                </a:rPr>
                <a:t>Launching</a:t>
              </a:r>
              <a:endParaRPr b="1" sz="20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123087" y="1104153"/>
              <a:ext cx="147026" cy="147026"/>
            </a:xfrm>
            <a:prstGeom prst="ellipse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226005" y="898316"/>
              <a:ext cx="147026" cy="147026"/>
            </a:xfrm>
            <a:prstGeom prst="ellipse">
              <a:avLst/>
            </a:prstGeom>
            <a:solidFill>
              <a:srgbClr val="BE58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73009" y="939483"/>
              <a:ext cx="231041" cy="231041"/>
            </a:xfrm>
            <a:prstGeom prst="ellipse">
              <a:avLst/>
            </a:prstGeom>
            <a:solidFill>
              <a:srgbClr val="BE6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678846" y="713063"/>
              <a:ext cx="147026" cy="147026"/>
            </a:xfrm>
            <a:prstGeom prst="ellipse">
              <a:avLst/>
            </a:prstGeom>
            <a:solidFill>
              <a:srgbClr val="BD684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946433" y="630728"/>
              <a:ext cx="147026" cy="147026"/>
            </a:xfrm>
            <a:prstGeom prst="ellipse">
              <a:avLst/>
            </a:prstGeom>
            <a:solidFill>
              <a:srgbClr val="BD71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1275772" y="774814"/>
              <a:ext cx="147026" cy="147026"/>
            </a:xfrm>
            <a:prstGeom prst="ellipse">
              <a:avLst/>
            </a:prstGeom>
            <a:solidFill>
              <a:srgbClr val="BD7A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1481608" y="877732"/>
              <a:ext cx="231041" cy="231041"/>
            </a:xfrm>
            <a:prstGeom prst="ellipse">
              <a:avLst/>
            </a:prstGeom>
            <a:solidFill>
              <a:srgbClr val="BC82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1769780" y="1104153"/>
              <a:ext cx="147026" cy="147026"/>
            </a:xfrm>
            <a:prstGeom prst="ellipse">
              <a:avLst/>
            </a:prstGeom>
            <a:solidFill>
              <a:srgbClr val="BC8A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1893281" y="1330573"/>
              <a:ext cx="147026" cy="147026"/>
            </a:xfrm>
            <a:prstGeom prst="ellipse">
              <a:avLst/>
            </a:prstGeom>
            <a:solidFill>
              <a:srgbClr val="BB925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822931" y="898316"/>
              <a:ext cx="378067" cy="378067"/>
            </a:xfrm>
            <a:prstGeom prst="ellipse">
              <a:avLst/>
            </a:prstGeom>
            <a:solidFill>
              <a:srgbClr val="BB995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20168" y="1680495"/>
              <a:ext cx="147026" cy="147026"/>
            </a:xfrm>
            <a:prstGeom prst="ellipse">
              <a:avLst/>
            </a:prstGeom>
            <a:solidFill>
              <a:srgbClr val="BCA25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143670" y="1865748"/>
              <a:ext cx="231041" cy="231041"/>
            </a:xfrm>
            <a:prstGeom prst="ellipse">
              <a:avLst/>
            </a:prstGeom>
            <a:solidFill>
              <a:srgbClr val="BBA9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452425" y="2030417"/>
              <a:ext cx="336059" cy="336059"/>
            </a:xfrm>
            <a:prstGeom prst="ellipse">
              <a:avLst/>
            </a:prstGeom>
            <a:solidFill>
              <a:srgbClr val="BBB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884682" y="2298005"/>
              <a:ext cx="147026" cy="147026"/>
            </a:xfrm>
            <a:prstGeom prst="ellipse">
              <a:avLst/>
            </a:prstGeom>
            <a:solidFill>
              <a:srgbClr val="BAB85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967017" y="2030417"/>
              <a:ext cx="231041" cy="231041"/>
            </a:xfrm>
            <a:prstGeom prst="ellipse">
              <a:avLst/>
            </a:prstGeom>
            <a:solidFill>
              <a:srgbClr val="B6BA5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1172853" y="2318589"/>
              <a:ext cx="147026" cy="147026"/>
            </a:xfrm>
            <a:prstGeom prst="ellipse">
              <a:avLst/>
            </a:prstGeom>
            <a:solidFill>
              <a:srgbClr val="AFBA5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1358106" y="1989250"/>
              <a:ext cx="336059" cy="336059"/>
            </a:xfrm>
            <a:prstGeom prst="ellipse">
              <a:avLst/>
            </a:prstGeom>
            <a:solidFill>
              <a:srgbClr val="A8B95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1810947" y="1906915"/>
              <a:ext cx="231041" cy="231041"/>
            </a:xfrm>
            <a:prstGeom prst="ellipse">
              <a:avLst/>
            </a:prstGeom>
            <a:solidFill>
              <a:srgbClr val="A0B95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2041988" y="939141"/>
              <a:ext cx="678534" cy="1295396"/>
            </a:xfrm>
            <a:prstGeom prst="chevron">
              <a:avLst>
                <a:gd fmla="val 62310" name="adj"/>
              </a:avLst>
            </a:prstGeom>
            <a:solidFill>
              <a:srgbClr val="D4A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2720523" y="939770"/>
              <a:ext cx="1850549" cy="1295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4"/>
            <p:cNvSpPr txBox="1"/>
            <p:nvPr/>
          </p:nvSpPr>
          <p:spPr>
            <a:xfrm>
              <a:off x="2720523" y="939770"/>
              <a:ext cx="1850549" cy="1295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D4A436"/>
                  </a:solidFill>
                  <a:latin typeface="Calibri"/>
                  <a:ea typeface="Calibri"/>
                  <a:cs typeface="Calibri"/>
                  <a:sym typeface="Calibri"/>
                </a:rPr>
                <a:t>Operating</a:t>
              </a:r>
              <a:endParaRPr b="1" sz="2000">
                <a:solidFill>
                  <a:srgbClr val="D4A43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4456766" y="939141"/>
              <a:ext cx="678534" cy="1295396"/>
            </a:xfrm>
            <a:prstGeom prst="chevron">
              <a:avLst>
                <a:gd fmla="val 62310" name="adj"/>
              </a:avLst>
            </a:prstGeom>
            <a:solidFill>
              <a:srgbClr val="8181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249607" y="881462"/>
              <a:ext cx="2003031" cy="1474216"/>
            </a:xfrm>
            <a:prstGeom prst="ellipse">
              <a:avLst/>
            </a:prstGeom>
            <a:solidFill>
              <a:srgbClr val="1E967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4"/>
            <p:cNvSpPr txBox="1"/>
            <p:nvPr/>
          </p:nvSpPr>
          <p:spPr>
            <a:xfrm>
              <a:off x="5542944" y="1097356"/>
              <a:ext cx="1416357" cy="1042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development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4"/>
          <p:cNvGrpSpPr/>
          <p:nvPr/>
        </p:nvGrpSpPr>
        <p:grpSpPr>
          <a:xfrm>
            <a:off x="0" y="476673"/>
            <a:ext cx="5796136" cy="735336"/>
            <a:chOff x="0" y="476673"/>
            <a:chExt cx="5796136" cy="735336"/>
          </a:xfrm>
        </p:grpSpPr>
        <p:pic>
          <p:nvPicPr>
            <p:cNvPr descr="C:\Users\Mit\Desktop\Powerpoint_E-dawam_Cover\Layout\9.png" id="239" name="Google Shape;239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0" y="476673"/>
              <a:ext cx="5796136" cy="735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4"/>
            <p:cNvSpPr/>
            <p:nvPr/>
          </p:nvSpPr>
          <p:spPr>
            <a:xfrm>
              <a:off x="42693" y="560293"/>
              <a:ext cx="5177379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Implementation phases for the portal</a:t>
              </a:r>
              <a:endParaRPr b="1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/>
        </p:nvSpPr>
        <p:spPr>
          <a:xfrm>
            <a:off x="107504" y="908720"/>
            <a:ext cx="8928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Executing the project was based on Scrum methodology. The project has been divided into several phases. Designing the portal  … the first and second phases have been finished as shown below :</a:t>
            </a:r>
            <a:endParaRPr sz="18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6" name="Google Shape;246;p25"/>
          <p:cNvGraphicFramePr/>
          <p:nvPr/>
        </p:nvGraphicFramePr>
        <p:xfrm>
          <a:off x="683568" y="19389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{1C0E7C75-1D89-4344-8BEC-4F39BC22B956}</a:tableStyleId>
              </a:tblPr>
              <a:tblGrid>
                <a:gridCol w="3164050"/>
                <a:gridCol w="4684825"/>
              </a:tblGrid>
              <a:tr h="634350">
                <a:tc rowSpan="9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Calibri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phase : sprint 1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Steps of creating basic info for registering in the portal for employee / company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33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Steps to complete the data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332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Logos review  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332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viewing list of updated recommended jobs for employee</a:t>
                      </a:r>
                      <a:endParaRPr sz="14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21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Implementing the favorite list properties for employee / company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34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Search properties for employees  and the company</a:t>
                      </a:r>
                      <a:endParaRPr sz="14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21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of archive page to backup jobs in the employee profile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21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of archive page to backup all data in the company profile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21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viewing profile as others see it</a:t>
                      </a:r>
                      <a:endParaRPr sz="14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Google Shape;247;p25"/>
          <p:cNvGraphicFramePr/>
          <p:nvPr/>
        </p:nvGraphicFramePr>
        <p:xfrm>
          <a:off x="683568" y="198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{1C0E7C75-1D89-4344-8BEC-4F39BC22B956}</a:tableStyleId>
              </a:tblPr>
              <a:tblGrid>
                <a:gridCol w="3164050"/>
                <a:gridCol w="4684825"/>
              </a:tblGrid>
              <a:tr h="243925">
                <a:tc rowSpan="7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Calibri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phase : sprint 1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Reviewing a list of interviews for the company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3562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social networks which belong to E-Dawam portal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Quick Registration and subscription to mailing list for the portal .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Viewing the guiding Videos in the portal in addition to the YouTube channel of E-Dawam</a:t>
                      </a:r>
                      <a:endParaRPr sz="14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79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ability of sending an email to the website management through “contact us”</a:t>
                      </a:r>
                      <a:endParaRPr sz="14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Viewing articles (about E-Dawam / frequently asked questions / privacy policy)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1575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Implementing specialist control panel for managing the portal that contains some properties “job seekers management / companies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/ portal content management / contact us management / interviews management / users management"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pSp>
        <p:nvGrpSpPr>
          <p:cNvPr id="248" name="Google Shape;248;p25"/>
          <p:cNvGrpSpPr/>
          <p:nvPr/>
        </p:nvGrpSpPr>
        <p:grpSpPr>
          <a:xfrm>
            <a:off x="-36512" y="260648"/>
            <a:ext cx="6480720" cy="735336"/>
            <a:chOff x="2051720" y="764705"/>
            <a:chExt cx="6480720" cy="735336"/>
          </a:xfrm>
        </p:grpSpPr>
        <p:pic>
          <p:nvPicPr>
            <p:cNvPr descr="C:\Users\Mit\Desktop\Powerpoint_E-dawam_Cover\Layout\9.png" id="249" name="Google Shape;24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2051720" y="764705"/>
              <a:ext cx="6480720" cy="735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5"/>
            <p:cNvSpPr/>
            <p:nvPr/>
          </p:nvSpPr>
          <p:spPr>
            <a:xfrm>
              <a:off x="2051720" y="886150"/>
              <a:ext cx="56588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E-Dawam Portal Sprints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3059832" y="116632"/>
            <a:ext cx="70774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مراحل تنفيذ بوابة «إي-دوام»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26"/>
          <p:cNvGrpSpPr/>
          <p:nvPr/>
        </p:nvGrpSpPr>
        <p:grpSpPr>
          <a:xfrm>
            <a:off x="-36512" y="341784"/>
            <a:ext cx="6480720" cy="1143000"/>
            <a:chOff x="-36512" y="341784"/>
            <a:chExt cx="6480720" cy="1143000"/>
          </a:xfrm>
        </p:grpSpPr>
        <p:pic>
          <p:nvPicPr>
            <p:cNvPr descr="C:\Users\Mit\Desktop\Powerpoint_E-dawam_Cover\Layout\9.png" id="257" name="Google Shape;257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-36512" y="548680"/>
              <a:ext cx="6480720" cy="735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6"/>
            <p:cNvSpPr txBox="1"/>
            <p:nvPr/>
          </p:nvSpPr>
          <p:spPr>
            <a:xfrm>
              <a:off x="-36512" y="341784"/>
              <a:ext cx="612068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1"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E-Dawam Portal Sprints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59" name="Google Shape;259;p26"/>
          <p:cNvGraphicFramePr/>
          <p:nvPr/>
        </p:nvGraphicFramePr>
        <p:xfrm>
          <a:off x="683568" y="2286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{1C0E7C75-1D89-4344-8BEC-4F39BC22B956}</a:tableStyleId>
              </a:tblPr>
              <a:tblGrid>
                <a:gridCol w="3135025"/>
                <a:gridCol w="4641850"/>
              </a:tblGrid>
              <a:tr h="779925">
                <a:tc rowSpan="5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Calibri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phase: sprint 2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 of E-dawam mobile version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89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allocation of a mobile version for recording employee data and look at the articles of tariff for the project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89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Implementing the property of reporting  for both of employee / company in the portal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408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“Completing the portal control panel properties” The portal settings</a:t>
                      </a:r>
                      <a:endParaRPr/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518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Setting properties of reporting  control in E-Dawam portal 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395536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 «E-Task» Remote system management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3.png"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201252" y="3391999"/>
            <a:ext cx="6957392" cy="173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8.png" id="267" name="Google Shape;26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563" y="-13882"/>
            <a:ext cx="5439651" cy="447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268" name="Google Shape;26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608" y="-13882"/>
            <a:ext cx="4283392" cy="44795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/>
          <p:nvPr/>
        </p:nvSpPr>
        <p:spPr>
          <a:xfrm>
            <a:off x="4416895" y="1305416"/>
            <a:ext cx="4194645" cy="5043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E-task is a Remote system control application that offers practical solutions to integrate communications and follow-up assigning, tracking, monitoring, and deliver, tasks between companies and employees remotely . It provides information about tasks in a Task Management system. It exports reports and statistics with finished tasks, projects, resources.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it helps resources to manage their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 easily.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7"/>
          <p:cNvGrpSpPr/>
          <p:nvPr/>
        </p:nvGrpSpPr>
        <p:grpSpPr>
          <a:xfrm>
            <a:off x="66154" y="1086572"/>
            <a:ext cx="4292017" cy="5606254"/>
            <a:chOff x="316746" y="-1135825"/>
            <a:chExt cx="5247437" cy="7052946"/>
          </a:xfrm>
        </p:grpSpPr>
        <p:sp>
          <p:nvSpPr>
            <p:cNvPr id="271" name="Google Shape;271;p27"/>
            <p:cNvSpPr/>
            <p:nvPr/>
          </p:nvSpPr>
          <p:spPr>
            <a:xfrm>
              <a:off x="2475051" y="5233061"/>
              <a:ext cx="925723" cy="677052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statistics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" name="Google Shape;272;p27"/>
            <p:cNvGrpSpPr/>
            <p:nvPr/>
          </p:nvGrpSpPr>
          <p:grpSpPr>
            <a:xfrm>
              <a:off x="356360" y="-1135825"/>
              <a:ext cx="4709858" cy="6297489"/>
              <a:chOff x="356360" y="-1135825"/>
              <a:chExt cx="4709858" cy="6297489"/>
            </a:xfrm>
          </p:grpSpPr>
          <p:grpSp>
            <p:nvGrpSpPr>
              <p:cNvPr id="273" name="Google Shape;273;p27"/>
              <p:cNvGrpSpPr/>
              <p:nvPr/>
            </p:nvGrpSpPr>
            <p:grpSpPr>
              <a:xfrm>
                <a:off x="760346" y="1050597"/>
                <a:ext cx="4097835" cy="3879729"/>
                <a:chOff x="569846" y="-2968953"/>
                <a:chExt cx="4097835" cy="3879729"/>
              </a:xfrm>
            </p:grpSpPr>
            <p:cxnSp>
              <p:nvCxnSpPr>
                <p:cNvPr id="274" name="Google Shape;274;p27"/>
                <p:cNvCxnSpPr/>
                <p:nvPr/>
              </p:nvCxnSpPr>
              <p:spPr>
                <a:xfrm>
                  <a:off x="1812518" y="-1803558"/>
                  <a:ext cx="105087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699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7"/>
                <p:cNvCxnSpPr/>
                <p:nvPr/>
              </p:nvCxnSpPr>
              <p:spPr>
                <a:xfrm flipH="1" rot="10800000">
                  <a:off x="1865881" y="-2968953"/>
                  <a:ext cx="1043813" cy="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699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6" name="Google Shape;276;p27"/>
                <p:cNvCxnSpPr/>
                <p:nvPr/>
              </p:nvCxnSpPr>
              <p:spPr>
                <a:xfrm>
                  <a:off x="569846" y="908305"/>
                  <a:ext cx="4097835" cy="2471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699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7" name="Google Shape;277;p27"/>
                <p:cNvCxnSpPr/>
                <p:nvPr/>
              </p:nvCxnSpPr>
              <p:spPr>
                <a:xfrm>
                  <a:off x="1788050" y="-347745"/>
                  <a:ext cx="109821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699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8" name="Google Shape;278;p27"/>
              <p:cNvGrpSpPr/>
              <p:nvPr/>
            </p:nvGrpSpPr>
            <p:grpSpPr>
              <a:xfrm>
                <a:off x="356360" y="-1135825"/>
                <a:ext cx="4709858" cy="6297489"/>
                <a:chOff x="372353" y="-1361695"/>
                <a:chExt cx="4921240" cy="7549803"/>
              </a:xfrm>
            </p:grpSpPr>
            <p:grpSp>
              <p:nvGrpSpPr>
                <p:cNvPr id="279" name="Google Shape;279;p27"/>
                <p:cNvGrpSpPr/>
                <p:nvPr/>
              </p:nvGrpSpPr>
              <p:grpSpPr>
                <a:xfrm>
                  <a:off x="4290222" y="3497688"/>
                  <a:ext cx="1003371" cy="1027053"/>
                  <a:chOff x="4131723" y="3416458"/>
                  <a:chExt cx="965845" cy="970586"/>
                </a:xfrm>
              </p:grpSpPr>
              <p:pic>
                <p:nvPicPr>
                  <p:cNvPr descr="http://icons.iconarchive.com/icons/visualpharm/must-have/256/User-icon.png" id="280" name="Google Shape;280;p27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4180908" y="3416458"/>
                    <a:ext cx="707418" cy="6601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81" name="Google Shape;281;p27"/>
                  <p:cNvSpPr txBox="1"/>
                  <p:nvPr/>
                </p:nvSpPr>
                <p:spPr>
                  <a:xfrm>
                    <a:off x="4131723" y="4033419"/>
                    <a:ext cx="965845" cy="3536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manager</a:t>
                    </a:r>
                    <a:endParaRPr sz="14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282" name="Google Shape;282;p27"/>
                <p:cNvGrpSpPr/>
                <p:nvPr/>
              </p:nvGrpSpPr>
              <p:grpSpPr>
                <a:xfrm>
                  <a:off x="763392" y="1259516"/>
                  <a:ext cx="4343518" cy="4928592"/>
                  <a:chOff x="800958" y="877591"/>
                  <a:chExt cx="4343518" cy="5613912"/>
                </a:xfrm>
              </p:grpSpPr>
              <p:cxnSp>
                <p:nvCxnSpPr>
                  <p:cNvPr id="283" name="Google Shape;283;p27"/>
                  <p:cNvCxnSpPr/>
                  <p:nvPr/>
                </p:nvCxnSpPr>
                <p:spPr>
                  <a:xfrm>
                    <a:off x="2130480" y="2222458"/>
                    <a:ext cx="0" cy="26964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4" name="Google Shape;284;p27"/>
                  <p:cNvCxnSpPr/>
                  <p:nvPr/>
                </p:nvCxnSpPr>
                <p:spPr>
                  <a:xfrm>
                    <a:off x="2662479" y="2492507"/>
                    <a:ext cx="0" cy="315933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85" name="Google Shape;285;p27"/>
                  <p:cNvCxnSpPr/>
                  <p:nvPr/>
                </p:nvCxnSpPr>
                <p:spPr>
                  <a:xfrm>
                    <a:off x="3228516" y="2243004"/>
                    <a:ext cx="0" cy="249271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27"/>
                  <p:cNvCxnSpPr/>
                  <p:nvPr/>
                </p:nvCxnSpPr>
                <p:spPr>
                  <a:xfrm>
                    <a:off x="2168193" y="877689"/>
                    <a:ext cx="0" cy="37389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87" name="Google Shape;287;p27"/>
                  <p:cNvCxnSpPr/>
                  <p:nvPr/>
                </p:nvCxnSpPr>
                <p:spPr>
                  <a:xfrm>
                    <a:off x="3286881" y="877591"/>
                    <a:ext cx="0" cy="374111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sp>
                <p:nvSpPr>
                  <p:cNvPr id="288" name="Google Shape;288;p27"/>
                  <p:cNvSpPr/>
                  <p:nvPr/>
                </p:nvSpPr>
                <p:spPr>
                  <a:xfrm>
                    <a:off x="1104435" y="2853750"/>
                    <a:ext cx="3063172" cy="553764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E36C0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Determine number of hours required to accomplish  the task</a:t>
                    </a:r>
                    <a:endParaRPr sz="9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289" name="Google Shape;289;p27"/>
                  <p:cNvCxnSpPr/>
                  <p:nvPr/>
                </p:nvCxnSpPr>
                <p:spPr>
                  <a:xfrm>
                    <a:off x="3690901" y="3979331"/>
                    <a:ext cx="650319" cy="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0" name="Google Shape;290;p27"/>
                  <p:cNvCxnSpPr>
                    <a:stCxn id="288" idx="2"/>
                  </p:cNvCxnSpPr>
                  <p:nvPr/>
                </p:nvCxnSpPr>
                <p:spPr>
                  <a:xfrm>
                    <a:off x="2636021" y="3407514"/>
                    <a:ext cx="19500" cy="3159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1" name="Google Shape;291;p27"/>
                  <p:cNvCxnSpPr/>
                  <p:nvPr/>
                </p:nvCxnSpPr>
                <p:spPr>
                  <a:xfrm flipH="1">
                    <a:off x="4505282" y="4781025"/>
                    <a:ext cx="386" cy="139125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2" name="Google Shape;292;p27"/>
                  <p:cNvCxnSpPr/>
                  <p:nvPr/>
                </p:nvCxnSpPr>
                <p:spPr>
                  <a:xfrm>
                    <a:off x="5144476" y="6175580"/>
                    <a:ext cx="0" cy="31590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3" name="Google Shape;293;p27"/>
                  <p:cNvCxnSpPr/>
                  <p:nvPr/>
                </p:nvCxnSpPr>
                <p:spPr>
                  <a:xfrm>
                    <a:off x="3832075" y="6175595"/>
                    <a:ext cx="0" cy="31590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4" name="Google Shape;294;p27"/>
                  <p:cNvCxnSpPr/>
                  <p:nvPr/>
                </p:nvCxnSpPr>
                <p:spPr>
                  <a:xfrm>
                    <a:off x="2839841" y="6172763"/>
                    <a:ext cx="0" cy="31590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5" name="Google Shape;295;p27"/>
                  <p:cNvCxnSpPr/>
                  <p:nvPr/>
                </p:nvCxnSpPr>
                <p:spPr>
                  <a:xfrm>
                    <a:off x="1683279" y="6175597"/>
                    <a:ext cx="0" cy="31590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6" name="Google Shape;296;p27"/>
                  <p:cNvCxnSpPr/>
                  <p:nvPr/>
                </p:nvCxnSpPr>
                <p:spPr>
                  <a:xfrm>
                    <a:off x="800958" y="6175594"/>
                    <a:ext cx="0" cy="31590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7" name="Google Shape;297;p27"/>
                  <p:cNvCxnSpPr/>
                  <p:nvPr/>
                </p:nvCxnSpPr>
                <p:spPr>
                  <a:xfrm>
                    <a:off x="3236335" y="4457007"/>
                    <a:ext cx="0" cy="315933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8" name="Google Shape;298;p27"/>
                  <p:cNvCxnSpPr/>
                  <p:nvPr/>
                </p:nvCxnSpPr>
                <p:spPr>
                  <a:xfrm>
                    <a:off x="2086862" y="4438877"/>
                    <a:ext cx="0" cy="315933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299" name="Google Shape;299;p27"/>
                  <p:cNvCxnSpPr/>
                  <p:nvPr/>
                </p:nvCxnSpPr>
                <p:spPr>
                  <a:xfrm flipH="1">
                    <a:off x="2678666" y="4222496"/>
                    <a:ext cx="1" cy="234365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00" name="Google Shape;300;p27"/>
                <p:cNvGrpSpPr/>
                <p:nvPr/>
              </p:nvGrpSpPr>
              <p:grpSpPr>
                <a:xfrm>
                  <a:off x="825442" y="-1361695"/>
                  <a:ext cx="4468148" cy="1081668"/>
                  <a:chOff x="788522" y="-1361695"/>
                  <a:chExt cx="4301048" cy="1081668"/>
                </a:xfrm>
              </p:grpSpPr>
              <p:cxnSp>
                <p:nvCxnSpPr>
                  <p:cNvPr id="301" name="Google Shape;301;p27"/>
                  <p:cNvCxnSpPr/>
                  <p:nvPr/>
                </p:nvCxnSpPr>
                <p:spPr>
                  <a:xfrm rot="10800000">
                    <a:off x="3533716" y="-930513"/>
                    <a:ext cx="629680" cy="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pic>
                <p:nvPicPr>
                  <p:cNvPr descr="http://icons.iconarchive.com/icons/visualpharm/must-have/256/User-icon.png" id="302" name="Google Shape;302;p27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4211430" y="-1361695"/>
                    <a:ext cx="707419" cy="6601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03" name="Google Shape;303;p27"/>
                  <p:cNvSpPr txBox="1"/>
                  <p:nvPr/>
                </p:nvSpPr>
                <p:spPr>
                  <a:xfrm>
                    <a:off x="4099560" y="-738147"/>
                    <a:ext cx="990010" cy="45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manager</a:t>
                    </a:r>
                    <a:endParaRPr sz="12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04" name="Google Shape;304;p27"/>
                  <p:cNvSpPr/>
                  <p:nvPr/>
                </p:nvSpPr>
                <p:spPr>
                  <a:xfrm>
                    <a:off x="1813449" y="-1361695"/>
                    <a:ext cx="1657530" cy="660131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Send tasks</a:t>
                    </a:r>
                    <a:endParaRPr sz="10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  <a:p>
                    <a:pPr indent="0" lvl="0" marL="0" marR="0" rtl="1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98480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”attachments / comments”</a:t>
                    </a:r>
                    <a:endParaRPr sz="10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305" name="Google Shape;305;p27"/>
                  <p:cNvCxnSpPr/>
                  <p:nvPr/>
                </p:nvCxnSpPr>
                <p:spPr>
                  <a:xfrm flipH="1">
                    <a:off x="788522" y="-930527"/>
                    <a:ext cx="4749" cy="64413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med" w="med" type="stealth"/>
                  </a:ln>
                </p:spPr>
              </p:cxnSp>
              <p:cxnSp>
                <p:nvCxnSpPr>
                  <p:cNvPr id="306" name="Google Shape;306;p27"/>
                  <p:cNvCxnSpPr/>
                  <p:nvPr/>
                </p:nvCxnSpPr>
                <p:spPr>
                  <a:xfrm flipH="1">
                    <a:off x="793242" y="-930542"/>
                    <a:ext cx="987858" cy="15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07" name="Google Shape;307;p27"/>
                <p:cNvGrpSpPr/>
                <p:nvPr/>
              </p:nvGrpSpPr>
              <p:grpSpPr>
                <a:xfrm>
                  <a:off x="372353" y="-512272"/>
                  <a:ext cx="3857427" cy="5580535"/>
                  <a:chOff x="358428" y="-440632"/>
                  <a:chExt cx="3713164" cy="5273734"/>
                </a:xfrm>
              </p:grpSpPr>
              <p:sp>
                <p:nvSpPr>
                  <p:cNvPr id="308" name="Google Shape;308;p27"/>
                  <p:cNvSpPr txBox="1"/>
                  <p:nvPr/>
                </p:nvSpPr>
                <p:spPr>
                  <a:xfrm>
                    <a:off x="358437" y="537739"/>
                    <a:ext cx="1030122" cy="3742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employee</a:t>
                    </a:r>
                    <a:endParaRPr sz="12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pic>
                <p:nvPicPr>
                  <p:cNvPr descr="http://public.ministrysync.com/_images/ae/features/host_manager_icon.jpg" id="309" name="Google Shape;309;p27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21593" l="0" r="0" t="0"/>
                  <a:stretch/>
                </p:blipFill>
                <p:spPr>
                  <a:xfrm>
                    <a:off x="358428" y="-191959"/>
                    <a:ext cx="862895" cy="747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310" name="Google Shape;310;p27"/>
                  <p:cNvCxnSpPr/>
                  <p:nvPr/>
                </p:nvCxnSpPr>
                <p:spPr>
                  <a:xfrm flipH="1">
                    <a:off x="1244083" y="-1676"/>
                    <a:ext cx="466407" cy="172302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med" w="med" type="stealth"/>
                    <a:tailEnd len="sm" w="sm" type="none"/>
                  </a:ln>
                </p:spPr>
              </p:cxnSp>
              <p:cxnSp>
                <p:nvCxnSpPr>
                  <p:cNvPr id="311" name="Google Shape;311;p27"/>
                  <p:cNvCxnSpPr/>
                  <p:nvPr/>
                </p:nvCxnSpPr>
                <p:spPr>
                  <a:xfrm rot="10800000">
                    <a:off x="1221278" y="395577"/>
                    <a:ext cx="489208" cy="293393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med" w="med" type="stealth"/>
                    <a:tailEnd len="sm" w="sm" type="none"/>
                  </a:ln>
                </p:spPr>
              </p:cxnSp>
              <p:sp>
                <p:nvSpPr>
                  <p:cNvPr id="312" name="Google Shape;312;p27"/>
                  <p:cNvSpPr/>
                  <p:nvPr/>
                </p:nvSpPr>
                <p:spPr>
                  <a:xfrm>
                    <a:off x="1812968" y="401731"/>
                    <a:ext cx="1648051" cy="687977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Receiving task </a:t>
                    </a:r>
                    <a:endParaRPr/>
                  </a:p>
                  <a:p>
                    <a:pPr indent="0" lvl="0" marL="0" marR="0" rtl="1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“after confirmation”</a:t>
                    </a:r>
                    <a:endParaRPr sz="12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13" name="Google Shape;313;p27"/>
                  <p:cNvSpPr/>
                  <p:nvPr/>
                </p:nvSpPr>
                <p:spPr>
                  <a:xfrm>
                    <a:off x="1813528" y="-440632"/>
                    <a:ext cx="1648051" cy="438956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Accept or reject tasks</a:t>
                    </a:r>
                    <a:r>
                      <a:rPr lang="en-US" sz="1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 </a:t>
                    </a:r>
                    <a:endParaRPr sz="12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314" name="Google Shape;314;p27"/>
                  <p:cNvCxnSpPr>
                    <a:stCxn id="313" idx="2"/>
                    <a:endCxn id="312" idx="0"/>
                  </p:cNvCxnSpPr>
                  <p:nvPr/>
                </p:nvCxnSpPr>
                <p:spPr>
                  <a:xfrm flipH="1">
                    <a:off x="2636953" y="-1676"/>
                    <a:ext cx="600" cy="4035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315" name="Google Shape;315;p27"/>
                  <p:cNvSpPr/>
                  <p:nvPr/>
                </p:nvSpPr>
                <p:spPr>
                  <a:xfrm>
                    <a:off x="1796586" y="3597963"/>
                    <a:ext cx="1648051" cy="367875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Send finished tasks</a:t>
                    </a:r>
                    <a:endParaRPr sz="12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316" name="Google Shape;316;p27"/>
                  <p:cNvCxnSpPr>
                    <a:stCxn id="312" idx="2"/>
                  </p:cNvCxnSpPr>
                  <p:nvPr/>
                </p:nvCxnSpPr>
                <p:spPr>
                  <a:xfrm>
                    <a:off x="2636993" y="1089708"/>
                    <a:ext cx="0" cy="1440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317" name="Google Shape;317;p27"/>
                  <p:cNvSpPr/>
                  <p:nvPr/>
                </p:nvSpPr>
                <p:spPr>
                  <a:xfrm>
                    <a:off x="799321" y="4460910"/>
                    <a:ext cx="1634239" cy="372192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Evaluate the company</a:t>
                    </a:r>
                    <a:endParaRPr sz="12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18" name="Google Shape;318;p27"/>
                  <p:cNvSpPr/>
                  <p:nvPr/>
                </p:nvSpPr>
                <p:spPr>
                  <a:xfrm>
                    <a:off x="2599743" y="4450520"/>
                    <a:ext cx="1471849" cy="367876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rgbClr val="6699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1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Review </a:t>
                    </a:r>
                    <a:r>
                      <a:rPr lang="en-US"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task</a:t>
                    </a:r>
                    <a:r>
                      <a:rPr lang="en-US" sz="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 log</a:t>
                    </a:r>
                    <a:endParaRPr sz="9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</p:grpSp>
        <p:sp>
          <p:nvSpPr>
            <p:cNvPr id="319" name="Google Shape;319;p27"/>
            <p:cNvSpPr/>
            <p:nvPr/>
          </p:nvSpPr>
          <p:spPr>
            <a:xfrm>
              <a:off x="2621507" y="1321996"/>
              <a:ext cx="957373" cy="714616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Add comments</a:t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1470914" y="1344833"/>
              <a:ext cx="948603" cy="705658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Add attachment</a:t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4568246" y="5225989"/>
              <a:ext cx="995936" cy="677121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re- assgin or finish task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496413" y="5225986"/>
              <a:ext cx="947373" cy="677121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reports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1380546" y="5232995"/>
              <a:ext cx="978176" cy="677121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Review task log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6746" y="5240000"/>
              <a:ext cx="953216" cy="677121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Evaluate the employee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8"/>
          <p:cNvGrpSpPr/>
          <p:nvPr/>
        </p:nvGrpSpPr>
        <p:grpSpPr>
          <a:xfrm>
            <a:off x="0" y="548681"/>
            <a:ext cx="6480720" cy="735336"/>
            <a:chOff x="0" y="548681"/>
            <a:chExt cx="6480720" cy="735336"/>
          </a:xfrm>
        </p:grpSpPr>
        <p:pic>
          <p:nvPicPr>
            <p:cNvPr descr="C:\Users\Mit\Desktop\Powerpoint_E-dawam_Cover\Layout\9.png" id="330" name="Google Shape;33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0" y="548681"/>
              <a:ext cx="6480720" cy="735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8"/>
            <p:cNvSpPr/>
            <p:nvPr/>
          </p:nvSpPr>
          <p:spPr>
            <a:xfrm>
              <a:off x="107504" y="639588"/>
              <a:ext cx="5688632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E-task Sprints</a:t>
              </a:r>
              <a:endParaRPr b="1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8"/>
          <p:cNvSpPr txBox="1"/>
          <p:nvPr/>
        </p:nvSpPr>
        <p:spPr>
          <a:xfrm>
            <a:off x="107504" y="1263279"/>
            <a:ext cx="8928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Executing the project is based on Scrum methodology. The project has been divided into several phases. Designing the portal  … first phase have been finished as it shown below :</a:t>
            </a:r>
            <a:endParaRPr sz="18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3" name="Google Shape;333;p28"/>
          <p:cNvGraphicFramePr/>
          <p:nvPr/>
        </p:nvGraphicFramePr>
        <p:xfrm>
          <a:off x="395536" y="24062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{1C0E7C75-1D89-4344-8BEC-4F39BC22B956}</a:tableStyleId>
              </a:tblPr>
              <a:tblGrid>
                <a:gridCol w="3236600"/>
                <a:gridCol w="4792275"/>
              </a:tblGrid>
              <a:tr h="720075">
                <a:tc rowSpan="5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Calibri"/>
                        <a:buNone/>
                      </a:pPr>
                      <a:r>
                        <a:rPr b="0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Scenarios between company and employee</a:t>
                      </a:r>
                      <a:endParaRPr b="0"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ability to Login  as a company , an employee by email and password that had been registered on e-dawam.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48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and report comments on tasks from both sides.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can show/hide any comments. 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720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attachments from both sides as soon as task is not finished yet.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720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up tasks by using “</a:t>
                      </a:r>
                      <a:r>
                        <a:rPr b="0" lang="en-US" sz="1800" u="sng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log</a:t>
                      </a: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 feature that shows all task actions have been done by the two sides (company- employee)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598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967E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Receive notifications with any action has been done on tasks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the two sides (company- employee)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9"/>
          <p:cNvGrpSpPr/>
          <p:nvPr/>
        </p:nvGrpSpPr>
        <p:grpSpPr>
          <a:xfrm>
            <a:off x="0" y="620689"/>
            <a:ext cx="6480720" cy="735336"/>
            <a:chOff x="0" y="620689"/>
            <a:chExt cx="6480720" cy="735336"/>
          </a:xfrm>
        </p:grpSpPr>
        <p:pic>
          <p:nvPicPr>
            <p:cNvPr descr="C:\Users\Mit\Desktop\Powerpoint_E-dawam_Cover\Layout\9.png" id="339" name="Google Shape;33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0" y="620689"/>
              <a:ext cx="6480720" cy="735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29"/>
            <p:cNvSpPr/>
            <p:nvPr/>
          </p:nvSpPr>
          <p:spPr>
            <a:xfrm>
              <a:off x="1" y="735087"/>
              <a:ext cx="58681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E-task Sprints</a:t>
              </a:r>
              <a:endParaRPr b="1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41" name="Google Shape;341;p29"/>
          <p:cNvGraphicFramePr/>
          <p:nvPr/>
        </p:nvGraphicFramePr>
        <p:xfrm>
          <a:off x="539552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{1C0E7C75-1D89-4344-8BEC-4F39BC22B956}</a:tableStyleId>
              </a:tblPr>
              <a:tblGrid>
                <a:gridCol w="3236600"/>
                <a:gridCol w="4792275"/>
              </a:tblGrid>
              <a:tr h="789500">
                <a:tc rowSpan="4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Calibri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scenarios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its tasks by review, add, edit, assign, re-assign, pause, delete, reject, confirm and archive tasks.</a:t>
                      </a:r>
                      <a:endParaRPr b="0"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71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task priority 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789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Re-assign task to another employee, and it is automatically paused for the current one.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789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projects (review its tasks, add, edit, delete).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56725">
                <a:tc rowSpan="2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Calibri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</a:t>
                      </a:r>
                      <a:r>
                        <a:rPr lang="en-US" sz="2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scenarios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4A4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967E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his tasks (accept, reject, add daily tasks time it takes, finish) tasks.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  <a:tr h="6567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967E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rgbClr val="1E967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Edit task status (new, in progress, finished).</a:t>
                      </a:r>
                      <a:endParaRPr sz="1800" u="none" cap="none" strike="noStrike">
                        <a:solidFill>
                          <a:srgbClr val="1E967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/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E-marketing campaign 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3.png" id="348" name="Google Shape;3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068472" y="2866553"/>
            <a:ext cx="6957392" cy="173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8.png" id="349" name="Google Shape;3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3882"/>
            <a:ext cx="5364088" cy="447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350" name="Google Shape;35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608" y="-13882"/>
            <a:ext cx="4283392" cy="44795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0"/>
          <p:cNvSpPr txBox="1"/>
          <p:nvPr/>
        </p:nvSpPr>
        <p:spPr>
          <a:xfrm>
            <a:off x="496920" y="1691223"/>
            <a:ext cx="7819495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Publicize and disseminate the Portal and Build up our website’s visibility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a huge database of CVs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 with the Saudi citizens to know their requirements and determine methods to provide them.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Trust between E-dawam and the Saudi citizens 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323528" y="923164"/>
            <a:ext cx="5132747" cy="55784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Campaign goals for E-Dawam Portal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323529" y="4095291"/>
            <a:ext cx="5132746" cy="55784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Targeted marketing campaign 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539552" y="4869160"/>
            <a:ext cx="5905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:handicapped  Job seekers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Generally: Saudi society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/>
          <p:nvPr>
            <p:ph type="title"/>
          </p:nvPr>
        </p:nvSpPr>
        <p:spPr>
          <a:xfrm>
            <a:off x="323528" y="269776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Launching E-Dawam Portal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ine_1.png" id="361" name="Google Shape;3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419" y="6453336"/>
            <a:ext cx="9158419" cy="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1"/>
          <p:cNvSpPr/>
          <p:nvPr/>
        </p:nvSpPr>
        <p:spPr>
          <a:xfrm>
            <a:off x="107504" y="1064930"/>
            <a:ext cx="89289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Launching E-Dawam Portal during the first national forum for the employment of handicapped</a:t>
            </a:r>
            <a:endParaRPr sz="2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2402166"/>
            <a:ext cx="3168352" cy="210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/>
          <p:nvPr/>
        </p:nvSpPr>
        <p:spPr>
          <a:xfrm>
            <a:off x="3563888" y="1772816"/>
            <a:ext cx="5400600" cy="4628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Prince Khalid bin Bandar bin Abdulaziz, Governor of Riyadh,  His Excellency the Mayor of Riyadh Region, officially launched E-Dawam project (Offers opportunities for people with disabilities Including a job finder sections)during the first national forum for the employment of men and women with special needs and its accompanying exhibition.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three-day forum themed "My job is my security" was held under the auspices of Riyadh Emir Prince Khalid Bin Bandar, at Riyadh International Convention &amp; Exhibition Center from May 11.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457200" y="2708920"/>
            <a:ext cx="822960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Harakia organization for the Handicapped is committed to providing services and programs which enable handicapped individuals to obtain higher levels of physical well-being, pride, independence, and self-esteem.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work with disabled people, their families and careers to provide a mix of services that meet their aspirations at all stages of their lives.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also a campaigning organization, committed to using our strong influence to ensure disabled people achieve the same human and civil rights as the rest of society.</a:t>
            </a:r>
            <a:endParaRPr/>
          </a:p>
        </p:txBody>
      </p:sp>
      <p:pic>
        <p:nvPicPr>
          <p:cNvPr descr="D:\harakia.png"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5713" y="859288"/>
            <a:ext cx="6232574" cy="51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457200" y="-99392"/>
            <a:ext cx="822960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D4A436"/>
                </a:solidFill>
                <a:latin typeface="Calibri"/>
                <a:ea typeface="Calibri"/>
                <a:cs typeface="Calibri"/>
                <a:sym typeface="Calibri"/>
              </a:rPr>
              <a:t>Harakia Organization</a:t>
            </a:r>
            <a:r>
              <a:rPr b="1" lang="en-US" sz="3200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200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57200" y="2348880"/>
            <a:ext cx="8229600" cy="992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E-Dawam Project Owner</a:t>
            </a:r>
            <a:endParaRPr b="1" i="0" sz="32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 txBox="1"/>
          <p:nvPr>
            <p:ph type="title"/>
          </p:nvPr>
        </p:nvSpPr>
        <p:spPr>
          <a:xfrm>
            <a:off x="323528" y="116632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An Operational and Management Mechanism 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1.png" id="371" name="Google Shape;3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66952"/>
            <a:ext cx="9158419" cy="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2"/>
          <p:cNvSpPr txBox="1"/>
          <p:nvPr/>
        </p:nvSpPr>
        <p:spPr>
          <a:xfrm>
            <a:off x="259265" y="2774395"/>
            <a:ext cx="860998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managerial team for employees and corporate staff makes sure of the validity of the registration data at the portal before activating their accounts.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sure of registration data validity at the portal before activating their accounts by our employees and corporate management team.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administration email of companies/employees to follow up and be connected with them.</a:t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251520" y="973177"/>
            <a:ext cx="8568953" cy="934871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First Phase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Conciliation and administrative aggregation between companies and employees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279779" y="2566646"/>
            <a:ext cx="8568953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the best job vacancies for job seekers by using administrative steps with a  Specialized team.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periodical job suggestions by emails to portal participations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“Contacts us” page helps in following up all requests.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Continues updating “help videos” to explain portal features to help visitors.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 human development articles with good recommendations to improve remote employment skills.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type="title"/>
          </p:nvPr>
        </p:nvSpPr>
        <p:spPr>
          <a:xfrm>
            <a:off x="323528" y="116632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An Operational and Management Mechanism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1.png" id="381" name="Google Shape;3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66952"/>
            <a:ext cx="9158419" cy="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3"/>
          <p:cNvSpPr txBox="1"/>
          <p:nvPr/>
        </p:nvSpPr>
        <p:spPr>
          <a:xfrm>
            <a:off x="107504" y="2067120"/>
            <a:ext cx="875399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search for employees and companies.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search helps both sides in finding the most suitable results.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 add employees to “favorite list” to choose from.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choosing employees, the company adds suitable employees into “interview list” where they can view their contact information.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can add jobs into “favorite list” or apply for jobs.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follow up their tasks easily by using e-task management system.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admin Following up Employment procedures for the employees added to “interview list”.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up remote Employment by using periodical (reports /statistics). </a:t>
            </a:r>
            <a:endParaRPr/>
          </a:p>
        </p:txBody>
      </p:sp>
      <p:sp>
        <p:nvSpPr>
          <p:cNvPr id="383" name="Google Shape;383;p33"/>
          <p:cNvSpPr txBox="1"/>
          <p:nvPr/>
        </p:nvSpPr>
        <p:spPr>
          <a:xfrm>
            <a:off x="-28067" y="980728"/>
            <a:ext cx="9172067" cy="1065676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Second Phase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“Interaction between companies and employees using E-Dawam portal”…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type="title"/>
          </p:nvPr>
        </p:nvSpPr>
        <p:spPr>
          <a:xfrm>
            <a:off x="323528" y="269776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Human resources and team work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1.png" id="390" name="Google Shape;3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21082"/>
            <a:ext cx="9158419" cy="230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p34"/>
          <p:cNvGraphicFramePr/>
          <p:nvPr/>
        </p:nvGraphicFramePr>
        <p:xfrm>
          <a:off x="1043608" y="11967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{1C0E7C75-1D89-4344-8BEC-4F39BC22B956}</a:tableStyleId>
              </a:tblPr>
              <a:tblGrid>
                <a:gridCol w="1729950"/>
                <a:gridCol w="5398850"/>
              </a:tblGrid>
              <a:tr h="5060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team work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 hMerge="1"/>
              </a:tr>
              <a:tr h="50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Developers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Graphic designers and multimedia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 campaign management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Portal management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analysis of information systems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Stuffing and companies coordinators (in Harakia)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title"/>
          </p:nvPr>
        </p:nvSpPr>
        <p:spPr>
          <a:xfrm>
            <a:off x="323528" y="188640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Facts and figures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5"/>
          <p:cNvSpPr/>
          <p:nvPr/>
        </p:nvSpPr>
        <p:spPr>
          <a:xfrm>
            <a:off x="539552" y="1052736"/>
            <a:ext cx="395492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Ratios of visiting the website</a:t>
            </a:r>
            <a:endParaRPr b="1" sz="2200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611560" y="1453919"/>
            <a:ext cx="80150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Statistics below refer to the rates of the visit to the website since the launch of the project: 12 Rajab1435 Hijri to 26 Rajab1435 Hijri.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212976"/>
            <a:ext cx="201094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5"/>
          <p:cNvSpPr txBox="1"/>
          <p:nvPr/>
        </p:nvSpPr>
        <p:spPr>
          <a:xfrm>
            <a:off x="683568" y="2708920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263 Visitor</a:t>
            </a:r>
            <a:endParaRPr b="1" sz="18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633855"/>
            <a:ext cx="504056" cy="50711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5"/>
          <p:cNvSpPr txBox="1"/>
          <p:nvPr/>
        </p:nvSpPr>
        <p:spPr>
          <a:xfrm>
            <a:off x="3137351" y="278825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6.11 Pages/Session User</a:t>
            </a:r>
            <a:endParaRPr b="1" sz="18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1880" y="3419314"/>
            <a:ext cx="144303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7784" y="2708920"/>
            <a:ext cx="655113" cy="71039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5"/>
          <p:cNvSpPr txBox="1"/>
          <p:nvPr/>
        </p:nvSpPr>
        <p:spPr>
          <a:xfrm>
            <a:off x="6106316" y="2780928"/>
            <a:ext cx="2714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8.05 Avg. Session Duration</a:t>
            </a:r>
            <a:endParaRPr b="1" sz="18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8144" y="2818040"/>
            <a:ext cx="423163" cy="3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0232" y="3284984"/>
            <a:ext cx="1512168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 txBox="1"/>
          <p:nvPr>
            <p:ph type="title"/>
          </p:nvPr>
        </p:nvSpPr>
        <p:spPr>
          <a:xfrm>
            <a:off x="323528" y="188640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Facts and figures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611560" y="1124744"/>
            <a:ext cx="58634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People who are interested in the website</a:t>
            </a:r>
            <a:endParaRPr b="1" sz="26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611560" y="1591876"/>
            <a:ext cx="813690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Figure indicates that visits from new visitors is estimated at 133 visits while 130visits from returning users, which is good.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2708920"/>
            <a:ext cx="6048672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"/>
          <p:cNvSpPr txBox="1"/>
          <p:nvPr/>
        </p:nvSpPr>
        <p:spPr>
          <a:xfrm>
            <a:off x="323528" y="116632"/>
            <a:ext cx="8568952" cy="998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Facts and figures</a:t>
            </a:r>
            <a:endParaRPr b="1" sz="3200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7"/>
          <p:cNvSpPr txBox="1"/>
          <p:nvPr/>
        </p:nvSpPr>
        <p:spPr>
          <a:xfrm>
            <a:off x="475928" y="557808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D4A436"/>
                </a:solidFill>
                <a:latin typeface="Calibri"/>
                <a:ea typeface="Calibri"/>
                <a:cs typeface="Calibri"/>
                <a:sym typeface="Calibri"/>
              </a:rPr>
              <a:t>The Campaign Period: 3</a:t>
            </a:r>
            <a:r>
              <a:rPr b="1" baseline="30000" lang="en-US" sz="2800">
                <a:solidFill>
                  <a:srgbClr val="D4A43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2800">
                <a:solidFill>
                  <a:srgbClr val="D4A436"/>
                </a:solidFill>
                <a:latin typeface="Calibri"/>
                <a:ea typeface="Calibri"/>
                <a:cs typeface="Calibri"/>
                <a:sym typeface="Calibri"/>
              </a:rPr>
              <a:t> Months</a:t>
            </a:r>
            <a:endParaRPr b="1" sz="2800">
              <a:solidFill>
                <a:srgbClr val="D4A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467544" y="1312892"/>
            <a:ext cx="820891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below refer to the rates since the launch of the project from 12 Rajab1435 Hijri to 26 Rajab1435 Hijri.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7"/>
          <p:cNvSpPr txBox="1"/>
          <p:nvPr/>
        </p:nvSpPr>
        <p:spPr>
          <a:xfrm>
            <a:off x="1747048" y="2348880"/>
            <a:ext cx="5493296" cy="648072"/>
          </a:xfrm>
          <a:prstGeom prst="rect">
            <a:avLst/>
          </a:prstGeom>
          <a:solidFill>
            <a:srgbClr val="88B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Marketing Campaigns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37"/>
          <p:cNvGrpSpPr/>
          <p:nvPr/>
        </p:nvGrpSpPr>
        <p:grpSpPr>
          <a:xfrm>
            <a:off x="5076056" y="4869160"/>
            <a:ext cx="2188800" cy="1043550"/>
            <a:chOff x="4213336" y="3281970"/>
            <a:chExt cx="2188800" cy="1043550"/>
          </a:xfrm>
        </p:grpSpPr>
        <p:pic>
          <p:nvPicPr>
            <p:cNvPr descr="C:\Users\Mit\Desktop\Powerpoint_E-dawam_Cover\Facebook.png" id="425" name="Google Shape;42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65260" y="3281970"/>
              <a:ext cx="594000" cy="57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37"/>
            <p:cNvSpPr txBox="1"/>
            <p:nvPr/>
          </p:nvSpPr>
          <p:spPr>
            <a:xfrm>
              <a:off x="4213336" y="3861120"/>
              <a:ext cx="2188800" cy="464400"/>
            </a:xfrm>
            <a:prstGeom prst="rect">
              <a:avLst/>
            </a:prstGeom>
            <a:solidFill>
              <a:srgbClr val="6D85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Facebook</a:t>
              </a:r>
              <a:endParaRPr/>
            </a:p>
          </p:txBody>
        </p:sp>
      </p:grpSp>
      <p:grpSp>
        <p:nvGrpSpPr>
          <p:cNvPr id="427" name="Google Shape;427;p37"/>
          <p:cNvGrpSpPr/>
          <p:nvPr/>
        </p:nvGrpSpPr>
        <p:grpSpPr>
          <a:xfrm>
            <a:off x="206320" y="4005064"/>
            <a:ext cx="2188800" cy="1029424"/>
            <a:chOff x="1815008" y="3296096"/>
            <a:chExt cx="2188800" cy="1029424"/>
          </a:xfrm>
        </p:grpSpPr>
        <p:pic>
          <p:nvPicPr>
            <p:cNvPr descr="C:\Users\Mit\Desktop\Powerpoint_E-dawam_Cover\Google+.png" id="428" name="Google Shape;42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56112" y="3296096"/>
              <a:ext cx="594000" cy="565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Google Shape;429;p37"/>
            <p:cNvSpPr txBox="1"/>
            <p:nvPr/>
          </p:nvSpPr>
          <p:spPr>
            <a:xfrm>
              <a:off x="1815008" y="3861120"/>
              <a:ext cx="2188800" cy="464400"/>
            </a:xfrm>
            <a:prstGeom prst="rect">
              <a:avLst/>
            </a:prstGeom>
            <a:solidFill>
              <a:srgbClr val="E77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plus 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37"/>
          <p:cNvGrpSpPr/>
          <p:nvPr/>
        </p:nvGrpSpPr>
        <p:grpSpPr>
          <a:xfrm>
            <a:off x="2959264" y="4365104"/>
            <a:ext cx="2188800" cy="1043912"/>
            <a:chOff x="1763688" y="4145704"/>
            <a:chExt cx="2188800" cy="1043912"/>
          </a:xfrm>
        </p:grpSpPr>
        <p:pic>
          <p:nvPicPr>
            <p:cNvPr descr="C:\Users\Mit\Desktop\Powerpoint_E-dawam_Cover\Youtube.png" id="431" name="Google Shape;43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61088" y="4145704"/>
              <a:ext cx="594000" cy="579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37"/>
            <p:cNvSpPr txBox="1"/>
            <p:nvPr/>
          </p:nvSpPr>
          <p:spPr>
            <a:xfrm>
              <a:off x="1763688" y="4725216"/>
              <a:ext cx="2188800" cy="464400"/>
            </a:xfrm>
            <a:prstGeom prst="rect">
              <a:avLst/>
            </a:prstGeom>
            <a:solidFill>
              <a:srgbClr val="DF57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tube 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37"/>
          <p:cNvGrpSpPr/>
          <p:nvPr/>
        </p:nvGrpSpPr>
        <p:grpSpPr>
          <a:xfrm>
            <a:off x="6702044" y="4055467"/>
            <a:ext cx="2187352" cy="1036140"/>
            <a:chOff x="5815400" y="3351333"/>
            <a:chExt cx="2187352" cy="1036140"/>
          </a:xfrm>
        </p:grpSpPr>
        <p:pic>
          <p:nvPicPr>
            <p:cNvPr descr="C:\Users\Mit\Desktop\1400695043_whatsapp.png" id="434" name="Google Shape;434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56659" y="3351333"/>
              <a:ext cx="594000" cy="5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37"/>
            <p:cNvSpPr txBox="1"/>
            <p:nvPr/>
          </p:nvSpPr>
          <p:spPr>
            <a:xfrm>
              <a:off x="5815400" y="3923014"/>
              <a:ext cx="2187352" cy="464459"/>
            </a:xfrm>
            <a:prstGeom prst="rect">
              <a:avLst/>
            </a:prstGeom>
            <a:solidFill>
              <a:srgbClr val="57BB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Mobile Application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37"/>
          <p:cNvGrpSpPr/>
          <p:nvPr/>
        </p:nvGrpSpPr>
        <p:grpSpPr>
          <a:xfrm>
            <a:off x="1502464" y="5029956"/>
            <a:ext cx="2188800" cy="1063340"/>
            <a:chOff x="4518939" y="2527467"/>
            <a:chExt cx="2188800" cy="1063340"/>
          </a:xfrm>
        </p:grpSpPr>
        <p:pic>
          <p:nvPicPr>
            <p:cNvPr descr="C:\Users\Mit\Desktop\Powerpoint_E-dawam_Cover\Twitter.png" id="437" name="Google Shape;437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16130" y="2527467"/>
              <a:ext cx="594417" cy="579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37"/>
            <p:cNvSpPr txBox="1"/>
            <p:nvPr/>
          </p:nvSpPr>
          <p:spPr>
            <a:xfrm>
              <a:off x="4518939" y="3126407"/>
              <a:ext cx="2188800" cy="464400"/>
            </a:xfrm>
            <a:prstGeom prst="rect">
              <a:avLst/>
            </a:prstGeom>
            <a:solidFill>
              <a:srgbClr val="88BE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Twitter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9" name="Google Shape;439;p37"/>
          <p:cNvCxnSpPr/>
          <p:nvPr/>
        </p:nvCxnSpPr>
        <p:spPr>
          <a:xfrm flipH="1" rot="-5400000">
            <a:off x="6876684" y="3085902"/>
            <a:ext cx="1008000" cy="830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0" name="Google Shape;440;p37"/>
          <p:cNvCxnSpPr/>
          <p:nvPr/>
        </p:nvCxnSpPr>
        <p:spPr>
          <a:xfrm flipH="1" rot="-5400000">
            <a:off x="4941722" y="3690710"/>
            <a:ext cx="1733400" cy="48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1" name="Google Shape;441;p37"/>
          <p:cNvCxnSpPr/>
          <p:nvPr/>
        </p:nvCxnSpPr>
        <p:spPr>
          <a:xfrm rot="5400000">
            <a:off x="3551230" y="3571459"/>
            <a:ext cx="1218600" cy="21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2" name="Google Shape;442;p37"/>
          <p:cNvCxnSpPr/>
          <p:nvPr/>
        </p:nvCxnSpPr>
        <p:spPr>
          <a:xfrm rot="5400000">
            <a:off x="2085158" y="3757318"/>
            <a:ext cx="1718400" cy="485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3" name="Google Shape;443;p37"/>
          <p:cNvCxnSpPr/>
          <p:nvPr/>
        </p:nvCxnSpPr>
        <p:spPr>
          <a:xfrm rot="5400000">
            <a:off x="1284336" y="3215059"/>
            <a:ext cx="895200" cy="603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444" name="Google Shape;444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59" y="2800550"/>
            <a:ext cx="1115446" cy="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43808" y="2564904"/>
            <a:ext cx="1116000" cy="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40176" y="2636912"/>
            <a:ext cx="1116000" cy="100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7" name="Google Shape;447;p37"/>
          <p:cNvGraphicFramePr/>
          <p:nvPr/>
        </p:nvGraphicFramePr>
        <p:xfrm>
          <a:off x="251520" y="380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{1C0E7C75-1D89-4344-8BEC-4F39BC22B956}</a:tableStyleId>
              </a:tblPr>
              <a:tblGrid>
                <a:gridCol w="1089475"/>
                <a:gridCol w="862500"/>
              </a:tblGrid>
              <a:tr h="2295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Likes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155</a:t>
                      </a:r>
                      <a:endParaRPr b="1" i="0" sz="4000" u="none" cap="none" strike="noStrike">
                        <a:solidFill>
                          <a:srgbClr val="4F81B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448" name="Google Shape;448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9512" y="3952679"/>
            <a:ext cx="1034920" cy="694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9" name="Google Shape;449;p37"/>
          <p:cNvGraphicFramePr/>
          <p:nvPr/>
        </p:nvGraphicFramePr>
        <p:xfrm>
          <a:off x="2411760" y="36450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{1C0E7C75-1D89-4344-8BEC-4F39BC22B956}</a:tableStyleId>
              </a:tblPr>
              <a:tblGrid>
                <a:gridCol w="939875"/>
                <a:gridCol w="1142075"/>
              </a:tblGrid>
              <a:tr h="2376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Twitter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10692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71</a:t>
                      </a:r>
                      <a:endParaRPr b="1" i="0" sz="4000" u="none" cap="none" strike="noStrike">
                        <a:solidFill>
                          <a:srgbClr val="4BACC6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  <a:tr h="145200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1E967E"/>
                    </a:solidFill>
                  </a:tcPr>
                </a:tc>
                <a:tc hMerge="1"/>
              </a:tr>
              <a:tr h="2376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Followers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solidFill>
                      <a:srgbClr val="D4A436"/>
                    </a:solidFill>
                  </a:tcPr>
                </a:tc>
              </a:tr>
              <a:tr h="7788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4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b="1" i="0" sz="4000" u="none" cap="none" strike="noStrike">
                        <a:solidFill>
                          <a:srgbClr val="4BACC6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 id="450" name="Google Shape;450;p37"/>
          <p:cNvSpPr/>
          <p:nvPr/>
        </p:nvSpPr>
        <p:spPr>
          <a:xfrm>
            <a:off x="6692900" y="58848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g1.wikia.nocookie.net/__cb20111228065136/simpsons/images/1/11/Twitter_bird_icon.png" id="451" name="Google Shape;451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83768" y="4020619"/>
            <a:ext cx="773388" cy="773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wixstatic.com/media/5dbb66_c455b11f84d38412dd9744255531cf80.png" id="452" name="Google Shape;452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83768" y="5534012"/>
            <a:ext cx="725189" cy="725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3" name="Google Shape;453;p37"/>
          <p:cNvGraphicFramePr/>
          <p:nvPr/>
        </p:nvGraphicFramePr>
        <p:xfrm>
          <a:off x="4644008" y="3750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{1C0E7C75-1D89-4344-8BEC-4F39BC22B956}</a:tableStyleId>
              </a:tblPr>
              <a:tblGrid>
                <a:gridCol w="953050"/>
                <a:gridCol w="1207200"/>
              </a:tblGrid>
              <a:tr h="267350">
                <a:tc rowSpan="3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Followers 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solidFill>
                      <a:srgbClr val="D4A436"/>
                    </a:solidFill>
                  </a:tcPr>
                </a:tc>
              </a:tr>
              <a:tr h="1782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1" i="1" sz="12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/>
                </a:tc>
              </a:tr>
              <a:tr h="5941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5</a:t>
                      </a:r>
                      <a:endParaRPr b="1" i="0" sz="4000" u="none" cap="none" strike="noStrike">
                        <a:solidFill>
                          <a:srgbClr val="C0504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  <a:tr h="163375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D4A436"/>
                    </a:solidFill>
                  </a:tcPr>
                </a:tc>
                <a:tc hMerge="1"/>
              </a:tr>
              <a:tr h="2673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Views 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10502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1445</a:t>
                      </a:r>
                      <a:endParaRPr b="1" i="0" sz="4000" u="none" cap="none" strike="noStrike">
                        <a:solidFill>
                          <a:srgbClr val="C0504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454" name="Google Shape;454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09957" y="4026997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CbGJ-N7-uBVYqUK1y4jgnsm0-nTWNEShLCsYSbA-9DDJIn9L5" id="455" name="Google Shape;455;p3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16016" y="5229200"/>
            <a:ext cx="770278" cy="770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9Difi9bypu9-FoUsfFWpX6odYLLjXQk_q0aPxZBSFynecMOSLoKRKWRWIfZdXRGOdXMZCahrLBG6vWrwIeT-A26iDjTucgFVCP0Fuzr79BHW5kLJ3sw" id="456" name="Google Shape;456;p3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67203" y="2852936"/>
            <a:ext cx="1116000" cy="11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7" name="Google Shape;457;p37"/>
          <p:cNvGraphicFramePr/>
          <p:nvPr/>
        </p:nvGraphicFramePr>
        <p:xfrm>
          <a:off x="6954407" y="4221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{1C0E7C75-1D89-4344-8BEC-4F39BC22B956}</a:tableStyleId>
              </a:tblPr>
              <a:tblGrid>
                <a:gridCol w="1089475"/>
                <a:gridCol w="862500"/>
              </a:tblGrid>
              <a:tr h="2295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Views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solidFill>
                      <a:srgbClr val="1E967E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197</a:t>
                      </a:r>
                      <a:endParaRPr b="1" i="0" sz="4000" u="none" cap="none" strike="noStrike">
                        <a:solidFill>
                          <a:srgbClr val="4F81BD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encrypted-tbn1.gstatic.com/images?q=tbn:ANd9GcQCbGJ-N7-uBVYqUK1y4jgnsm0-nTWNEShLCsYSbA-9DDJIn9L5" id="458" name="Google Shape;458;p3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54925" y="4298988"/>
            <a:ext cx="770278" cy="77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"/>
          <p:cNvSpPr txBox="1"/>
          <p:nvPr>
            <p:ph type="title"/>
          </p:nvPr>
        </p:nvSpPr>
        <p:spPr>
          <a:xfrm>
            <a:off x="108014" y="404664"/>
            <a:ext cx="907249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Watch The latest's videos for E-Dawam Channel on You tube 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1.png" id="465" name="Google Shape;4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94944"/>
            <a:ext cx="9158419" cy="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8"/>
          <p:cNvSpPr/>
          <p:nvPr/>
        </p:nvSpPr>
        <p:spPr>
          <a:xfrm>
            <a:off x="3851920" y="1722294"/>
            <a:ext cx="45351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http://www.youtube.com/watch?v=IPETSisjJDE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251520" y="1772816"/>
            <a:ext cx="2169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video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8"/>
          <p:cNvSpPr/>
          <p:nvPr/>
        </p:nvSpPr>
        <p:spPr>
          <a:xfrm>
            <a:off x="3851920" y="2514382"/>
            <a:ext cx="46367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http://www.youtube.com/watch?v=TyEfFc2STis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8"/>
          <p:cNvSpPr/>
          <p:nvPr/>
        </p:nvSpPr>
        <p:spPr>
          <a:xfrm>
            <a:off x="251520" y="2555612"/>
            <a:ext cx="2931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register on portal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8"/>
          <p:cNvSpPr/>
          <p:nvPr/>
        </p:nvSpPr>
        <p:spPr>
          <a:xfrm>
            <a:off x="251520" y="3429000"/>
            <a:ext cx="3906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Employee’s register on the portal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8"/>
          <p:cNvSpPr/>
          <p:nvPr/>
        </p:nvSpPr>
        <p:spPr>
          <a:xfrm>
            <a:off x="251520" y="4221088"/>
            <a:ext cx="3846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Company’ register on the portal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8"/>
          <p:cNvSpPr/>
          <p:nvPr/>
        </p:nvSpPr>
        <p:spPr>
          <a:xfrm>
            <a:off x="251520" y="5147900"/>
            <a:ext cx="38507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to assign a task on (E-Task)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3923928" y="3429000"/>
            <a:ext cx="49419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http://www.youtube.com/watch?v=aoTtwMlB0gE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8"/>
          <p:cNvSpPr/>
          <p:nvPr/>
        </p:nvSpPr>
        <p:spPr>
          <a:xfrm>
            <a:off x="4022527" y="5157192"/>
            <a:ext cx="50139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http://www.youtube.com/watch?v=F9vXDnd5A2A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8"/>
          <p:cNvSpPr/>
          <p:nvPr/>
        </p:nvSpPr>
        <p:spPr>
          <a:xfrm>
            <a:off x="4067944" y="4221088"/>
            <a:ext cx="4851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http://www.youtube.com/watch?v=kPoRQpB46Wc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480" name="Google Shape;480;p39"/>
          <p:cNvPicPr preferRelativeResize="0"/>
          <p:nvPr/>
        </p:nvPicPr>
        <p:blipFill rotWithShape="1">
          <a:blip r:embed="rId3">
            <a:alphaModFix/>
          </a:blip>
          <a:srcRect b="-11151" l="3385" r="-3384" t="78856"/>
          <a:stretch/>
        </p:blipFill>
        <p:spPr>
          <a:xfrm>
            <a:off x="-19049" y="5410199"/>
            <a:ext cx="9467850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481" name="Google Shape;481;p39"/>
          <p:cNvPicPr preferRelativeResize="0"/>
          <p:nvPr/>
        </p:nvPicPr>
        <p:blipFill rotWithShape="1">
          <a:blip r:embed="rId4">
            <a:alphaModFix/>
          </a:blip>
          <a:srcRect b="15413" l="25781" r="25585" t="12507"/>
          <a:stretch/>
        </p:blipFill>
        <p:spPr>
          <a:xfrm>
            <a:off x="2162176" y="381000"/>
            <a:ext cx="4743450" cy="5272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482" name="Google Shape;482;p39"/>
          <p:cNvPicPr preferRelativeResize="0"/>
          <p:nvPr/>
        </p:nvPicPr>
        <p:blipFill rotWithShape="1">
          <a:blip r:embed="rId3">
            <a:alphaModFix/>
          </a:blip>
          <a:srcRect b="92448" l="0" r="0" t="3776"/>
          <a:stretch/>
        </p:blipFill>
        <p:spPr>
          <a:xfrm>
            <a:off x="0" y="274439"/>
            <a:ext cx="9144000" cy="25896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9"/>
          <p:cNvSpPr txBox="1"/>
          <p:nvPr/>
        </p:nvSpPr>
        <p:spPr>
          <a:xfrm>
            <a:off x="683568" y="836712"/>
            <a:ext cx="38164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Best Regards,,,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ملتقي لوجو.png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0434" y="1025915"/>
            <a:ext cx="5643132" cy="4806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0" y="2813447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visit our website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http://qvsite.com/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0" y="117252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 Project Operator (Moltqa) 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21804" y="929534"/>
            <a:ext cx="81003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Moltqa Software House is a custom software development and consulting company  with offices in Jeddah, Alexandria.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services are not limited to outsourcing for software vendors and custom application development for ultimate customers. We also provide managerial services and analysis, web sites/graphic design, quality and comprehensive testing for existing software solutions, full time software support for developed solutions, IT consulting and remote administration.IT consulting and remote administration.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here for the long term and have been providing innovative and high-quality project management, engineering and design for major software projects for more than 7 years.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57200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What Is E-Dawam Project?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E_dawam_logo_1.png" id="121" name="Google Shape;121;p16"/>
          <p:cNvPicPr preferRelativeResize="0"/>
          <p:nvPr/>
        </p:nvPicPr>
        <p:blipFill rotWithShape="1">
          <a:blip r:embed="rId3">
            <a:alphaModFix/>
          </a:blip>
          <a:srcRect b="31323" l="22748" r="18595" t="26667"/>
          <a:stretch/>
        </p:blipFill>
        <p:spPr>
          <a:xfrm>
            <a:off x="971600" y="1412776"/>
            <a:ext cx="7356087" cy="479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1074587" y="2339295"/>
            <a:ext cx="7817893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– Dawam Employment Bureau holds a license of the Ministry of Labor ,No. 388 for the year 1434 AH., Specialized in…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employment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Employment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system for online 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 rot="-5400000">
            <a:off x="-662553" y="3090991"/>
            <a:ext cx="2524126" cy="600164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About E-Dawam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ine_3.png"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318779"/>
            <a:ext cx="9224763" cy="2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320585" y="714762"/>
            <a:ext cx="2162605" cy="600164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E-Dawam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ine_3.png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318779"/>
            <a:ext cx="9224763" cy="2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251520" y="710915"/>
            <a:ext cx="2163600" cy="557845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002579" y="2421164"/>
            <a:ext cx="7817893" cy="1295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«E - Dawam» is The largest  technical system for recruitment and business management for Handicapped and their families in Saudi Arabia by creative and practical solutions.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 rot="-5400000">
            <a:off x="-713139" y="3115734"/>
            <a:ext cx="2523600" cy="55784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 rot="-5400000">
            <a:off x="-578965" y="2976773"/>
            <a:ext cx="2506849" cy="55784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0" y="2980801"/>
            <a:ext cx="9144000" cy="89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visit our website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www.edawam.com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ine_3.png"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36403"/>
            <a:ext cx="9224763" cy="2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395536" y="1070955"/>
            <a:ext cx="2163600" cy="557845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1043608" y="2708920"/>
            <a:ext cx="7344816" cy="878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seek to resettle genuine and guaranteed 10,000 jobs in Saudi Arabia  annually during the first five years of the launching of the project.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6228184" y="3074266"/>
            <a:ext cx="2520280" cy="2126864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Managers who  are searching   for  a system that helps in evaluating and managing  their employees easily. 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Line_3.png"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636403"/>
            <a:ext cx="9224763" cy="2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2483768" y="1435423"/>
            <a:ext cx="4159699" cy="830997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Beneficiaries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3419872" y="3074266"/>
            <a:ext cx="2520280" cy="2135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Companies searching for special and national cadres.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39552" y="3094000"/>
            <a:ext cx="2520280" cy="2135200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Serious job seekers with different disabilities (Physically, blinds, diffs)  and their families.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ine_1.png"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22936"/>
            <a:ext cx="9158419" cy="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403540" y="1928590"/>
            <a:ext cx="8336921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a set of studies and statistics on the latest labor laws in Saudi Arabia.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 rates of relocation in Saudi Arabia, and extract reports to implement techniques to fight Saudization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 job seekers of handicapped in Saudi Arabia to determine the size of the target segment and their needs.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the previous hiring way  in Harakia, and take advantage of the positives items and find the solutions for negatives.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294733" y="125760"/>
            <a:ext cx="8568952" cy="7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967E"/>
                </a:solidFill>
                <a:latin typeface="Calibri"/>
                <a:ea typeface="Calibri"/>
                <a:cs typeface="Calibri"/>
                <a:sym typeface="Calibri"/>
              </a:rPr>
              <a:t>The Process Stages</a:t>
            </a:r>
            <a:endParaRPr b="1" sz="3200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475548" y="1374592"/>
            <a:ext cx="8192904" cy="410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needed for  the project work flow and  visualization To manage the recruitment process through smart technologies.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the Employment Bureau's license of the Ministry of Labor.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Preparing a Programmatic and administrative software for the implementation of portal as a front for the main Employment Bureau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Gathering approved  data by the Ministry of Labor, considering  job activities and types of disabilities and use it in the portal.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a software system for managing  online employment and linking withthe portal.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