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9144000"/>
  <p:notesSz cx="6858000" cy="9144000"/>
  <p:embeddedFontLst>
    <p:embeddedFont>
      <p:font typeface="Anton"/>
      <p:regular r:id="rId34"/>
    </p:embeddedFont>
    <p:embeddedFont>
      <p:font typeface="Helvetica Neu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6C4988-CB45-426D-98B9-E67291E2B97F}">
  <a:tblStyle styleId="{5A6C4988-CB45-426D-98B9-E67291E2B97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HelveticaNeue-regular.fntdata"/><Relationship Id="rId12" Type="http://schemas.openxmlformats.org/officeDocument/2006/relationships/slide" Target="slides/slide6.xml"/><Relationship Id="rId34" Type="http://schemas.openxmlformats.org/officeDocument/2006/relationships/font" Target="fonts/Anton-regular.fntdata"/><Relationship Id="rId15" Type="http://schemas.openxmlformats.org/officeDocument/2006/relationships/slide" Target="slides/slide9.xml"/><Relationship Id="rId37" Type="http://schemas.openxmlformats.org/officeDocument/2006/relationships/font" Target="fonts/HelveticaNeue-italic.fntdata"/><Relationship Id="rId14" Type="http://schemas.openxmlformats.org/officeDocument/2006/relationships/slide" Target="slides/slide8.xml"/><Relationship Id="rId36" Type="http://schemas.openxmlformats.org/officeDocument/2006/relationships/font" Target="fonts/HelveticaNeue-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HelveticaNeue-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87" name="Google Shape;87;p1: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71" name="Google Shape;171;p10: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84" name="Google Shape;184;p11: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59" name="Google Shape;259;p15: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39" name="Google Shape;339;p18: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52" name="Google Shape;352;p19: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62" name="Google Shape;362;p20: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71" name="Google Shape;371;p21: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80" name="Google Shape;380;p22: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55" name="Google Shape;455;p26: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25" name="Google Shape;125;p5: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34" name="Google Shape;134;p6: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43" name="Google Shape;143;p7: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53" name="Google Shape;153;p8: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63" name="Google Shape;163;p9: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1" algn="ctr">
              <a:spcBef>
                <a:spcPts val="640"/>
              </a:spcBef>
              <a:spcAft>
                <a:spcPts val="0"/>
              </a:spcAft>
              <a:buClr>
                <a:srgbClr val="888888"/>
              </a:buClr>
              <a:buSzPts val="3200"/>
              <a:buNone/>
              <a:defRPr>
                <a:solidFill>
                  <a:srgbClr val="888888"/>
                </a:solidFill>
              </a:defRPr>
            </a:lvl1pPr>
            <a:lvl2pPr lvl="1" rtl="1" algn="ctr">
              <a:spcBef>
                <a:spcPts val="560"/>
              </a:spcBef>
              <a:spcAft>
                <a:spcPts val="0"/>
              </a:spcAft>
              <a:buClr>
                <a:srgbClr val="888888"/>
              </a:buClr>
              <a:buSzPts val="28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00"/>
              </a:spcBef>
              <a:spcAft>
                <a:spcPts val="0"/>
              </a:spcAft>
              <a:buClr>
                <a:srgbClr val="888888"/>
              </a:buClr>
              <a:buSzPts val="2000"/>
              <a:buNone/>
              <a:defRPr>
                <a:solidFill>
                  <a:srgbClr val="888888"/>
                </a:solidFill>
              </a:defRPr>
            </a:lvl4pPr>
            <a:lvl5pPr lvl="4" rtl="1" algn="ctr">
              <a:spcBef>
                <a:spcPts val="400"/>
              </a:spcBef>
              <a:spcAft>
                <a:spcPts val="0"/>
              </a:spcAft>
              <a:buClr>
                <a:srgbClr val="888888"/>
              </a:buClr>
              <a:buSzPts val="20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7" name="Google Shape;77;p11"/>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3" name="Google Shape;83;p12"/>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Clr>
                <a:srgbClr val="888888"/>
              </a:buClr>
              <a:buSzPts val="2000"/>
              <a:buNone/>
              <a:defRPr sz="2000">
                <a:solidFill>
                  <a:srgbClr val="888888"/>
                </a:solidFill>
              </a:defRPr>
            </a:lvl1pPr>
            <a:lvl2pPr indent="-228600" lvl="1" marL="914400" rtl="1" algn="r">
              <a:spcBef>
                <a:spcPts val="360"/>
              </a:spcBef>
              <a:spcAft>
                <a:spcPts val="0"/>
              </a:spcAft>
              <a:buClr>
                <a:srgbClr val="888888"/>
              </a:buClr>
              <a:buSzPts val="1800"/>
              <a:buNone/>
              <a:defRPr sz="1800">
                <a:solidFill>
                  <a:srgbClr val="888888"/>
                </a:solidFill>
              </a:defRPr>
            </a:lvl2pPr>
            <a:lvl3pPr indent="-228600" lvl="2" marL="1371600" rtl="1" algn="r">
              <a:spcBef>
                <a:spcPts val="320"/>
              </a:spcBef>
              <a:spcAft>
                <a:spcPts val="0"/>
              </a:spcAft>
              <a:buClr>
                <a:srgbClr val="888888"/>
              </a:buClr>
              <a:buSzPts val="1600"/>
              <a:buNone/>
              <a:defRPr sz="1600">
                <a:solidFill>
                  <a:srgbClr val="888888"/>
                </a:solidFill>
              </a:defRPr>
            </a:lvl3pPr>
            <a:lvl4pPr indent="-228600" lvl="3" marL="1828800" rtl="1" algn="r">
              <a:spcBef>
                <a:spcPts val="280"/>
              </a:spcBef>
              <a:spcAft>
                <a:spcPts val="0"/>
              </a:spcAft>
              <a:buClr>
                <a:srgbClr val="888888"/>
              </a:buClr>
              <a:buSzPts val="1400"/>
              <a:buNone/>
              <a:defRPr sz="1400">
                <a:solidFill>
                  <a:srgbClr val="888888"/>
                </a:solidFill>
              </a:defRPr>
            </a:lvl4pPr>
            <a:lvl5pPr indent="-228600" lvl="4" marL="2286000" rtl="1" algn="r">
              <a:spcBef>
                <a:spcPts val="280"/>
              </a:spcBef>
              <a:spcAft>
                <a:spcPts val="0"/>
              </a:spcAft>
              <a:buClr>
                <a:srgbClr val="888888"/>
              </a:buClr>
              <a:buSzPts val="1400"/>
              <a:buNone/>
              <a:defRPr sz="1400">
                <a:solidFill>
                  <a:srgbClr val="888888"/>
                </a:solidFill>
              </a:defRPr>
            </a:lvl5pPr>
            <a:lvl6pPr indent="-228600" lvl="5" marL="2743200" rtl="1" algn="r">
              <a:spcBef>
                <a:spcPts val="280"/>
              </a:spcBef>
              <a:spcAft>
                <a:spcPts val="0"/>
              </a:spcAft>
              <a:buClr>
                <a:srgbClr val="888888"/>
              </a:buClr>
              <a:buSzPts val="1400"/>
              <a:buNone/>
              <a:defRPr sz="1400">
                <a:solidFill>
                  <a:srgbClr val="888888"/>
                </a:solidFill>
              </a:defRPr>
            </a:lvl6pPr>
            <a:lvl7pPr indent="-228600" lvl="6" marL="3200400" rtl="1" algn="r">
              <a:spcBef>
                <a:spcPts val="280"/>
              </a:spcBef>
              <a:spcAft>
                <a:spcPts val="0"/>
              </a:spcAft>
              <a:buClr>
                <a:srgbClr val="888888"/>
              </a:buClr>
              <a:buSzPts val="1400"/>
              <a:buNone/>
              <a:defRPr sz="1400">
                <a:solidFill>
                  <a:srgbClr val="888888"/>
                </a:solidFill>
              </a:defRPr>
            </a:lvl7pPr>
            <a:lvl8pPr indent="-228600" lvl="7" marL="3657600" rtl="1" algn="r">
              <a:spcBef>
                <a:spcPts val="280"/>
              </a:spcBef>
              <a:spcAft>
                <a:spcPts val="0"/>
              </a:spcAft>
              <a:buClr>
                <a:srgbClr val="888888"/>
              </a:buClr>
              <a:buSzPts val="1400"/>
              <a:buNone/>
              <a:defRPr sz="1400">
                <a:solidFill>
                  <a:srgbClr val="888888"/>
                </a:solidFill>
              </a:defRPr>
            </a:lvl8pPr>
            <a:lvl9pPr indent="-228600" lvl="8" marL="4114800" rtl="1" algn="r">
              <a:spcBef>
                <a:spcPts val="280"/>
              </a:spcBef>
              <a:spcAft>
                <a:spcPts val="0"/>
              </a:spcAft>
              <a:buClr>
                <a:srgbClr val="888888"/>
              </a:buClr>
              <a:buSzPts val="1400"/>
              <a:buNone/>
              <a:defRPr sz="1400">
                <a:solidFill>
                  <a:srgbClr val="888888"/>
                </a:solidFill>
              </a:defRPr>
            </a:lvl9pPr>
          </a:lstStyle>
          <a:p/>
        </p:txBody>
      </p:sp>
      <p:sp>
        <p:nvSpPr>
          <p:cNvPr id="30" name="Google Shape;30;p4"/>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36" name="Google Shape;36;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37" name="Google Shape;37;p5"/>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 name="Google Shape;39;p5"/>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46" name="Google Shape;46;p6"/>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7" name="Google Shape;4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8" name="Google Shape;48;p6"/>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 name="Google Shape;57;p8"/>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rtl="1" algn="r">
              <a:spcBef>
                <a:spcPts val="640"/>
              </a:spcBef>
              <a:spcAft>
                <a:spcPts val="0"/>
              </a:spcAft>
              <a:buClr>
                <a:schemeClr val="dk1"/>
              </a:buClr>
              <a:buSzPts val="3200"/>
              <a:buChar char="•"/>
              <a:defRPr sz="3200"/>
            </a:lvl1pPr>
            <a:lvl2pPr indent="-406400" lvl="1" marL="914400" rtl="1" algn="r">
              <a:spcBef>
                <a:spcPts val="560"/>
              </a:spcBef>
              <a:spcAft>
                <a:spcPts val="0"/>
              </a:spcAft>
              <a:buClr>
                <a:schemeClr val="dk1"/>
              </a:buClr>
              <a:buSzPts val="2800"/>
              <a:buChar char="–"/>
              <a:defRPr sz="2800"/>
            </a:lvl2pPr>
            <a:lvl3pPr indent="-381000" lvl="2" marL="1371600" rtl="1" algn="r">
              <a:spcBef>
                <a:spcPts val="480"/>
              </a:spcBef>
              <a:spcAft>
                <a:spcPts val="0"/>
              </a:spcAft>
              <a:buClr>
                <a:schemeClr val="dk1"/>
              </a:buClr>
              <a:buSzPts val="2400"/>
              <a:buChar char="•"/>
              <a:defRPr sz="2400"/>
            </a:lvl3pPr>
            <a:lvl4pPr indent="-355600" lvl="3" marL="1828800" rtl="1" algn="r">
              <a:spcBef>
                <a:spcPts val="400"/>
              </a:spcBef>
              <a:spcAft>
                <a:spcPts val="0"/>
              </a:spcAft>
              <a:buClr>
                <a:schemeClr val="dk1"/>
              </a:buClr>
              <a:buSzPts val="2000"/>
              <a:buChar char="–"/>
              <a:defRPr sz="2000"/>
            </a:lvl4pPr>
            <a:lvl5pPr indent="-355600" lvl="4" marL="2286000" rtl="1" algn="r">
              <a:spcBef>
                <a:spcPts val="400"/>
              </a:spcBef>
              <a:spcAft>
                <a:spcPts val="0"/>
              </a:spcAft>
              <a:buClr>
                <a:schemeClr val="dk1"/>
              </a:buClr>
              <a:buSzPts val="2000"/>
              <a:buChar char="»"/>
              <a:defRPr sz="2000"/>
            </a:lvl5pPr>
            <a:lvl6pPr indent="-355600" lvl="5" marL="2743200" rtl="1" algn="r">
              <a:spcBef>
                <a:spcPts val="400"/>
              </a:spcBef>
              <a:spcAft>
                <a:spcPts val="0"/>
              </a:spcAft>
              <a:buClr>
                <a:schemeClr val="dk1"/>
              </a:buClr>
              <a:buSzPts val="2000"/>
              <a:buChar char="•"/>
              <a:defRPr sz="2000"/>
            </a:lvl6pPr>
            <a:lvl7pPr indent="-355600" lvl="6" marL="3200400" rtl="1" algn="r">
              <a:spcBef>
                <a:spcPts val="400"/>
              </a:spcBef>
              <a:spcAft>
                <a:spcPts val="0"/>
              </a:spcAft>
              <a:buClr>
                <a:schemeClr val="dk1"/>
              </a:buClr>
              <a:buSzPts val="2000"/>
              <a:buChar char="•"/>
              <a:defRPr sz="2000"/>
            </a:lvl7pPr>
            <a:lvl8pPr indent="-355600" lvl="7" marL="3657600" rtl="1" algn="r">
              <a:spcBef>
                <a:spcPts val="400"/>
              </a:spcBef>
              <a:spcAft>
                <a:spcPts val="0"/>
              </a:spcAft>
              <a:buClr>
                <a:schemeClr val="dk1"/>
              </a:buClr>
              <a:buSzPts val="2000"/>
              <a:buChar char="•"/>
              <a:defRPr sz="2000"/>
            </a:lvl8pPr>
            <a:lvl9pPr indent="-355600" lvl="8" marL="4114800" rtl="1" algn="r">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10"/>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ar-EG"/>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4.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21.png"/><Relationship Id="rId13" Type="http://schemas.openxmlformats.org/officeDocument/2006/relationships/image" Target="../media/image25.png"/><Relationship Id="rId12"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2.png"/><Relationship Id="rId14" Type="http://schemas.openxmlformats.org/officeDocument/2006/relationships/image" Target="../media/image31.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image" Target="../media/image18.png"/><Relationship Id="rId8"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20.png"/><Relationship Id="rId7" Type="http://schemas.openxmlformats.org/officeDocument/2006/relationships/image" Target="../media/image26.png"/><Relationship Id="rId8"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 Id="rId4" Type="http://schemas.openxmlformats.org/officeDocument/2006/relationships/image" Target="../media/image53.png"/><Relationship Id="rId5" Type="http://schemas.openxmlformats.org/officeDocument/2006/relationships/image" Target="../media/image30.png"/><Relationship Id="rId6" Type="http://schemas.openxmlformats.org/officeDocument/2006/relationships/image" Target="../media/image24.jpg"/><Relationship Id="rId7" Type="http://schemas.openxmlformats.org/officeDocument/2006/relationships/image" Target="../media/image29.jpg"/><Relationship Id="rId8"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44.png"/><Relationship Id="rId13" Type="http://schemas.openxmlformats.org/officeDocument/2006/relationships/image" Target="../media/image45.png"/><Relationship Id="rId12"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37.png"/><Relationship Id="rId15" Type="http://schemas.openxmlformats.org/officeDocument/2006/relationships/image" Target="../media/image40.png"/><Relationship Id="rId14" Type="http://schemas.openxmlformats.org/officeDocument/2006/relationships/image" Target="../media/image38.jpg"/><Relationship Id="rId16" Type="http://schemas.openxmlformats.org/officeDocument/2006/relationships/image" Target="../media/image49.png"/><Relationship Id="rId5" Type="http://schemas.openxmlformats.org/officeDocument/2006/relationships/image" Target="../media/image41.png"/><Relationship Id="rId6" Type="http://schemas.openxmlformats.org/officeDocument/2006/relationships/image" Target="../media/image47.png"/><Relationship Id="rId7" Type="http://schemas.openxmlformats.org/officeDocument/2006/relationships/image" Target="../media/image46.png"/><Relationship Id="rId8"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hyperlink" Target="http://www.youtube.com/watch?v=IPETSisjJDE" TargetMode="External"/><Relationship Id="rId5" Type="http://schemas.openxmlformats.org/officeDocument/2006/relationships/hyperlink" Target="http://www.youtube.com/watch?v=TyEfFc2STis" TargetMode="External"/><Relationship Id="rId6" Type="http://schemas.openxmlformats.org/officeDocument/2006/relationships/hyperlink" Target="http://www.youtube.com/watch?v=aoTtwMlB0gE" TargetMode="External"/><Relationship Id="rId7" Type="http://schemas.openxmlformats.org/officeDocument/2006/relationships/hyperlink" Target="http://www.youtube.com/watch?v=F9vXDnd5A2A" TargetMode="External"/><Relationship Id="rId8" Type="http://schemas.openxmlformats.org/officeDocument/2006/relationships/hyperlink" Target="http://www.youtube.com/watch?v=kPoRQpB46Wc"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hyperlink" Target="http://qvsit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edawam.com/"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C:\Users\Mit\Desktop\Powerpoint_E-dawam_Cover\Cover\bg.png" id="89" name="Google Shape;89;p13"/>
          <p:cNvPicPr preferRelativeResize="0"/>
          <p:nvPr/>
        </p:nvPicPr>
        <p:blipFill rotWithShape="1">
          <a:blip r:embed="rId3">
            <a:alphaModFix/>
          </a:blip>
          <a:srcRect b="0" l="0" r="0" t="0"/>
          <a:stretch/>
        </p:blipFill>
        <p:spPr>
          <a:xfrm>
            <a:off x="1" y="0"/>
            <a:ext cx="9144000" cy="6990980"/>
          </a:xfrm>
          <a:prstGeom prst="rect">
            <a:avLst/>
          </a:prstGeom>
          <a:noFill/>
          <a:ln>
            <a:noFill/>
          </a:ln>
        </p:spPr>
      </p:pic>
      <p:pic>
        <p:nvPicPr>
          <p:cNvPr descr="C:\Users\Mit\Desktop\Powerpoint_E-dawam_Cover\Cover\line_2.png" id="90" name="Google Shape;90;p13"/>
          <p:cNvPicPr preferRelativeResize="0"/>
          <p:nvPr/>
        </p:nvPicPr>
        <p:blipFill rotWithShape="1">
          <a:blip r:embed="rId4">
            <a:alphaModFix/>
          </a:blip>
          <a:srcRect b="0" l="0" r="0" t="0"/>
          <a:stretch/>
        </p:blipFill>
        <p:spPr>
          <a:xfrm>
            <a:off x="0" y="195073"/>
            <a:ext cx="9169585" cy="209591"/>
          </a:xfrm>
          <a:prstGeom prst="rect">
            <a:avLst/>
          </a:prstGeom>
          <a:noFill/>
          <a:ln>
            <a:noFill/>
          </a:ln>
        </p:spPr>
      </p:pic>
      <p:pic>
        <p:nvPicPr>
          <p:cNvPr descr="C:\Users\Mit\Desktop\Powerpoint_E-dawam_Cover\Cover\line_1.png" id="91" name="Google Shape;91;p13"/>
          <p:cNvPicPr preferRelativeResize="0"/>
          <p:nvPr/>
        </p:nvPicPr>
        <p:blipFill rotWithShape="1">
          <a:blip r:embed="rId5">
            <a:alphaModFix/>
          </a:blip>
          <a:srcRect b="0" l="0" r="0" t="0"/>
          <a:stretch/>
        </p:blipFill>
        <p:spPr>
          <a:xfrm>
            <a:off x="0" y="1059754"/>
            <a:ext cx="9144000" cy="209006"/>
          </a:xfrm>
          <a:prstGeom prst="rect">
            <a:avLst/>
          </a:prstGeom>
          <a:noFill/>
          <a:ln>
            <a:noFill/>
          </a:ln>
        </p:spPr>
      </p:pic>
      <p:pic>
        <p:nvPicPr>
          <p:cNvPr descr="C:\Users\Mit\Desktop\Powerpoint_E-dawam_Cover\Cover\logo.png" id="92" name="Google Shape;92;p13"/>
          <p:cNvPicPr preferRelativeResize="0"/>
          <p:nvPr/>
        </p:nvPicPr>
        <p:blipFill rotWithShape="1">
          <a:blip r:embed="rId6">
            <a:alphaModFix/>
          </a:blip>
          <a:srcRect b="0" l="0" r="0" t="0"/>
          <a:stretch/>
        </p:blipFill>
        <p:spPr>
          <a:xfrm>
            <a:off x="2771800" y="-31265"/>
            <a:ext cx="3960440" cy="2338091"/>
          </a:xfrm>
          <a:prstGeom prst="rect">
            <a:avLst/>
          </a:prstGeom>
          <a:noFill/>
          <a:ln>
            <a:noFill/>
          </a:ln>
        </p:spPr>
      </p:pic>
      <p:pic>
        <p:nvPicPr>
          <p:cNvPr descr="C:\Users\Mit\Desktop\Powerpoint_E-dawam_Cover\Cover\sea.png" id="93" name="Google Shape;93;p13"/>
          <p:cNvPicPr preferRelativeResize="0"/>
          <p:nvPr/>
        </p:nvPicPr>
        <p:blipFill rotWithShape="1">
          <a:blip r:embed="rId7">
            <a:alphaModFix/>
          </a:blip>
          <a:srcRect b="0" l="0" r="0" t="0"/>
          <a:stretch/>
        </p:blipFill>
        <p:spPr>
          <a:xfrm>
            <a:off x="0" y="4224114"/>
            <a:ext cx="9144000" cy="1581150"/>
          </a:xfrm>
          <a:prstGeom prst="rect">
            <a:avLst/>
          </a:prstGeom>
          <a:noFill/>
          <a:ln>
            <a:noFill/>
          </a:ln>
        </p:spPr>
      </p:pic>
      <p:pic>
        <p:nvPicPr>
          <p:cNvPr descr="C:\Users\Mit\Desktop\Powerpoint_E-dawam_Cover\Cover\1.png" id="94" name="Google Shape;94;p13"/>
          <p:cNvPicPr preferRelativeResize="0"/>
          <p:nvPr/>
        </p:nvPicPr>
        <p:blipFill rotWithShape="1">
          <a:blip r:embed="rId8">
            <a:alphaModFix/>
          </a:blip>
          <a:srcRect b="0" l="0" r="0" t="0"/>
          <a:stretch/>
        </p:blipFill>
        <p:spPr>
          <a:xfrm>
            <a:off x="-1692696" y="4279716"/>
            <a:ext cx="1381117" cy="1525548"/>
          </a:xfrm>
          <a:prstGeom prst="rect">
            <a:avLst/>
          </a:prstGeom>
          <a:noFill/>
          <a:ln>
            <a:noFill/>
          </a:ln>
        </p:spPr>
      </p:pic>
      <p:pic>
        <p:nvPicPr>
          <p:cNvPr id="95" name="Google Shape;95;p13"/>
          <p:cNvPicPr preferRelativeResize="0"/>
          <p:nvPr/>
        </p:nvPicPr>
        <p:blipFill rotWithShape="1">
          <a:blip r:embed="rId9">
            <a:alphaModFix/>
          </a:blip>
          <a:srcRect b="0" l="0" r="0" t="0"/>
          <a:stretch/>
        </p:blipFill>
        <p:spPr>
          <a:xfrm>
            <a:off x="-1816004" y="4264858"/>
            <a:ext cx="1686775" cy="1468398"/>
          </a:xfrm>
          <a:prstGeom prst="rect">
            <a:avLst/>
          </a:prstGeom>
          <a:noFill/>
          <a:ln>
            <a:noFill/>
          </a:ln>
        </p:spPr>
      </p:pic>
      <p:pic>
        <p:nvPicPr>
          <p:cNvPr id="96" name="Google Shape;96;p13"/>
          <p:cNvPicPr preferRelativeResize="0"/>
          <p:nvPr/>
        </p:nvPicPr>
        <p:blipFill rotWithShape="1">
          <a:blip r:embed="rId10">
            <a:alphaModFix/>
          </a:blip>
          <a:srcRect b="0" l="0" r="0" t="0"/>
          <a:stretch/>
        </p:blipFill>
        <p:spPr>
          <a:xfrm>
            <a:off x="-2196752" y="4255286"/>
            <a:ext cx="1728192" cy="1504452"/>
          </a:xfrm>
          <a:prstGeom prst="rect">
            <a:avLst/>
          </a:prstGeom>
          <a:noFill/>
          <a:ln>
            <a:noFill/>
          </a:ln>
        </p:spPr>
      </p:pic>
      <p:grpSp>
        <p:nvGrpSpPr>
          <p:cNvPr id="97" name="Google Shape;97;p13"/>
          <p:cNvGrpSpPr/>
          <p:nvPr/>
        </p:nvGrpSpPr>
        <p:grpSpPr>
          <a:xfrm>
            <a:off x="611562" y="2996952"/>
            <a:ext cx="8568952" cy="1409700"/>
            <a:chOff x="611562" y="2996952"/>
            <a:chExt cx="8568952" cy="1409700"/>
          </a:xfrm>
        </p:grpSpPr>
        <p:pic>
          <p:nvPicPr>
            <p:cNvPr descr="C:\Users\Mit\Desktop\Powerpoint_E-dawam_Cover\Cover\sea_2.png" id="98" name="Google Shape;98;p13"/>
            <p:cNvPicPr preferRelativeResize="0"/>
            <p:nvPr/>
          </p:nvPicPr>
          <p:blipFill rotWithShape="1">
            <a:blip r:embed="rId11">
              <a:alphaModFix/>
            </a:blip>
            <a:srcRect b="0" l="0" r="0" t="0"/>
            <a:stretch/>
          </p:blipFill>
          <p:spPr>
            <a:xfrm>
              <a:off x="611562" y="2996952"/>
              <a:ext cx="8568952" cy="1409700"/>
            </a:xfrm>
            <a:prstGeom prst="rect">
              <a:avLst/>
            </a:prstGeom>
            <a:noFill/>
            <a:ln>
              <a:noFill/>
            </a:ln>
          </p:spPr>
        </p:pic>
        <p:sp>
          <p:nvSpPr>
            <p:cNvPr id="99" name="Google Shape;99;p13"/>
            <p:cNvSpPr txBox="1"/>
            <p:nvPr/>
          </p:nvSpPr>
          <p:spPr>
            <a:xfrm>
              <a:off x="1835696" y="3140968"/>
              <a:ext cx="7128792" cy="89255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EG" sz="2600" u="none" cap="none" strike="noStrike">
                  <a:solidFill>
                    <a:schemeClr val="lt1"/>
                  </a:solidFill>
                  <a:latin typeface="Arial"/>
                  <a:ea typeface="Arial"/>
                  <a:cs typeface="Arial"/>
                  <a:sym typeface="Arial"/>
                </a:rPr>
                <a:t>مشـــــروع «إي-دوام» للتوظيف (المباشر –عن بعد)</a:t>
              </a:r>
              <a:endParaRPr/>
            </a:p>
            <a:p>
              <a:pPr indent="0" lvl="0" marL="0" marR="0" rtl="1" algn="ctr">
                <a:spcBef>
                  <a:spcPts val="0"/>
                </a:spcBef>
                <a:spcAft>
                  <a:spcPts val="0"/>
                </a:spcAft>
                <a:buNone/>
              </a:pPr>
              <a:r>
                <a:rPr b="1" lang="ar-EG" sz="2600">
                  <a:solidFill>
                    <a:schemeClr val="lt1"/>
                  </a:solidFill>
                  <a:latin typeface="Arial"/>
                  <a:ea typeface="Arial"/>
                  <a:cs typeface="Arial"/>
                  <a:sym typeface="Arial"/>
                </a:rPr>
                <a:t>وإدارة العمل إلكترونياً عن بعد </a:t>
              </a:r>
              <a:endParaRPr b="1" sz="2600">
                <a:solidFill>
                  <a:schemeClr val="lt1"/>
                </a:solidFill>
                <a:latin typeface="Arial"/>
                <a:ea typeface="Arial"/>
                <a:cs typeface="Arial"/>
                <a:sym typeface="Arial"/>
              </a:endParaRPr>
            </a:p>
          </p:txBody>
        </p:sp>
      </p:grpSp>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2000"/>
                                        <p:tgtEl>
                                          <p:spTgt spid="9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2800"/>
              <a:buFont typeface="Arial"/>
              <a:buNone/>
            </a:pPr>
            <a:r>
              <a:rPr b="1" lang="ar-EG" sz="2800">
                <a:latin typeface="Arial"/>
                <a:ea typeface="Arial"/>
                <a:cs typeface="Arial"/>
                <a:sym typeface="Arial"/>
              </a:rPr>
              <a:t>مسارات العمل في «إي-دوام»</a:t>
            </a:r>
            <a:endParaRPr b="1" sz="2800">
              <a:latin typeface="Arial"/>
              <a:ea typeface="Arial"/>
              <a:cs typeface="Arial"/>
              <a:sym typeface="Arial"/>
            </a:endParaRPr>
          </a:p>
        </p:txBody>
      </p:sp>
      <p:sp>
        <p:nvSpPr>
          <p:cNvPr id="174" name="Google Shape;174;p22"/>
          <p:cNvSpPr/>
          <p:nvPr/>
        </p:nvSpPr>
        <p:spPr>
          <a:xfrm>
            <a:off x="5651321" y="1988840"/>
            <a:ext cx="2160240" cy="1728192"/>
          </a:xfrm>
          <a:prstGeom prst="parallelogram">
            <a:avLst>
              <a:gd fmla="val 25000" name="adj"/>
            </a:avLst>
          </a:prstGeom>
          <a:solidFill>
            <a:srgbClr val="D4A436"/>
          </a:solidFill>
          <a:ln>
            <a:noFill/>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None/>
            </a:pPr>
            <a:r>
              <a:rPr b="1" lang="ar-EG" sz="2200">
                <a:solidFill>
                  <a:schemeClr val="lt1"/>
                </a:solidFill>
                <a:latin typeface="Arial"/>
                <a:ea typeface="Arial"/>
                <a:cs typeface="Arial"/>
                <a:sym typeface="Arial"/>
              </a:rPr>
              <a:t>البوابة الإلكترونية</a:t>
            </a:r>
            <a:endParaRPr b="1" sz="2200">
              <a:solidFill>
                <a:schemeClr val="lt1"/>
              </a:solidFill>
              <a:latin typeface="Arial"/>
              <a:ea typeface="Arial"/>
              <a:cs typeface="Arial"/>
              <a:sym typeface="Arial"/>
            </a:endParaRPr>
          </a:p>
        </p:txBody>
      </p:sp>
      <p:sp>
        <p:nvSpPr>
          <p:cNvPr id="175" name="Google Shape;175;p22"/>
          <p:cNvSpPr/>
          <p:nvPr/>
        </p:nvSpPr>
        <p:spPr>
          <a:xfrm>
            <a:off x="3469710" y="2708920"/>
            <a:ext cx="2160240" cy="1728192"/>
          </a:xfrm>
          <a:prstGeom prst="parallelogram">
            <a:avLst>
              <a:gd fmla="val 25000" name="adj"/>
            </a:avLst>
          </a:prstGeom>
          <a:solidFill>
            <a:srgbClr val="1E967E"/>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2200">
                <a:solidFill>
                  <a:schemeClr val="lt1"/>
                </a:solidFill>
                <a:latin typeface="Calibri"/>
                <a:ea typeface="Calibri"/>
                <a:cs typeface="Calibri"/>
                <a:sym typeface="Calibri"/>
              </a:rPr>
              <a:t>E-Task</a:t>
            </a:r>
            <a:endParaRPr b="1" sz="2200">
              <a:solidFill>
                <a:schemeClr val="lt1"/>
              </a:solidFill>
              <a:latin typeface="Calibri"/>
              <a:ea typeface="Calibri"/>
              <a:cs typeface="Calibri"/>
              <a:sym typeface="Calibri"/>
            </a:endParaRPr>
          </a:p>
        </p:txBody>
      </p:sp>
      <p:sp>
        <p:nvSpPr>
          <p:cNvPr id="176" name="Google Shape;176;p22"/>
          <p:cNvSpPr/>
          <p:nvPr/>
        </p:nvSpPr>
        <p:spPr>
          <a:xfrm>
            <a:off x="1331640" y="3212976"/>
            <a:ext cx="2160240" cy="1728192"/>
          </a:xfrm>
          <a:prstGeom prst="parallelogram">
            <a:avLst>
              <a:gd fmla="val 25000" name="adj"/>
            </a:avLst>
          </a:prstGeom>
          <a:solidFill>
            <a:srgbClr val="818181"/>
          </a:solidFill>
          <a:ln>
            <a:noFill/>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None/>
            </a:pPr>
            <a:r>
              <a:rPr b="1" lang="ar-EG" sz="2200">
                <a:solidFill>
                  <a:schemeClr val="lt1"/>
                </a:solidFill>
                <a:latin typeface="Arial"/>
                <a:ea typeface="Arial"/>
                <a:cs typeface="Arial"/>
                <a:sym typeface="Arial"/>
              </a:rPr>
              <a:t>حملة التسويق الإلكتروني</a:t>
            </a:r>
            <a:endParaRPr b="1" sz="2200">
              <a:solidFill>
                <a:schemeClr val="lt1"/>
              </a:solidFill>
              <a:latin typeface="Arial"/>
              <a:ea typeface="Arial"/>
              <a:cs typeface="Arial"/>
              <a:sym typeface="Arial"/>
            </a:endParaRPr>
          </a:p>
        </p:txBody>
      </p:sp>
      <p:cxnSp>
        <p:nvCxnSpPr>
          <p:cNvPr id="177" name="Google Shape;177;p22"/>
          <p:cNvCxnSpPr/>
          <p:nvPr/>
        </p:nvCxnSpPr>
        <p:spPr>
          <a:xfrm flipH="1" rot="-5400000">
            <a:off x="6155884" y="1197043"/>
            <a:ext cx="648000" cy="503400"/>
          </a:xfrm>
          <a:prstGeom prst="curvedConnector3">
            <a:avLst>
              <a:gd fmla="val 50000" name="adj1"/>
            </a:avLst>
          </a:prstGeom>
          <a:noFill/>
          <a:ln cap="flat" cmpd="sng" w="28575">
            <a:solidFill>
              <a:srgbClr val="1E967E"/>
            </a:solidFill>
            <a:prstDash val="solid"/>
            <a:round/>
            <a:headEnd len="sm" w="sm" type="none"/>
            <a:tailEnd len="med" w="med" type="stealth"/>
          </a:ln>
        </p:spPr>
      </p:cxnSp>
      <p:cxnSp>
        <p:nvCxnSpPr>
          <p:cNvPr id="178" name="Google Shape;178;p22"/>
          <p:cNvCxnSpPr/>
          <p:nvPr/>
        </p:nvCxnSpPr>
        <p:spPr>
          <a:xfrm rot="5400000">
            <a:off x="3996027" y="1628762"/>
            <a:ext cx="1152000" cy="432000"/>
          </a:xfrm>
          <a:prstGeom prst="curvedConnector3">
            <a:avLst>
              <a:gd fmla="val 60879" name="adj1"/>
            </a:avLst>
          </a:prstGeom>
          <a:noFill/>
          <a:ln cap="flat" cmpd="sng" w="28575">
            <a:solidFill>
              <a:srgbClr val="1E967E"/>
            </a:solidFill>
            <a:prstDash val="solid"/>
            <a:round/>
            <a:headEnd len="sm" w="sm" type="none"/>
            <a:tailEnd len="med" w="med" type="stealth"/>
          </a:ln>
        </p:spPr>
      </p:cxnSp>
      <p:cxnSp>
        <p:nvCxnSpPr>
          <p:cNvPr id="179" name="Google Shape;179;p22"/>
          <p:cNvCxnSpPr/>
          <p:nvPr/>
        </p:nvCxnSpPr>
        <p:spPr>
          <a:xfrm rot="5400000">
            <a:off x="1979683" y="1844944"/>
            <a:ext cx="1368300" cy="792000"/>
          </a:xfrm>
          <a:prstGeom prst="curvedConnector3">
            <a:avLst>
              <a:gd fmla="val 55487" name="adj1"/>
            </a:avLst>
          </a:prstGeom>
          <a:noFill/>
          <a:ln cap="flat" cmpd="sng" w="28575">
            <a:solidFill>
              <a:srgbClr val="1E967E"/>
            </a:solidFill>
            <a:prstDash val="solid"/>
            <a:round/>
            <a:headEnd len="sm" w="sm" type="none"/>
            <a:tailEnd len="med" w="med" type="stealth"/>
          </a:ln>
        </p:spPr>
      </p:cxnSp>
      <p:sp>
        <p:nvSpPr>
          <p:cNvPr id="180" name="Google Shape;180;p22"/>
          <p:cNvSpPr/>
          <p:nvPr/>
        </p:nvSpPr>
        <p:spPr>
          <a:xfrm rot="535628">
            <a:off x="5629950" y="4000626"/>
            <a:ext cx="2160240" cy="1728192"/>
          </a:xfrm>
          <a:prstGeom prst="parallelogram">
            <a:avLst>
              <a:gd fmla="val 25000" name="adj"/>
            </a:avLst>
          </a:prstGeom>
          <a:noFill/>
          <a:ln>
            <a:noFill/>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None/>
            </a:pPr>
            <a:r>
              <a:rPr b="1" lang="ar-EG" sz="2200">
                <a:solidFill>
                  <a:schemeClr val="lt1"/>
                </a:solidFill>
                <a:latin typeface="Arial"/>
                <a:ea typeface="Arial"/>
                <a:cs typeface="Arial"/>
                <a:sym typeface="Arial"/>
              </a:rPr>
              <a:t>البوابة الإلكترونية</a:t>
            </a:r>
            <a:endParaRPr b="1" sz="2200">
              <a:solidFill>
                <a:schemeClr val="lt1"/>
              </a:solidFill>
              <a:latin typeface="Arial"/>
              <a:ea typeface="Arial"/>
              <a:cs typeface="Arial"/>
              <a:sym typeface="Arial"/>
            </a:endParaRPr>
          </a:p>
        </p:txBody>
      </p:sp>
    </p:spTree>
  </p:cSld>
  <p:clrMapOvr>
    <a:masterClrMapping/>
  </p:clrMapOvr>
  <mc:AlternateContent>
    <mc:Choice Requires="p14">
      <p:transition spd="slow" p14:dur="11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2000"/>
                                        <p:tgtEl>
                                          <p:spTgt spid="17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3"/>
          <p:cNvSpPr txBox="1"/>
          <p:nvPr>
            <p:ph type="title"/>
          </p:nvPr>
        </p:nvSpPr>
        <p:spPr>
          <a:xfrm>
            <a:off x="395536" y="269776"/>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rgbClr val="1E967E"/>
              </a:buClr>
              <a:buSzPts val="2800"/>
              <a:buFont typeface="Arial"/>
              <a:buNone/>
            </a:pPr>
            <a:r>
              <a:rPr b="1" lang="ar-EG" sz="2800">
                <a:solidFill>
                  <a:srgbClr val="1E967E"/>
                </a:solidFill>
                <a:latin typeface="Arial"/>
                <a:ea typeface="Arial"/>
                <a:cs typeface="Arial"/>
                <a:sym typeface="Arial"/>
              </a:rPr>
              <a:t>البوابة الإلكترونية لــ «إي-دوام»</a:t>
            </a:r>
            <a:endParaRPr b="1" sz="2800">
              <a:solidFill>
                <a:srgbClr val="1E967E"/>
              </a:solidFill>
              <a:latin typeface="Arial"/>
              <a:ea typeface="Arial"/>
              <a:cs typeface="Arial"/>
              <a:sym typeface="Arial"/>
            </a:endParaRPr>
          </a:p>
        </p:txBody>
      </p:sp>
      <p:pic>
        <p:nvPicPr>
          <p:cNvPr descr="C:\Users\Mit\Desktop\Powerpoint_E-dawam_Cover\Line_3.png" id="187" name="Google Shape;187;p23"/>
          <p:cNvPicPr preferRelativeResize="0"/>
          <p:nvPr/>
        </p:nvPicPr>
        <p:blipFill rotWithShape="1">
          <a:blip r:embed="rId3">
            <a:alphaModFix/>
          </a:blip>
          <a:srcRect b="0" l="0" r="0" t="0"/>
          <a:stretch/>
        </p:blipFill>
        <p:spPr>
          <a:xfrm rot="5400000">
            <a:off x="5201252" y="3391999"/>
            <a:ext cx="6957392" cy="173393"/>
          </a:xfrm>
          <a:prstGeom prst="rect">
            <a:avLst/>
          </a:prstGeom>
          <a:noFill/>
          <a:ln>
            <a:noFill/>
          </a:ln>
        </p:spPr>
      </p:pic>
      <p:pic>
        <p:nvPicPr>
          <p:cNvPr descr="C:\Users\Mit\Desktop\Powerpoint_E-dawam_Cover\Layout\7.png" id="188" name="Google Shape;188;p23"/>
          <p:cNvPicPr preferRelativeResize="0"/>
          <p:nvPr/>
        </p:nvPicPr>
        <p:blipFill rotWithShape="1">
          <a:blip r:embed="rId4">
            <a:alphaModFix/>
          </a:blip>
          <a:srcRect b="0" l="0" r="0" t="0"/>
          <a:stretch/>
        </p:blipFill>
        <p:spPr>
          <a:xfrm>
            <a:off x="2771800" y="4102287"/>
            <a:ext cx="3189980" cy="2279041"/>
          </a:xfrm>
          <a:prstGeom prst="rect">
            <a:avLst/>
          </a:prstGeom>
          <a:noFill/>
          <a:ln>
            <a:noFill/>
          </a:ln>
        </p:spPr>
      </p:pic>
      <p:pic>
        <p:nvPicPr>
          <p:cNvPr descr="C:\Users\Mit\Desktop\Powerpoint_E-dawam_Cover\Layout\8.png" id="189" name="Google Shape;189;p23"/>
          <p:cNvPicPr preferRelativeResize="0"/>
          <p:nvPr/>
        </p:nvPicPr>
        <p:blipFill rotWithShape="1">
          <a:blip r:embed="rId5">
            <a:alphaModFix/>
          </a:blip>
          <a:srcRect b="0" l="0" r="0" t="0"/>
          <a:stretch/>
        </p:blipFill>
        <p:spPr>
          <a:xfrm>
            <a:off x="-75563" y="-13882"/>
            <a:ext cx="5439651" cy="447958"/>
          </a:xfrm>
          <a:prstGeom prst="rect">
            <a:avLst/>
          </a:prstGeom>
          <a:noFill/>
          <a:ln>
            <a:noFill/>
          </a:ln>
        </p:spPr>
      </p:pic>
      <p:pic>
        <p:nvPicPr>
          <p:cNvPr descr="C:\Users\Mit\Desktop\Powerpoint_E-dawam_Cover\Layout\9.png" id="190" name="Google Shape;190;p23"/>
          <p:cNvPicPr preferRelativeResize="0"/>
          <p:nvPr/>
        </p:nvPicPr>
        <p:blipFill rotWithShape="1">
          <a:blip r:embed="rId6">
            <a:alphaModFix/>
          </a:blip>
          <a:srcRect b="0" l="0" r="0" t="0"/>
          <a:stretch/>
        </p:blipFill>
        <p:spPr>
          <a:xfrm>
            <a:off x="4860608" y="-13882"/>
            <a:ext cx="4283392" cy="447958"/>
          </a:xfrm>
          <a:prstGeom prst="rect">
            <a:avLst/>
          </a:prstGeom>
          <a:noFill/>
          <a:ln>
            <a:noFill/>
          </a:ln>
        </p:spPr>
      </p:pic>
      <p:pic>
        <p:nvPicPr>
          <p:cNvPr descr="C:\Users\Mit\Desktop\Powerpoint_E-dawam_Cover\6.png" id="191" name="Google Shape;191;p23"/>
          <p:cNvPicPr preferRelativeResize="0"/>
          <p:nvPr/>
        </p:nvPicPr>
        <p:blipFill rotWithShape="1">
          <a:blip r:embed="rId7">
            <a:alphaModFix/>
          </a:blip>
          <a:srcRect b="0" l="0" r="0" t="0"/>
          <a:stretch/>
        </p:blipFill>
        <p:spPr>
          <a:xfrm>
            <a:off x="2547199" y="1700809"/>
            <a:ext cx="1664761" cy="2808312"/>
          </a:xfrm>
          <a:prstGeom prst="rect">
            <a:avLst/>
          </a:prstGeom>
          <a:noFill/>
          <a:ln>
            <a:noFill/>
          </a:ln>
        </p:spPr>
      </p:pic>
      <p:pic>
        <p:nvPicPr>
          <p:cNvPr descr="C:\Users\Mit\Desktop\Powerpoint_E-dawam_Cover\7.png" id="192" name="Google Shape;192;p23"/>
          <p:cNvPicPr preferRelativeResize="0"/>
          <p:nvPr/>
        </p:nvPicPr>
        <p:blipFill rotWithShape="1">
          <a:blip r:embed="rId8">
            <a:alphaModFix/>
          </a:blip>
          <a:srcRect b="0" l="0" r="0" t="0"/>
          <a:stretch/>
        </p:blipFill>
        <p:spPr>
          <a:xfrm rot="-1473786">
            <a:off x="803992" y="4471362"/>
            <a:ext cx="1991881" cy="2396482"/>
          </a:xfrm>
          <a:prstGeom prst="rect">
            <a:avLst/>
          </a:prstGeom>
          <a:noFill/>
          <a:ln>
            <a:noFill/>
          </a:ln>
        </p:spPr>
      </p:pic>
      <p:pic>
        <p:nvPicPr>
          <p:cNvPr descr="C:\Users\Mit\Desktop\Powerpoint_E-dawam_Cover\8.png" id="193" name="Google Shape;193;p23"/>
          <p:cNvPicPr preferRelativeResize="0"/>
          <p:nvPr/>
        </p:nvPicPr>
        <p:blipFill rotWithShape="1">
          <a:blip r:embed="rId9">
            <a:alphaModFix/>
          </a:blip>
          <a:srcRect b="0" l="0" r="0" t="0"/>
          <a:stretch/>
        </p:blipFill>
        <p:spPr>
          <a:xfrm>
            <a:off x="1239471" y="2276872"/>
            <a:ext cx="2396425" cy="2304256"/>
          </a:xfrm>
          <a:prstGeom prst="rect">
            <a:avLst/>
          </a:prstGeom>
          <a:noFill/>
          <a:ln>
            <a:noFill/>
          </a:ln>
        </p:spPr>
      </p:pic>
      <p:pic>
        <p:nvPicPr>
          <p:cNvPr descr="C:\Users\Mit\Desktop\Powerpoint_E-dawam_Cover\1.png" id="194" name="Google Shape;194;p23"/>
          <p:cNvPicPr preferRelativeResize="0"/>
          <p:nvPr/>
        </p:nvPicPr>
        <p:blipFill rotWithShape="1">
          <a:blip r:embed="rId10">
            <a:alphaModFix/>
          </a:blip>
          <a:srcRect b="0" l="0" r="0" t="0"/>
          <a:stretch/>
        </p:blipFill>
        <p:spPr>
          <a:xfrm rot="855286">
            <a:off x="5986600" y="4230616"/>
            <a:ext cx="2256791" cy="2414083"/>
          </a:xfrm>
          <a:prstGeom prst="rect">
            <a:avLst/>
          </a:prstGeom>
          <a:noFill/>
          <a:ln>
            <a:noFill/>
          </a:ln>
        </p:spPr>
      </p:pic>
      <p:pic>
        <p:nvPicPr>
          <p:cNvPr descr="C:\Users\Mit\Desktop\Powerpoint_E-dawam_Cover\2.png" id="195" name="Google Shape;195;p23"/>
          <p:cNvPicPr preferRelativeResize="0"/>
          <p:nvPr/>
        </p:nvPicPr>
        <p:blipFill rotWithShape="1">
          <a:blip r:embed="rId11">
            <a:alphaModFix/>
          </a:blip>
          <a:srcRect b="0" l="0" r="0" t="0"/>
          <a:stretch/>
        </p:blipFill>
        <p:spPr>
          <a:xfrm>
            <a:off x="5292080" y="2780928"/>
            <a:ext cx="2972122" cy="2493099"/>
          </a:xfrm>
          <a:prstGeom prst="rect">
            <a:avLst/>
          </a:prstGeom>
          <a:noFill/>
          <a:ln>
            <a:noFill/>
          </a:ln>
        </p:spPr>
      </p:pic>
      <p:pic>
        <p:nvPicPr>
          <p:cNvPr descr="C:\Users\Mit\Desktop\Powerpoint_E-dawam_Cover\3.png" id="196" name="Google Shape;196;p23"/>
          <p:cNvPicPr preferRelativeResize="0"/>
          <p:nvPr/>
        </p:nvPicPr>
        <p:blipFill rotWithShape="1">
          <a:blip r:embed="rId12">
            <a:alphaModFix/>
          </a:blip>
          <a:srcRect b="0" l="0" r="0" t="0"/>
          <a:stretch/>
        </p:blipFill>
        <p:spPr>
          <a:xfrm>
            <a:off x="4932040" y="1600857"/>
            <a:ext cx="2160240" cy="3052279"/>
          </a:xfrm>
          <a:prstGeom prst="rect">
            <a:avLst/>
          </a:prstGeom>
          <a:noFill/>
          <a:ln>
            <a:noFill/>
          </a:ln>
        </p:spPr>
      </p:pic>
      <p:pic>
        <p:nvPicPr>
          <p:cNvPr descr="C:\Users\Mit\Desktop\Powerpoint_E-dawam_Cover\4.png" id="197" name="Google Shape;197;p23"/>
          <p:cNvPicPr preferRelativeResize="0"/>
          <p:nvPr/>
        </p:nvPicPr>
        <p:blipFill rotWithShape="1">
          <a:blip r:embed="rId13">
            <a:alphaModFix/>
          </a:blip>
          <a:srcRect b="0" l="0" r="0" t="0"/>
          <a:stretch/>
        </p:blipFill>
        <p:spPr>
          <a:xfrm rot="-3091155">
            <a:off x="1923310" y="3395961"/>
            <a:ext cx="1298972" cy="2787377"/>
          </a:xfrm>
          <a:prstGeom prst="rect">
            <a:avLst/>
          </a:prstGeom>
          <a:noFill/>
          <a:ln>
            <a:noFill/>
          </a:ln>
        </p:spPr>
      </p:pic>
      <p:pic>
        <p:nvPicPr>
          <p:cNvPr descr="C:\Users\Mit\Desktop\Powerpoint_E-dawam_Cover\5.png" id="198" name="Google Shape;198;p23"/>
          <p:cNvPicPr preferRelativeResize="0"/>
          <p:nvPr/>
        </p:nvPicPr>
        <p:blipFill rotWithShape="1">
          <a:blip r:embed="rId14">
            <a:alphaModFix/>
          </a:blip>
          <a:srcRect b="0" l="0" r="0" t="0"/>
          <a:stretch/>
        </p:blipFill>
        <p:spPr>
          <a:xfrm rot="-163772">
            <a:off x="4195502" y="1390299"/>
            <a:ext cx="974597" cy="3169421"/>
          </a:xfrm>
          <a:prstGeom prst="rect">
            <a:avLst/>
          </a:prstGeom>
          <a:noFill/>
          <a:ln>
            <a:noFill/>
          </a:ln>
        </p:spPr>
      </p:pic>
      <p:sp>
        <p:nvSpPr>
          <p:cNvPr id="199" name="Google Shape;199;p23"/>
          <p:cNvSpPr txBox="1"/>
          <p:nvPr/>
        </p:nvSpPr>
        <p:spPr>
          <a:xfrm>
            <a:off x="107504" y="4437112"/>
            <a:ext cx="1692428" cy="338554"/>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1600">
                <a:solidFill>
                  <a:schemeClr val="dk1"/>
                </a:solidFill>
                <a:latin typeface="Arial"/>
                <a:ea typeface="Arial"/>
                <a:cs typeface="Arial"/>
                <a:sym typeface="Arial"/>
              </a:rPr>
              <a:t>مشاركة المحتوى</a:t>
            </a:r>
            <a:endParaRPr b="1" sz="1600">
              <a:solidFill>
                <a:schemeClr val="dk1"/>
              </a:solidFill>
              <a:latin typeface="Arial"/>
              <a:ea typeface="Arial"/>
              <a:cs typeface="Arial"/>
              <a:sym typeface="Arial"/>
            </a:endParaRPr>
          </a:p>
        </p:txBody>
      </p:sp>
      <p:sp>
        <p:nvSpPr>
          <p:cNvPr id="200" name="Google Shape;200;p23"/>
          <p:cNvSpPr txBox="1"/>
          <p:nvPr/>
        </p:nvSpPr>
        <p:spPr>
          <a:xfrm>
            <a:off x="431300" y="2010326"/>
            <a:ext cx="1692428" cy="338554"/>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1600">
                <a:solidFill>
                  <a:schemeClr val="dk1"/>
                </a:solidFill>
                <a:latin typeface="Arial"/>
                <a:ea typeface="Arial"/>
                <a:cs typeface="Arial"/>
                <a:sym typeface="Arial"/>
              </a:rPr>
              <a:t>نظام إدارة المهام</a:t>
            </a:r>
            <a:endParaRPr b="1" sz="1600">
              <a:solidFill>
                <a:schemeClr val="dk1"/>
              </a:solidFill>
              <a:latin typeface="Arial"/>
              <a:ea typeface="Arial"/>
              <a:cs typeface="Arial"/>
              <a:sym typeface="Arial"/>
            </a:endParaRPr>
          </a:p>
        </p:txBody>
      </p:sp>
      <p:sp>
        <p:nvSpPr>
          <p:cNvPr id="201" name="Google Shape;201;p23"/>
          <p:cNvSpPr txBox="1"/>
          <p:nvPr/>
        </p:nvSpPr>
        <p:spPr>
          <a:xfrm>
            <a:off x="5615876" y="1431580"/>
            <a:ext cx="1692428" cy="338554"/>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1600">
                <a:solidFill>
                  <a:schemeClr val="dk1"/>
                </a:solidFill>
                <a:latin typeface="Arial"/>
                <a:ea typeface="Arial"/>
                <a:cs typeface="Arial"/>
                <a:sym typeface="Arial"/>
              </a:rPr>
              <a:t>البحث</a:t>
            </a:r>
            <a:endParaRPr b="1" sz="1600">
              <a:solidFill>
                <a:schemeClr val="dk1"/>
              </a:solidFill>
              <a:latin typeface="Arial"/>
              <a:ea typeface="Arial"/>
              <a:cs typeface="Arial"/>
              <a:sym typeface="Arial"/>
            </a:endParaRPr>
          </a:p>
        </p:txBody>
      </p:sp>
      <p:sp>
        <p:nvSpPr>
          <p:cNvPr id="202" name="Google Shape;202;p23"/>
          <p:cNvSpPr txBox="1"/>
          <p:nvPr/>
        </p:nvSpPr>
        <p:spPr>
          <a:xfrm>
            <a:off x="3707904" y="1412776"/>
            <a:ext cx="1907972" cy="338554"/>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1600">
                <a:solidFill>
                  <a:schemeClr val="dk1"/>
                </a:solidFill>
                <a:latin typeface="Arial"/>
                <a:ea typeface="Arial"/>
                <a:cs typeface="Arial"/>
                <a:sym typeface="Arial"/>
              </a:rPr>
              <a:t>فيديوهات مساعدة</a:t>
            </a:r>
            <a:endParaRPr b="1" sz="1600">
              <a:solidFill>
                <a:schemeClr val="dk1"/>
              </a:solidFill>
              <a:latin typeface="Arial"/>
              <a:ea typeface="Arial"/>
              <a:cs typeface="Arial"/>
              <a:sym typeface="Arial"/>
            </a:endParaRPr>
          </a:p>
        </p:txBody>
      </p:sp>
      <p:sp>
        <p:nvSpPr>
          <p:cNvPr id="203" name="Google Shape;203;p23"/>
          <p:cNvSpPr txBox="1"/>
          <p:nvPr/>
        </p:nvSpPr>
        <p:spPr>
          <a:xfrm>
            <a:off x="6762639" y="2564904"/>
            <a:ext cx="1907972" cy="338554"/>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1600">
                <a:solidFill>
                  <a:schemeClr val="dk1"/>
                </a:solidFill>
                <a:latin typeface="Arial"/>
                <a:ea typeface="Arial"/>
                <a:cs typeface="Arial"/>
                <a:sym typeface="Arial"/>
              </a:rPr>
              <a:t>دعم فني</a:t>
            </a:r>
            <a:endParaRPr b="1" sz="1600">
              <a:solidFill>
                <a:schemeClr val="dk1"/>
              </a:solidFill>
              <a:latin typeface="Arial"/>
              <a:ea typeface="Arial"/>
              <a:cs typeface="Arial"/>
              <a:sym typeface="Arial"/>
            </a:endParaRPr>
          </a:p>
        </p:txBody>
      </p:sp>
      <p:sp>
        <p:nvSpPr>
          <p:cNvPr id="204" name="Google Shape;204;p23"/>
          <p:cNvSpPr txBox="1"/>
          <p:nvPr/>
        </p:nvSpPr>
        <p:spPr>
          <a:xfrm>
            <a:off x="673336" y="3413995"/>
            <a:ext cx="1907972" cy="338554"/>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1600">
                <a:solidFill>
                  <a:schemeClr val="dk1"/>
                </a:solidFill>
                <a:latin typeface="Arial"/>
                <a:ea typeface="Arial"/>
                <a:cs typeface="Arial"/>
                <a:sym typeface="Arial"/>
              </a:rPr>
              <a:t>مقالات تنمية بشرية</a:t>
            </a:r>
            <a:endParaRPr b="1" sz="1600">
              <a:solidFill>
                <a:schemeClr val="dk1"/>
              </a:solidFill>
              <a:latin typeface="Arial"/>
              <a:ea typeface="Arial"/>
              <a:cs typeface="Arial"/>
              <a:sym typeface="Arial"/>
            </a:endParaRPr>
          </a:p>
        </p:txBody>
      </p:sp>
      <p:sp>
        <p:nvSpPr>
          <p:cNvPr id="205" name="Google Shape;205;p23"/>
          <p:cNvSpPr txBox="1"/>
          <p:nvPr/>
        </p:nvSpPr>
        <p:spPr>
          <a:xfrm>
            <a:off x="1871940" y="1578278"/>
            <a:ext cx="1907972" cy="338554"/>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1600">
                <a:solidFill>
                  <a:schemeClr val="dk1"/>
                </a:solidFill>
                <a:latin typeface="Arial"/>
                <a:ea typeface="Arial"/>
                <a:cs typeface="Arial"/>
                <a:sym typeface="Arial"/>
              </a:rPr>
              <a:t>تسجيل </a:t>
            </a:r>
            <a:endParaRPr b="1" sz="1600">
              <a:solidFill>
                <a:schemeClr val="dk1"/>
              </a:solidFill>
              <a:latin typeface="Arial"/>
              <a:ea typeface="Arial"/>
              <a:cs typeface="Arial"/>
              <a:sym typeface="Arial"/>
            </a:endParaRPr>
          </a:p>
        </p:txBody>
      </p:sp>
      <p:sp>
        <p:nvSpPr>
          <p:cNvPr id="206" name="Google Shape;206;p23"/>
          <p:cNvSpPr txBox="1"/>
          <p:nvPr/>
        </p:nvSpPr>
        <p:spPr>
          <a:xfrm>
            <a:off x="6588224" y="4149080"/>
            <a:ext cx="2030841" cy="338554"/>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1600">
                <a:solidFill>
                  <a:schemeClr val="dk1"/>
                </a:solidFill>
                <a:latin typeface="Arial"/>
                <a:ea typeface="Arial"/>
                <a:cs typeface="Arial"/>
                <a:sym typeface="Arial"/>
              </a:rPr>
              <a:t>إدارة الملف الشخصي</a:t>
            </a:r>
            <a:endParaRPr b="1" sz="160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2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C:\Users\Mit\Desktop\Powerpoint_E-dawam_Cover\Layout\9.png" id="211" name="Google Shape;211;p24"/>
          <p:cNvPicPr preferRelativeResize="0"/>
          <p:nvPr/>
        </p:nvPicPr>
        <p:blipFill rotWithShape="1">
          <a:blip r:embed="rId3">
            <a:alphaModFix/>
          </a:blip>
          <a:srcRect b="0" l="0" r="0" t="0"/>
          <a:stretch/>
        </p:blipFill>
        <p:spPr>
          <a:xfrm>
            <a:off x="3707904" y="836712"/>
            <a:ext cx="5436096" cy="735336"/>
          </a:xfrm>
          <a:prstGeom prst="rect">
            <a:avLst/>
          </a:prstGeom>
          <a:noFill/>
          <a:ln>
            <a:noFill/>
          </a:ln>
        </p:spPr>
      </p:pic>
      <p:sp>
        <p:nvSpPr>
          <p:cNvPr id="212" name="Google Shape;212;p24"/>
          <p:cNvSpPr txBox="1"/>
          <p:nvPr>
            <p:ph type="title"/>
          </p:nvPr>
        </p:nvSpPr>
        <p:spPr>
          <a:xfrm>
            <a:off x="3203848" y="620688"/>
            <a:ext cx="7077472"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lt1"/>
              </a:buClr>
              <a:buSzPts val="2600"/>
              <a:buFont typeface="Arial"/>
              <a:buNone/>
            </a:pPr>
            <a:r>
              <a:rPr b="1" lang="ar-EG" sz="2600">
                <a:solidFill>
                  <a:schemeClr val="lt1"/>
                </a:solidFill>
                <a:latin typeface="Arial"/>
                <a:ea typeface="Arial"/>
                <a:cs typeface="Arial"/>
                <a:sym typeface="Arial"/>
              </a:rPr>
              <a:t>مراحل تنفيذ مشروع «إي-دوام»</a:t>
            </a:r>
            <a:endParaRPr b="1" sz="2600">
              <a:solidFill>
                <a:schemeClr val="lt1"/>
              </a:solidFill>
              <a:latin typeface="Arial"/>
              <a:ea typeface="Arial"/>
              <a:cs typeface="Arial"/>
              <a:sym typeface="Arial"/>
            </a:endParaRPr>
          </a:p>
        </p:txBody>
      </p:sp>
      <p:grpSp>
        <p:nvGrpSpPr>
          <p:cNvPr id="213" name="Google Shape;213;p24"/>
          <p:cNvGrpSpPr/>
          <p:nvPr/>
        </p:nvGrpSpPr>
        <p:grpSpPr>
          <a:xfrm>
            <a:off x="1275518" y="2523223"/>
            <a:ext cx="6519123" cy="1739544"/>
            <a:chOff x="87894" y="678399"/>
            <a:chExt cx="6519123" cy="1739544"/>
          </a:xfrm>
        </p:grpSpPr>
        <p:sp>
          <p:nvSpPr>
            <p:cNvPr id="214" name="Google Shape;214;p24"/>
            <p:cNvSpPr/>
            <p:nvPr/>
          </p:nvSpPr>
          <p:spPr>
            <a:xfrm>
              <a:off x="4789814" y="1302851"/>
              <a:ext cx="1752288" cy="5774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4"/>
            <p:cNvSpPr txBox="1"/>
            <p:nvPr/>
          </p:nvSpPr>
          <p:spPr>
            <a:xfrm>
              <a:off x="4789814" y="1302851"/>
              <a:ext cx="1752288" cy="577458"/>
            </a:xfrm>
            <a:prstGeom prst="rect">
              <a:avLst/>
            </a:prstGeom>
            <a:noFill/>
            <a:ln>
              <a:noFill/>
            </a:ln>
          </p:spPr>
          <p:txBody>
            <a:bodyPr anchorCtr="0" anchor="ctr" bIns="29200" lIns="29200" spcFirstLastPara="1" rIns="29200" wrap="square" tIns="29200">
              <a:noAutofit/>
            </a:bodyPr>
            <a:lstStyle/>
            <a:p>
              <a:pPr indent="0" lvl="0" marL="0" marR="0" rtl="1" algn="ctr">
                <a:lnSpc>
                  <a:spcPct val="90000"/>
                </a:lnSpc>
                <a:spcBef>
                  <a:spcPts val="0"/>
                </a:spcBef>
                <a:spcAft>
                  <a:spcPts val="0"/>
                </a:spcAft>
                <a:buNone/>
              </a:pPr>
              <a:r>
                <a:rPr b="1" lang="ar-EG" sz="2300">
                  <a:solidFill>
                    <a:srgbClr val="1E967E"/>
                  </a:solidFill>
                  <a:latin typeface="Arial"/>
                  <a:ea typeface="Arial"/>
                  <a:cs typeface="Arial"/>
                  <a:sym typeface="Arial"/>
                </a:rPr>
                <a:t>الإطلاق</a:t>
              </a:r>
              <a:endParaRPr b="1" sz="2300">
                <a:solidFill>
                  <a:srgbClr val="1E967E"/>
                </a:solidFill>
                <a:latin typeface="Arial"/>
                <a:ea typeface="Arial"/>
                <a:cs typeface="Arial"/>
                <a:sym typeface="Arial"/>
              </a:endParaRPr>
            </a:p>
          </p:txBody>
        </p:sp>
        <p:sp>
          <p:nvSpPr>
            <p:cNvPr id="216" name="Google Shape;216;p24"/>
            <p:cNvSpPr/>
            <p:nvPr/>
          </p:nvSpPr>
          <p:spPr>
            <a:xfrm>
              <a:off x="4787823" y="1127224"/>
              <a:ext cx="139386" cy="139386"/>
            </a:xfrm>
            <a:prstGeom prst="ellipse">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4"/>
            <p:cNvSpPr/>
            <p:nvPr/>
          </p:nvSpPr>
          <p:spPr>
            <a:xfrm>
              <a:off x="4885394" y="932083"/>
              <a:ext cx="139386" cy="139386"/>
            </a:xfrm>
            <a:prstGeom prst="ellipse">
              <a:avLst/>
            </a:prstGeom>
            <a:solidFill>
              <a:srgbClr val="BE58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4"/>
            <p:cNvSpPr/>
            <p:nvPr/>
          </p:nvSpPr>
          <p:spPr>
            <a:xfrm>
              <a:off x="5119563" y="971111"/>
              <a:ext cx="219036" cy="219036"/>
            </a:xfrm>
            <a:prstGeom prst="ellipse">
              <a:avLst/>
            </a:prstGeom>
            <a:solidFill>
              <a:srgbClr val="BE6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4"/>
            <p:cNvSpPr/>
            <p:nvPr/>
          </p:nvSpPr>
          <p:spPr>
            <a:xfrm>
              <a:off x="5314704" y="756456"/>
              <a:ext cx="139386" cy="139386"/>
            </a:xfrm>
            <a:prstGeom prst="ellipse">
              <a:avLst/>
            </a:prstGeom>
            <a:solidFill>
              <a:srgbClr val="BD684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
            <p:cNvSpPr/>
            <p:nvPr/>
          </p:nvSpPr>
          <p:spPr>
            <a:xfrm>
              <a:off x="5568388" y="678399"/>
              <a:ext cx="139386" cy="139386"/>
            </a:xfrm>
            <a:prstGeom prst="ellipse">
              <a:avLst/>
            </a:prstGeom>
            <a:solidFill>
              <a:srgbClr val="BD714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4"/>
            <p:cNvSpPr/>
            <p:nvPr/>
          </p:nvSpPr>
          <p:spPr>
            <a:xfrm>
              <a:off x="5880614" y="814998"/>
              <a:ext cx="139386" cy="139386"/>
            </a:xfrm>
            <a:prstGeom prst="ellipse">
              <a:avLst/>
            </a:prstGeom>
            <a:solidFill>
              <a:srgbClr val="BD7A4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4"/>
            <p:cNvSpPr/>
            <p:nvPr/>
          </p:nvSpPr>
          <p:spPr>
            <a:xfrm>
              <a:off x="6075755" y="912569"/>
              <a:ext cx="219036" cy="219036"/>
            </a:xfrm>
            <a:prstGeom prst="ellipse">
              <a:avLst/>
            </a:prstGeom>
            <a:solidFill>
              <a:srgbClr val="BC82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4"/>
            <p:cNvSpPr/>
            <p:nvPr/>
          </p:nvSpPr>
          <p:spPr>
            <a:xfrm>
              <a:off x="6348953" y="1127224"/>
              <a:ext cx="139386" cy="139386"/>
            </a:xfrm>
            <a:prstGeom prst="ellipse">
              <a:avLst/>
            </a:prstGeom>
            <a:solidFill>
              <a:srgbClr val="BC8A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4"/>
            <p:cNvSpPr/>
            <p:nvPr/>
          </p:nvSpPr>
          <p:spPr>
            <a:xfrm>
              <a:off x="6466037" y="1341879"/>
              <a:ext cx="139386" cy="139386"/>
            </a:xfrm>
            <a:prstGeom prst="ellipse">
              <a:avLst/>
            </a:prstGeom>
            <a:solidFill>
              <a:srgbClr val="BB925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4"/>
            <p:cNvSpPr/>
            <p:nvPr/>
          </p:nvSpPr>
          <p:spPr>
            <a:xfrm>
              <a:off x="5451303" y="932083"/>
              <a:ext cx="358422" cy="358422"/>
            </a:xfrm>
            <a:prstGeom prst="ellipse">
              <a:avLst/>
            </a:prstGeom>
            <a:solidFill>
              <a:srgbClr val="BB995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4"/>
            <p:cNvSpPr/>
            <p:nvPr/>
          </p:nvSpPr>
          <p:spPr>
            <a:xfrm>
              <a:off x="4690253" y="1673619"/>
              <a:ext cx="139386" cy="139386"/>
            </a:xfrm>
            <a:prstGeom prst="ellipse">
              <a:avLst/>
            </a:prstGeom>
            <a:solidFill>
              <a:srgbClr val="BCA25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4"/>
            <p:cNvSpPr/>
            <p:nvPr/>
          </p:nvSpPr>
          <p:spPr>
            <a:xfrm>
              <a:off x="4807337" y="1849246"/>
              <a:ext cx="219036" cy="219036"/>
            </a:xfrm>
            <a:prstGeom prst="ellipse">
              <a:avLst/>
            </a:prstGeom>
            <a:solidFill>
              <a:srgbClr val="BBA95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4"/>
            <p:cNvSpPr/>
            <p:nvPr/>
          </p:nvSpPr>
          <p:spPr>
            <a:xfrm>
              <a:off x="5100049" y="2005359"/>
              <a:ext cx="318597" cy="318597"/>
            </a:xfrm>
            <a:prstGeom prst="ellipse">
              <a:avLst/>
            </a:prstGeom>
            <a:solidFill>
              <a:srgbClr val="BBB05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4"/>
            <p:cNvSpPr/>
            <p:nvPr/>
          </p:nvSpPr>
          <p:spPr>
            <a:xfrm>
              <a:off x="5509845" y="2259043"/>
              <a:ext cx="139386" cy="139386"/>
            </a:xfrm>
            <a:prstGeom prst="ellipse">
              <a:avLst/>
            </a:prstGeom>
            <a:solidFill>
              <a:srgbClr val="BAB8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4"/>
            <p:cNvSpPr/>
            <p:nvPr/>
          </p:nvSpPr>
          <p:spPr>
            <a:xfrm>
              <a:off x="5587902" y="2005359"/>
              <a:ext cx="219036" cy="219036"/>
            </a:xfrm>
            <a:prstGeom prst="ellipse">
              <a:avLst/>
            </a:prstGeom>
            <a:solidFill>
              <a:srgbClr val="B6BA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4"/>
            <p:cNvSpPr/>
            <p:nvPr/>
          </p:nvSpPr>
          <p:spPr>
            <a:xfrm>
              <a:off x="5783043" y="2278557"/>
              <a:ext cx="139386" cy="139386"/>
            </a:xfrm>
            <a:prstGeom prst="ellipse">
              <a:avLst/>
            </a:prstGeom>
            <a:solidFill>
              <a:srgbClr val="AFBA5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4"/>
            <p:cNvSpPr/>
            <p:nvPr/>
          </p:nvSpPr>
          <p:spPr>
            <a:xfrm>
              <a:off x="5958670" y="1966331"/>
              <a:ext cx="318597" cy="318597"/>
            </a:xfrm>
            <a:prstGeom prst="ellipse">
              <a:avLst/>
            </a:prstGeom>
            <a:solidFill>
              <a:srgbClr val="A8B95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4"/>
            <p:cNvSpPr/>
            <p:nvPr/>
          </p:nvSpPr>
          <p:spPr>
            <a:xfrm>
              <a:off x="6387981" y="1888275"/>
              <a:ext cx="219036" cy="219036"/>
            </a:xfrm>
            <a:prstGeom prst="ellipse">
              <a:avLst/>
            </a:prstGeom>
            <a:solidFill>
              <a:srgbClr val="A0B95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4"/>
            <p:cNvSpPr/>
            <p:nvPr/>
          </p:nvSpPr>
          <p:spPr>
            <a:xfrm rot="10800000">
              <a:off x="4046975" y="970787"/>
              <a:ext cx="643277" cy="1228087"/>
            </a:xfrm>
            <a:prstGeom prst="chevron">
              <a:avLst>
                <a:gd fmla="val 62310" name="adj"/>
              </a:avLst>
            </a:prstGeom>
            <a:solidFill>
              <a:srgbClr val="D4A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4"/>
            <p:cNvSpPr/>
            <p:nvPr/>
          </p:nvSpPr>
          <p:spPr>
            <a:xfrm>
              <a:off x="2292582" y="971383"/>
              <a:ext cx="1754393" cy="12280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4"/>
            <p:cNvSpPr txBox="1"/>
            <p:nvPr/>
          </p:nvSpPr>
          <p:spPr>
            <a:xfrm>
              <a:off x="2292582" y="971383"/>
              <a:ext cx="1754393" cy="1228075"/>
            </a:xfrm>
            <a:prstGeom prst="rect">
              <a:avLst/>
            </a:prstGeom>
            <a:noFill/>
            <a:ln>
              <a:noFill/>
            </a:ln>
          </p:spPr>
          <p:txBody>
            <a:bodyPr anchorCtr="0" anchor="ctr" bIns="29200" lIns="29200" spcFirstLastPara="1" rIns="29200" wrap="square" tIns="29200">
              <a:noAutofit/>
            </a:bodyPr>
            <a:lstStyle/>
            <a:p>
              <a:pPr indent="0" lvl="0" marL="0" marR="0" rtl="1" algn="ctr">
                <a:lnSpc>
                  <a:spcPct val="90000"/>
                </a:lnSpc>
                <a:spcBef>
                  <a:spcPts val="0"/>
                </a:spcBef>
                <a:spcAft>
                  <a:spcPts val="0"/>
                </a:spcAft>
                <a:buNone/>
              </a:pPr>
              <a:r>
                <a:rPr b="1" lang="ar-EG" sz="2300">
                  <a:solidFill>
                    <a:srgbClr val="D4A436"/>
                  </a:solidFill>
                  <a:latin typeface="Arial"/>
                  <a:ea typeface="Arial"/>
                  <a:cs typeface="Arial"/>
                  <a:sym typeface="Arial"/>
                </a:rPr>
                <a:t>التشغيل</a:t>
              </a:r>
              <a:endParaRPr b="1" sz="2300">
                <a:solidFill>
                  <a:srgbClr val="D4A436"/>
                </a:solidFill>
                <a:latin typeface="Arial"/>
                <a:ea typeface="Arial"/>
                <a:cs typeface="Arial"/>
                <a:sym typeface="Arial"/>
              </a:endParaRPr>
            </a:p>
          </p:txBody>
        </p:sp>
        <p:sp>
          <p:nvSpPr>
            <p:cNvPr id="237" name="Google Shape;237;p24"/>
            <p:cNvSpPr/>
            <p:nvPr/>
          </p:nvSpPr>
          <p:spPr>
            <a:xfrm rot="10800000">
              <a:off x="1649304" y="970787"/>
              <a:ext cx="643277" cy="1228087"/>
            </a:xfrm>
            <a:prstGeom prst="chevron">
              <a:avLst>
                <a:gd fmla="val 62310" name="adj"/>
              </a:avLst>
            </a:prstGeom>
            <a:solidFill>
              <a:srgbClr val="8181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4"/>
            <p:cNvSpPr/>
            <p:nvPr/>
          </p:nvSpPr>
          <p:spPr>
            <a:xfrm>
              <a:off x="87894" y="869295"/>
              <a:ext cx="1491234" cy="1491234"/>
            </a:xfrm>
            <a:prstGeom prst="ellipse">
              <a:avLst/>
            </a:prstGeom>
            <a:solidFill>
              <a:srgbClr val="1E967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4"/>
            <p:cNvSpPr txBox="1"/>
            <p:nvPr/>
          </p:nvSpPr>
          <p:spPr>
            <a:xfrm>
              <a:off x="306280" y="1087681"/>
              <a:ext cx="1054462" cy="105446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rPr b="1" lang="ar-EG" sz="2300">
                  <a:solidFill>
                    <a:schemeClr val="lt1"/>
                  </a:solidFill>
                  <a:latin typeface="Arial"/>
                  <a:ea typeface="Arial"/>
                  <a:cs typeface="Arial"/>
                  <a:sym typeface="Arial"/>
                </a:rPr>
                <a:t>التطوير</a:t>
              </a:r>
              <a:endParaRPr b="1" sz="2300">
                <a:solidFill>
                  <a:schemeClr val="lt1"/>
                </a:solidFill>
                <a:latin typeface="Arial"/>
                <a:ea typeface="Arial"/>
                <a:cs typeface="Arial"/>
                <a:sym typeface="Arial"/>
              </a:endParaRPr>
            </a:p>
          </p:txBody>
        </p:sp>
      </p:grpSp>
    </p:spTree>
  </p:cSld>
  <p:clrMapOvr>
    <a:masterClrMapping/>
  </p:clrMapOvr>
  <mc:AlternateContent>
    <mc:Choice Requires="p14">
      <p:transition spd="slow" p14:dur="12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descr="C:\Users\Mit\Desktop\Powerpoint_E-dawam_Cover\Layout\9.png" id="244" name="Google Shape;244;p25"/>
          <p:cNvPicPr preferRelativeResize="0"/>
          <p:nvPr/>
        </p:nvPicPr>
        <p:blipFill rotWithShape="1">
          <a:blip r:embed="rId3">
            <a:alphaModFix/>
          </a:blip>
          <a:srcRect b="0" l="0" r="0" t="0"/>
          <a:stretch/>
        </p:blipFill>
        <p:spPr>
          <a:xfrm>
            <a:off x="3707904" y="548680"/>
            <a:ext cx="5436096" cy="735336"/>
          </a:xfrm>
          <a:prstGeom prst="rect">
            <a:avLst/>
          </a:prstGeom>
          <a:noFill/>
          <a:ln>
            <a:noFill/>
          </a:ln>
        </p:spPr>
      </p:pic>
      <p:sp>
        <p:nvSpPr>
          <p:cNvPr id="245" name="Google Shape;245;p25"/>
          <p:cNvSpPr txBox="1"/>
          <p:nvPr>
            <p:ph type="title"/>
          </p:nvPr>
        </p:nvSpPr>
        <p:spPr>
          <a:xfrm>
            <a:off x="3203848" y="404664"/>
            <a:ext cx="7077472"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lt1"/>
              </a:buClr>
              <a:buSzPts val="2600"/>
              <a:buFont typeface="Arial"/>
              <a:buNone/>
            </a:pPr>
            <a:r>
              <a:rPr b="1" lang="ar-EG" sz="2600">
                <a:solidFill>
                  <a:schemeClr val="lt1"/>
                </a:solidFill>
                <a:latin typeface="Arial"/>
                <a:ea typeface="Arial"/>
                <a:cs typeface="Arial"/>
                <a:sym typeface="Arial"/>
              </a:rPr>
              <a:t>مراحل تنفيذ بوابة «إي-دوام»</a:t>
            </a:r>
            <a:endParaRPr b="1" sz="2600">
              <a:solidFill>
                <a:schemeClr val="lt1"/>
              </a:solidFill>
              <a:latin typeface="Arial"/>
              <a:ea typeface="Arial"/>
              <a:cs typeface="Arial"/>
              <a:sym typeface="Arial"/>
            </a:endParaRPr>
          </a:p>
        </p:txBody>
      </p:sp>
      <p:sp>
        <p:nvSpPr>
          <p:cNvPr id="246" name="Google Shape;246;p25"/>
          <p:cNvSpPr txBox="1"/>
          <p:nvPr/>
        </p:nvSpPr>
        <p:spPr>
          <a:xfrm>
            <a:off x="107504" y="1268760"/>
            <a:ext cx="8928992" cy="1143000"/>
          </a:xfrm>
          <a:prstGeom prst="rect">
            <a:avLst/>
          </a:prstGeom>
          <a:noFill/>
          <a:ln>
            <a:noFill/>
          </a:ln>
        </p:spPr>
        <p:txBody>
          <a:bodyPr anchorCtr="0" anchor="ctr" bIns="45700" lIns="91425" spcFirstLastPara="1" rIns="91425" wrap="square" tIns="45700">
            <a:noAutofit/>
          </a:bodyPr>
          <a:lstStyle/>
          <a:p>
            <a:pPr indent="0" lvl="0" marL="0" marR="0" rtl="1" algn="just">
              <a:spcBef>
                <a:spcPts val="0"/>
              </a:spcBef>
              <a:spcAft>
                <a:spcPts val="0"/>
              </a:spcAft>
              <a:buClr>
                <a:srgbClr val="1E967E"/>
              </a:buClr>
              <a:buSzPts val="1800"/>
              <a:buFont typeface="Arial"/>
              <a:buNone/>
            </a:pPr>
            <a:r>
              <a:rPr lang="ar-EG" sz="1800">
                <a:solidFill>
                  <a:srgbClr val="1E967E"/>
                </a:solidFill>
                <a:latin typeface="Arial"/>
                <a:ea typeface="Arial"/>
                <a:cs typeface="Arial"/>
                <a:sym typeface="Arial"/>
              </a:rPr>
              <a:t>تم الاعتماد في تنفيذ المشروع على نظام الـ Scrum  وتم تقسم المشروع إلى مراحل، وفي تصميم الـ «البوابة» تم الانتهاء من المرحلة الاولى والثانية “sprint1”، “sprint2” كما هو موضح أدناه،،، </a:t>
            </a:r>
            <a:endParaRPr sz="1800">
              <a:solidFill>
                <a:srgbClr val="1E967E"/>
              </a:solidFill>
              <a:latin typeface="Arial"/>
              <a:ea typeface="Arial"/>
              <a:cs typeface="Arial"/>
              <a:sym typeface="Arial"/>
            </a:endParaRPr>
          </a:p>
        </p:txBody>
      </p:sp>
      <p:graphicFrame>
        <p:nvGraphicFramePr>
          <p:cNvPr id="247" name="Google Shape;247;p25"/>
          <p:cNvGraphicFramePr/>
          <p:nvPr/>
        </p:nvGraphicFramePr>
        <p:xfrm>
          <a:off x="683568" y="2260106"/>
          <a:ext cx="3000000" cy="3000000"/>
        </p:xfrm>
        <a:graphic>
          <a:graphicData uri="http://schemas.openxmlformats.org/drawingml/2006/table">
            <a:tbl>
              <a:tblPr bandRow="1" firstRow="1">
                <a:noFill/>
                <a:tableStyleId>{5A6C4988-CB45-426D-98B9-E67291E2B97F}</a:tableStyleId>
              </a:tblPr>
              <a:tblGrid>
                <a:gridCol w="3164050"/>
                <a:gridCol w="4684825"/>
              </a:tblGrid>
              <a:tr h="634350">
                <a:tc rowSpan="9">
                  <a:txBody>
                    <a:bodyPr/>
                    <a:lstStyle/>
                    <a:p>
                      <a:pPr indent="0" lvl="0" marL="0" marR="0" rtl="1" algn="r">
                        <a:lnSpc>
                          <a:spcPct val="100000"/>
                        </a:lnSpc>
                        <a:spcBef>
                          <a:spcPts val="0"/>
                        </a:spcBef>
                        <a:spcAft>
                          <a:spcPts val="0"/>
                        </a:spcAft>
                        <a:buClr>
                          <a:schemeClr val="lt1"/>
                        </a:buClr>
                        <a:buSzPts val="1800"/>
                        <a:buFont typeface="Arial"/>
                        <a:buNone/>
                      </a:pPr>
                      <a:r>
                        <a:rPr b="1" lang="ar-EG" sz="1800" u="none" cap="none" strike="noStrike">
                          <a:solidFill>
                            <a:schemeClr val="lt1"/>
                          </a:solidFill>
                          <a:latin typeface="Arial"/>
                          <a:ea typeface="Arial"/>
                          <a:cs typeface="Arial"/>
                          <a:sym typeface="Arial"/>
                        </a:rPr>
                        <a:t>المرحلة الأولى «Sprint1»</a:t>
                      </a:r>
                      <a:endParaRPr sz="1800" u="none" cap="none" strike="noStrike">
                        <a:latin typeface="Arial"/>
                        <a:ea typeface="Arial"/>
                        <a:cs typeface="Arial"/>
                        <a:sym typeface="Arial"/>
                      </a:endParaRPr>
                    </a:p>
                  </a:txBody>
                  <a:tcPr marT="45725" marB="45725" marR="91450" marL="91450" anchor="ctr">
                    <a:solidFill>
                      <a:srgbClr val="1E967E"/>
                    </a:solidFill>
                  </a:tcPr>
                </a:tc>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خطوات إنشاء البيانات الأساسية للتسجيل بالبوابة للموظف / الشركة</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433250">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خطوات استكمال البيانات</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332550">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الاطلاع على  الاشعارات</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332550">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الاطلاع على أخر الوظائف المقترحة بالنسبة للموظف</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421775">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تنفيذ خواص قائمة المفضلة للموظف / الشركة </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634350">
                <a:tc vMerge="1"/>
                <a:tc>
                  <a:txBody>
                    <a:bodyPr/>
                    <a:lstStyle/>
                    <a:p>
                      <a:pPr indent="0" lvl="0" marL="0" marR="0" rtl="1" algn="r">
                        <a:lnSpc>
                          <a:spcPct val="115000"/>
                        </a:lnSpc>
                        <a:spcBef>
                          <a:spcPts val="0"/>
                        </a:spcBef>
                        <a:spcAft>
                          <a:spcPts val="0"/>
                        </a:spcAft>
                        <a:buClr>
                          <a:srgbClr val="1E967E"/>
                        </a:buClr>
                        <a:buSzPts val="1600"/>
                        <a:buFont typeface="Arial"/>
                        <a:buNone/>
                      </a:pPr>
                      <a:r>
                        <a:rPr b="0" lang="ar-EG" sz="1600" u="none" cap="none" strike="noStrike">
                          <a:solidFill>
                            <a:srgbClr val="1E967E"/>
                          </a:solidFill>
                          <a:latin typeface="Arial"/>
                          <a:ea typeface="Arial"/>
                          <a:cs typeface="Arial"/>
                          <a:sym typeface="Arial"/>
                        </a:rPr>
                        <a:t>خواص البحث بالبوابة للموظف/ الشركة </a:t>
                      </a:r>
                      <a:endParaRPr b="0" sz="1600" u="none" cap="none" strike="noStrike">
                        <a:solidFill>
                          <a:srgbClr val="1E967E"/>
                        </a:solidFill>
                        <a:latin typeface="Arial"/>
                        <a:ea typeface="Arial"/>
                        <a:cs typeface="Arial"/>
                        <a:sym typeface="Arial"/>
                      </a:endParaRPr>
                    </a:p>
                    <a:p>
                      <a:pPr indent="0" lvl="0" marL="0" marR="0" rtl="1" algn="r">
                        <a:lnSpc>
                          <a:spcPct val="115000"/>
                        </a:lnSpc>
                        <a:spcBef>
                          <a:spcPts val="0"/>
                        </a:spcBef>
                        <a:spcAft>
                          <a:spcPts val="0"/>
                        </a:spcAft>
                        <a:buNone/>
                      </a:pPr>
                      <a:r>
                        <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421775">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تنفيذ صفحة أرشيف وظائفي بالملف الشخصي للشركة</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421775">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صفحة أرشيف الموظفين بالملف الشخصي للشركة</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421775">
                <a:tc vMerge="1"/>
                <a:tc>
                  <a:txBody>
                    <a:bodyPr/>
                    <a:lstStyle/>
                    <a:p>
                      <a:pPr indent="0" lvl="0" marL="0" marR="0" rtl="1" algn="r">
                        <a:lnSpc>
                          <a:spcPct val="115000"/>
                        </a:lnSpc>
                        <a:spcBef>
                          <a:spcPts val="0"/>
                        </a:spcBef>
                        <a:spcAft>
                          <a:spcPts val="0"/>
                        </a:spcAft>
                        <a:buClr>
                          <a:srgbClr val="1E967E"/>
                        </a:buClr>
                        <a:buSzPts val="1600"/>
                        <a:buFont typeface="Arial"/>
                        <a:buNone/>
                      </a:pPr>
                      <a:r>
                        <a:rPr b="0" lang="ar-EG" sz="1600" u="none" cap="none" strike="noStrike">
                          <a:solidFill>
                            <a:srgbClr val="1E967E"/>
                          </a:solidFill>
                          <a:latin typeface="Arial"/>
                          <a:ea typeface="Arial"/>
                          <a:cs typeface="Arial"/>
                          <a:sym typeface="Arial"/>
                        </a:rPr>
                        <a:t>الاطلاع على كيف يشاهدني الأخرون "سواء للموظف / الشركة"</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bl>
          </a:graphicData>
        </a:graphic>
      </p:graphicFrame>
      <p:graphicFrame>
        <p:nvGraphicFramePr>
          <p:cNvPr id="248" name="Google Shape;248;p25"/>
          <p:cNvGraphicFramePr/>
          <p:nvPr/>
        </p:nvGraphicFramePr>
        <p:xfrm>
          <a:off x="647564" y="2348880"/>
          <a:ext cx="3000000" cy="3000000"/>
        </p:xfrm>
        <a:graphic>
          <a:graphicData uri="http://schemas.openxmlformats.org/drawingml/2006/table">
            <a:tbl>
              <a:tblPr bandRow="1" firstRow="1">
                <a:noFill/>
                <a:tableStyleId>{5A6C4988-CB45-426D-98B9-E67291E2B97F}</a:tableStyleId>
              </a:tblPr>
              <a:tblGrid>
                <a:gridCol w="3164050"/>
                <a:gridCol w="4684825"/>
              </a:tblGrid>
              <a:tr h="228600">
                <a:tc rowSpan="7">
                  <a:txBody>
                    <a:bodyPr/>
                    <a:lstStyle/>
                    <a:p>
                      <a:pPr indent="0" lvl="0" marL="0" marR="0" rtl="1" algn="r">
                        <a:lnSpc>
                          <a:spcPct val="100000"/>
                        </a:lnSpc>
                        <a:spcBef>
                          <a:spcPts val="0"/>
                        </a:spcBef>
                        <a:spcAft>
                          <a:spcPts val="0"/>
                        </a:spcAft>
                        <a:buClr>
                          <a:schemeClr val="lt1"/>
                        </a:buClr>
                        <a:buSzPts val="1800"/>
                        <a:buFont typeface="Arial"/>
                        <a:buNone/>
                      </a:pPr>
                      <a:r>
                        <a:rPr b="1" lang="ar-EG" sz="1800" u="none" cap="none" strike="noStrike">
                          <a:solidFill>
                            <a:schemeClr val="lt1"/>
                          </a:solidFill>
                          <a:latin typeface="Arial"/>
                          <a:ea typeface="Arial"/>
                          <a:cs typeface="Arial"/>
                          <a:sym typeface="Arial"/>
                        </a:rPr>
                        <a:t>المرحلة الأولى «Sprint1»</a:t>
                      </a:r>
                      <a:endParaRPr sz="1800" u="none" cap="none" strike="noStrike">
                        <a:latin typeface="Arial"/>
                        <a:ea typeface="Arial"/>
                        <a:cs typeface="Arial"/>
                        <a:sym typeface="Arial"/>
                      </a:endParaRPr>
                    </a:p>
                  </a:txBody>
                  <a:tcPr marT="45725" marB="45725" marR="91450" marL="91450" anchor="ctr">
                    <a:solidFill>
                      <a:srgbClr val="1E967E"/>
                    </a:solidFill>
                  </a:tcPr>
                </a:tc>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الاطلاع على قائمة المقابلات بالنسبة للشركة </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332550">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الدخول على الصفحات الاجتماعية الخاصة بالبوابة</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332550">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التسجيل السريع والاشتراك بالقائمة البريدية للبوابة. </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421775">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الاطلاع على الفيديوهات الارشادية بالبوابة وبقناة يوتيوب الخاصة بها</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634350">
                <a:tc vMerge="1"/>
                <a:tc>
                  <a:txBody>
                    <a:bodyPr/>
                    <a:lstStyle/>
                    <a:p>
                      <a:pPr indent="0" lvl="0" marL="0" marR="0" rtl="1" algn="r">
                        <a:lnSpc>
                          <a:spcPct val="115000"/>
                        </a:lnSpc>
                        <a:spcBef>
                          <a:spcPts val="0"/>
                        </a:spcBef>
                        <a:spcAft>
                          <a:spcPts val="0"/>
                        </a:spcAft>
                        <a:buClr>
                          <a:srgbClr val="1E967E"/>
                        </a:buClr>
                        <a:buSzPts val="1600"/>
                        <a:buFont typeface="Arial"/>
                        <a:buNone/>
                      </a:pPr>
                      <a:r>
                        <a:rPr b="0" lang="ar-EG" sz="1600" u="none" cap="none" strike="noStrike">
                          <a:solidFill>
                            <a:srgbClr val="1E967E"/>
                          </a:solidFill>
                          <a:latin typeface="Arial"/>
                          <a:ea typeface="Arial"/>
                          <a:cs typeface="Arial"/>
                          <a:sym typeface="Arial"/>
                        </a:rPr>
                        <a:t>إمكانية ارسال بريد لإدارة الموقع من خلال اتصل بنا </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421775">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الاطلاع على مقالات ( عن إي دوام / أسئلة شائعة / سياسة الخصوصية )</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421775">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تنفيذ لوحة تحكم متخصصة لإدارة البوابة تحتوى على مجموعة من الخصائص "إدارة راغبي التوظيف / إدارة الشركات / إدارة محتوى البوابة / إدارة اتصل بنا / إدارة المقابلات / إدارة المستخدمين "</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bl>
          </a:graphicData>
        </a:graphic>
      </p:graphicFrame>
    </p:spTree>
  </p:cSld>
  <p:clrMapOvr>
    <a:masterClrMapping/>
  </p:clrMapOvr>
  <mc:AlternateContent>
    <mc:Choice Requires="p14">
      <p:transition spd="slow" p14:dur="12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2000"/>
                                        <p:tgtEl>
                                          <p:spTgt spid="24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2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7"/>
                                        </p:tgtEl>
                                      </p:cBhvr>
                                    </p:animEffect>
                                    <p:set>
                                      <p:cBhvr>
                                        <p:cTn dur="1" fill="hold">
                                          <p:stCondLst>
                                            <p:cond delay="500"/>
                                          </p:stCondLst>
                                        </p:cTn>
                                        <p:tgtEl>
                                          <p:spTgt spid="2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C:\Users\Mit\Desktop\Powerpoint_E-dawam_Cover\Layout\9.png" id="253" name="Google Shape;253;p26"/>
          <p:cNvPicPr preferRelativeResize="0"/>
          <p:nvPr/>
        </p:nvPicPr>
        <p:blipFill rotWithShape="1">
          <a:blip r:embed="rId3">
            <a:alphaModFix/>
          </a:blip>
          <a:srcRect b="0" l="0" r="0" t="0"/>
          <a:stretch/>
        </p:blipFill>
        <p:spPr>
          <a:xfrm>
            <a:off x="3707904" y="332656"/>
            <a:ext cx="5436096" cy="735336"/>
          </a:xfrm>
          <a:prstGeom prst="rect">
            <a:avLst/>
          </a:prstGeom>
          <a:noFill/>
          <a:ln>
            <a:noFill/>
          </a:ln>
        </p:spPr>
      </p:pic>
      <p:sp>
        <p:nvSpPr>
          <p:cNvPr id="254" name="Google Shape;254;p26"/>
          <p:cNvSpPr txBox="1"/>
          <p:nvPr>
            <p:ph type="title"/>
          </p:nvPr>
        </p:nvSpPr>
        <p:spPr>
          <a:xfrm>
            <a:off x="3059832" y="116632"/>
            <a:ext cx="7077472"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lt1"/>
              </a:buClr>
              <a:buSzPts val="2600"/>
              <a:buFont typeface="Arial"/>
              <a:buNone/>
            </a:pPr>
            <a:r>
              <a:rPr b="1" lang="ar-EG" sz="2600">
                <a:solidFill>
                  <a:schemeClr val="lt1"/>
                </a:solidFill>
                <a:latin typeface="Arial"/>
                <a:ea typeface="Arial"/>
                <a:cs typeface="Arial"/>
                <a:sym typeface="Arial"/>
              </a:rPr>
              <a:t>مراحل تنفيذ بوابة «إي-دوام»</a:t>
            </a:r>
            <a:endParaRPr b="1" sz="2600">
              <a:solidFill>
                <a:schemeClr val="lt1"/>
              </a:solidFill>
              <a:latin typeface="Arial"/>
              <a:ea typeface="Arial"/>
              <a:cs typeface="Arial"/>
              <a:sym typeface="Arial"/>
            </a:endParaRPr>
          </a:p>
        </p:txBody>
      </p:sp>
      <p:graphicFrame>
        <p:nvGraphicFramePr>
          <p:cNvPr id="255" name="Google Shape;255;p26"/>
          <p:cNvGraphicFramePr/>
          <p:nvPr/>
        </p:nvGraphicFramePr>
        <p:xfrm>
          <a:off x="683568" y="2286800"/>
          <a:ext cx="3000000" cy="3000000"/>
        </p:xfrm>
        <a:graphic>
          <a:graphicData uri="http://schemas.openxmlformats.org/drawingml/2006/table">
            <a:tbl>
              <a:tblPr bandRow="1" firstRow="1">
                <a:noFill/>
                <a:tableStyleId>{5A6C4988-CB45-426D-98B9-E67291E2B97F}</a:tableStyleId>
              </a:tblPr>
              <a:tblGrid>
                <a:gridCol w="3135025"/>
                <a:gridCol w="4641850"/>
              </a:tblGrid>
              <a:tr h="779925">
                <a:tc rowSpan="5">
                  <a:txBody>
                    <a:bodyPr/>
                    <a:lstStyle/>
                    <a:p>
                      <a:pPr indent="0" lvl="0" marL="0" marR="0" rtl="1" algn="r">
                        <a:lnSpc>
                          <a:spcPct val="100000"/>
                        </a:lnSpc>
                        <a:spcBef>
                          <a:spcPts val="0"/>
                        </a:spcBef>
                        <a:spcAft>
                          <a:spcPts val="0"/>
                        </a:spcAft>
                        <a:buClr>
                          <a:schemeClr val="lt1"/>
                        </a:buClr>
                        <a:buSzPts val="1800"/>
                        <a:buFont typeface="Arial"/>
                        <a:buNone/>
                      </a:pPr>
                      <a:r>
                        <a:rPr b="1" lang="ar-EG" sz="1800" u="none" cap="none" strike="noStrike">
                          <a:solidFill>
                            <a:schemeClr val="lt1"/>
                          </a:solidFill>
                          <a:latin typeface="Arial"/>
                          <a:ea typeface="Arial"/>
                          <a:cs typeface="Arial"/>
                          <a:sym typeface="Arial"/>
                        </a:rPr>
                        <a:t>المرحلة الثانية «Sprint2»</a:t>
                      </a:r>
                      <a:endParaRPr sz="1800" u="none" cap="none" strike="noStrike">
                        <a:latin typeface="Arial"/>
                        <a:ea typeface="Arial"/>
                        <a:cs typeface="Arial"/>
                        <a:sym typeface="Arial"/>
                      </a:endParaRPr>
                    </a:p>
                  </a:txBody>
                  <a:tcPr marT="45725" marB="45725" marR="91450" marL="91450" anchor="ctr">
                    <a:solidFill>
                      <a:srgbClr val="1E967E"/>
                    </a:solidFill>
                  </a:tcPr>
                </a:tc>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تنفيذ نسخة بوابة إي دوام على الجوال </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689525">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تخصيص نسخة الجوال لتسجيل بيانات الموظف والاطلاع على المقالات التعريفية عن المشروع </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689525">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تنفيذ خاصية الابلاغ عن مخالفة سواء للموظف / الشركة بالبوابة </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408875">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استكمال خواص لوحة تحكم البوابة " إعدادات البوابة "</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518575">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إعداد خواص التحكم في إدارة البلاغات بلوحة تحكم البوابة </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bl>
          </a:graphicData>
        </a:graphic>
      </p:graphicFrame>
    </p:spTree>
  </p:cSld>
  <p:clrMapOvr>
    <a:masterClrMapping/>
  </p:clrMapOvr>
  <mc:AlternateContent>
    <mc:Choice Requires="p14">
      <p:transition spd="slow" p14:dur="12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2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7"/>
          <p:cNvSpPr txBox="1"/>
          <p:nvPr>
            <p:ph type="title"/>
          </p:nvPr>
        </p:nvSpPr>
        <p:spPr>
          <a:xfrm>
            <a:off x="395536" y="269776"/>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rgbClr val="1E967E"/>
              </a:buClr>
              <a:buSzPts val="3200"/>
              <a:buFont typeface="Arial"/>
              <a:buNone/>
            </a:pPr>
            <a:r>
              <a:rPr b="1" lang="ar-EG" sz="3200">
                <a:solidFill>
                  <a:srgbClr val="1E967E"/>
                </a:solidFill>
                <a:latin typeface="Arial"/>
                <a:ea typeface="Arial"/>
                <a:cs typeface="Arial"/>
                <a:sym typeface="Arial"/>
              </a:rPr>
              <a:t>نظام إدارة العمل عن بعد «E-Task»</a:t>
            </a:r>
            <a:endParaRPr b="1" sz="3200">
              <a:solidFill>
                <a:srgbClr val="1E967E"/>
              </a:solidFill>
              <a:latin typeface="Calibri"/>
              <a:ea typeface="Calibri"/>
              <a:cs typeface="Calibri"/>
              <a:sym typeface="Calibri"/>
            </a:endParaRPr>
          </a:p>
        </p:txBody>
      </p:sp>
      <p:pic>
        <p:nvPicPr>
          <p:cNvPr descr="C:\Users\Mit\Desktop\Powerpoint_E-dawam_Cover\Line_3.png" id="262" name="Google Shape;262;p27"/>
          <p:cNvPicPr preferRelativeResize="0"/>
          <p:nvPr/>
        </p:nvPicPr>
        <p:blipFill rotWithShape="1">
          <a:blip r:embed="rId3">
            <a:alphaModFix/>
          </a:blip>
          <a:srcRect b="0" l="0" r="0" t="0"/>
          <a:stretch/>
        </p:blipFill>
        <p:spPr>
          <a:xfrm rot="5400000">
            <a:off x="-2996463" y="3391999"/>
            <a:ext cx="6957392" cy="173393"/>
          </a:xfrm>
          <a:prstGeom prst="rect">
            <a:avLst/>
          </a:prstGeom>
          <a:noFill/>
          <a:ln>
            <a:noFill/>
          </a:ln>
        </p:spPr>
      </p:pic>
      <p:pic>
        <p:nvPicPr>
          <p:cNvPr descr="C:\Users\Mit\Desktop\Powerpoint_E-dawam_Cover\Layout\8.png" id="263" name="Google Shape;263;p27"/>
          <p:cNvPicPr preferRelativeResize="0"/>
          <p:nvPr/>
        </p:nvPicPr>
        <p:blipFill rotWithShape="1">
          <a:blip r:embed="rId4">
            <a:alphaModFix/>
          </a:blip>
          <a:srcRect b="0" l="0" r="0" t="0"/>
          <a:stretch/>
        </p:blipFill>
        <p:spPr>
          <a:xfrm>
            <a:off x="-75563" y="-13882"/>
            <a:ext cx="5439651" cy="447958"/>
          </a:xfrm>
          <a:prstGeom prst="rect">
            <a:avLst/>
          </a:prstGeom>
          <a:noFill/>
          <a:ln>
            <a:noFill/>
          </a:ln>
        </p:spPr>
      </p:pic>
      <p:pic>
        <p:nvPicPr>
          <p:cNvPr descr="C:\Users\Mit\Desktop\Powerpoint_E-dawam_Cover\Layout\9.png" id="264" name="Google Shape;264;p27"/>
          <p:cNvPicPr preferRelativeResize="0"/>
          <p:nvPr/>
        </p:nvPicPr>
        <p:blipFill rotWithShape="1">
          <a:blip r:embed="rId5">
            <a:alphaModFix/>
          </a:blip>
          <a:srcRect b="0" l="0" r="0" t="0"/>
          <a:stretch/>
        </p:blipFill>
        <p:spPr>
          <a:xfrm>
            <a:off x="4860608" y="-13882"/>
            <a:ext cx="4283392" cy="447958"/>
          </a:xfrm>
          <a:prstGeom prst="rect">
            <a:avLst/>
          </a:prstGeom>
          <a:noFill/>
          <a:ln>
            <a:noFill/>
          </a:ln>
        </p:spPr>
      </p:pic>
      <p:cxnSp>
        <p:nvCxnSpPr>
          <p:cNvPr id="265" name="Google Shape;265;p27"/>
          <p:cNvCxnSpPr/>
          <p:nvPr/>
        </p:nvCxnSpPr>
        <p:spPr>
          <a:xfrm>
            <a:off x="5981096" y="3356992"/>
            <a:ext cx="0" cy="785495"/>
          </a:xfrm>
          <a:prstGeom prst="straightConnector1">
            <a:avLst/>
          </a:prstGeom>
          <a:noFill/>
          <a:ln cap="flat" cmpd="sng" w="19050">
            <a:solidFill>
              <a:srgbClr val="669900"/>
            </a:solidFill>
            <a:prstDash val="dash"/>
            <a:round/>
            <a:headEnd len="sm" w="sm" type="none"/>
            <a:tailEnd len="sm" w="sm" type="none"/>
          </a:ln>
        </p:spPr>
      </p:cxnSp>
      <p:cxnSp>
        <p:nvCxnSpPr>
          <p:cNvPr id="266" name="Google Shape;266;p27"/>
          <p:cNvCxnSpPr/>
          <p:nvPr/>
        </p:nvCxnSpPr>
        <p:spPr>
          <a:xfrm>
            <a:off x="5617713" y="4142487"/>
            <a:ext cx="303629" cy="6533"/>
          </a:xfrm>
          <a:prstGeom prst="straightConnector1">
            <a:avLst/>
          </a:prstGeom>
          <a:noFill/>
          <a:ln cap="flat" cmpd="sng" w="19050">
            <a:solidFill>
              <a:srgbClr val="669900"/>
            </a:solidFill>
            <a:prstDash val="dash"/>
            <a:round/>
            <a:headEnd len="sm" w="sm" type="none"/>
            <a:tailEnd len="sm" w="sm" type="none"/>
          </a:ln>
        </p:spPr>
      </p:cxnSp>
      <p:pic>
        <p:nvPicPr>
          <p:cNvPr descr="http://icons.iconarchive.com/icons/visualpharm/must-have/256/User-icon.png" id="267" name="Google Shape;267;p27"/>
          <p:cNvPicPr preferRelativeResize="0"/>
          <p:nvPr/>
        </p:nvPicPr>
        <p:blipFill rotWithShape="1">
          <a:blip r:embed="rId6">
            <a:alphaModFix/>
          </a:blip>
          <a:srcRect b="0" l="0" r="0" t="0"/>
          <a:stretch/>
        </p:blipFill>
        <p:spPr>
          <a:xfrm>
            <a:off x="2987824" y="5805263"/>
            <a:ext cx="943179" cy="759346"/>
          </a:xfrm>
          <a:prstGeom prst="rect">
            <a:avLst/>
          </a:prstGeom>
          <a:noFill/>
          <a:ln>
            <a:noFill/>
          </a:ln>
        </p:spPr>
      </p:pic>
      <p:sp>
        <p:nvSpPr>
          <p:cNvPr id="268" name="Google Shape;268;p27"/>
          <p:cNvSpPr txBox="1"/>
          <p:nvPr/>
        </p:nvSpPr>
        <p:spPr>
          <a:xfrm>
            <a:off x="2986817" y="5455490"/>
            <a:ext cx="927800" cy="421781"/>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Times New Roman"/>
                <a:ea typeface="Times New Roman"/>
                <a:cs typeface="Times New Roman"/>
                <a:sym typeface="Times New Roman"/>
              </a:rPr>
              <a:t>مدير</a:t>
            </a:r>
            <a:endParaRPr sz="1400">
              <a:solidFill>
                <a:schemeClr val="dk1"/>
              </a:solidFill>
              <a:latin typeface="Times New Roman"/>
              <a:ea typeface="Times New Roman"/>
              <a:cs typeface="Times New Roman"/>
              <a:sym typeface="Times New Roman"/>
            </a:endParaRPr>
          </a:p>
        </p:txBody>
      </p:sp>
      <p:cxnSp>
        <p:nvCxnSpPr>
          <p:cNvPr id="269" name="Google Shape;269;p27"/>
          <p:cNvCxnSpPr/>
          <p:nvPr/>
        </p:nvCxnSpPr>
        <p:spPr>
          <a:xfrm>
            <a:off x="7884368" y="3795231"/>
            <a:ext cx="0" cy="1361962"/>
          </a:xfrm>
          <a:prstGeom prst="straightConnector1">
            <a:avLst/>
          </a:prstGeom>
          <a:noFill/>
          <a:ln cap="flat" cmpd="sng" w="19050">
            <a:solidFill>
              <a:srgbClr val="669900"/>
            </a:solidFill>
            <a:prstDash val="dash"/>
            <a:round/>
            <a:headEnd len="sm" w="sm" type="none"/>
            <a:tailEnd len="med" w="med" type="stealth"/>
          </a:ln>
        </p:spPr>
      </p:cxnSp>
      <p:cxnSp>
        <p:nvCxnSpPr>
          <p:cNvPr id="270" name="Google Shape;270;p27"/>
          <p:cNvCxnSpPr/>
          <p:nvPr/>
        </p:nvCxnSpPr>
        <p:spPr>
          <a:xfrm flipH="1">
            <a:off x="5993003" y="3789041"/>
            <a:ext cx="1849899" cy="6190"/>
          </a:xfrm>
          <a:prstGeom prst="straightConnector1">
            <a:avLst/>
          </a:prstGeom>
          <a:noFill/>
          <a:ln cap="flat" cmpd="sng" w="19050">
            <a:solidFill>
              <a:srgbClr val="669900"/>
            </a:solidFill>
            <a:prstDash val="dash"/>
            <a:round/>
            <a:headEnd len="sm" w="sm" type="none"/>
            <a:tailEnd len="med" w="med" type="stealth"/>
          </a:ln>
        </p:spPr>
      </p:cxnSp>
      <p:cxnSp>
        <p:nvCxnSpPr>
          <p:cNvPr id="271" name="Google Shape;271;p27"/>
          <p:cNvCxnSpPr/>
          <p:nvPr/>
        </p:nvCxnSpPr>
        <p:spPr>
          <a:xfrm flipH="1" rot="10800000">
            <a:off x="1619669" y="3429001"/>
            <a:ext cx="1944216" cy="1"/>
          </a:xfrm>
          <a:prstGeom prst="straightConnector1">
            <a:avLst/>
          </a:prstGeom>
          <a:noFill/>
          <a:ln cap="flat" cmpd="sng" w="19050">
            <a:solidFill>
              <a:srgbClr val="669900"/>
            </a:solidFill>
            <a:prstDash val="dash"/>
            <a:round/>
            <a:headEnd len="sm" w="sm" type="none"/>
            <a:tailEnd len="med" w="med" type="stealth"/>
          </a:ln>
        </p:spPr>
      </p:cxnSp>
      <p:cxnSp>
        <p:nvCxnSpPr>
          <p:cNvPr id="272" name="Google Shape;272;p27"/>
          <p:cNvCxnSpPr/>
          <p:nvPr/>
        </p:nvCxnSpPr>
        <p:spPr>
          <a:xfrm>
            <a:off x="1619669" y="4005065"/>
            <a:ext cx="1944216" cy="0"/>
          </a:xfrm>
          <a:prstGeom prst="straightConnector1">
            <a:avLst/>
          </a:prstGeom>
          <a:noFill/>
          <a:ln cap="flat" cmpd="sng" w="19050">
            <a:solidFill>
              <a:srgbClr val="669900"/>
            </a:solidFill>
            <a:prstDash val="dash"/>
            <a:round/>
            <a:headEnd len="sm" w="sm" type="none"/>
            <a:tailEnd len="med" w="med" type="stealth"/>
          </a:ln>
        </p:spPr>
      </p:cxnSp>
      <p:sp>
        <p:nvSpPr>
          <p:cNvPr id="273" name="Google Shape;273;p27"/>
          <p:cNvSpPr/>
          <p:nvPr/>
        </p:nvSpPr>
        <p:spPr>
          <a:xfrm>
            <a:off x="828255" y="4756657"/>
            <a:ext cx="2017289" cy="720080"/>
          </a:xfrm>
          <a:prstGeom prst="rect">
            <a:avLst/>
          </a:prstGeom>
          <a:noFill/>
          <a:ln cap="flat" cmpd="sng" w="19050">
            <a:solidFill>
              <a:srgbClr val="76923C"/>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rPr lang="ar-EG" sz="1400">
                <a:solidFill>
                  <a:srgbClr val="000000"/>
                </a:solidFill>
                <a:latin typeface="Times New Roman"/>
                <a:ea typeface="Times New Roman"/>
                <a:cs typeface="Times New Roman"/>
                <a:sym typeface="Times New Roman"/>
              </a:rPr>
              <a:t>تحديد عدد ساعات تنفيذ المهمة </a:t>
            </a:r>
            <a:endParaRPr sz="1400">
              <a:solidFill>
                <a:schemeClr val="lt1"/>
              </a:solidFill>
              <a:latin typeface="Times New Roman"/>
              <a:ea typeface="Times New Roman"/>
              <a:cs typeface="Times New Roman"/>
              <a:sym typeface="Times New Roman"/>
            </a:endParaRPr>
          </a:p>
        </p:txBody>
      </p:sp>
      <p:cxnSp>
        <p:nvCxnSpPr>
          <p:cNvPr id="274" name="Google Shape;274;p27"/>
          <p:cNvCxnSpPr/>
          <p:nvPr/>
        </p:nvCxnSpPr>
        <p:spPr>
          <a:xfrm flipH="1">
            <a:off x="1619669" y="5531425"/>
            <a:ext cx="4065" cy="326104"/>
          </a:xfrm>
          <a:prstGeom prst="straightConnector1">
            <a:avLst/>
          </a:prstGeom>
          <a:noFill/>
          <a:ln cap="flat" cmpd="sng" w="19050">
            <a:solidFill>
              <a:srgbClr val="669900"/>
            </a:solidFill>
            <a:prstDash val="dash"/>
            <a:round/>
            <a:headEnd len="sm" w="sm" type="none"/>
            <a:tailEnd len="med" w="med" type="stealth"/>
          </a:ln>
        </p:spPr>
      </p:cxnSp>
      <p:cxnSp>
        <p:nvCxnSpPr>
          <p:cNvPr id="275" name="Google Shape;275;p27"/>
          <p:cNvCxnSpPr/>
          <p:nvPr/>
        </p:nvCxnSpPr>
        <p:spPr>
          <a:xfrm>
            <a:off x="3707904" y="6214952"/>
            <a:ext cx="427345" cy="216026"/>
          </a:xfrm>
          <a:prstGeom prst="straightConnector1">
            <a:avLst/>
          </a:prstGeom>
          <a:noFill/>
          <a:ln cap="flat" cmpd="sng" w="19050">
            <a:solidFill>
              <a:srgbClr val="669900"/>
            </a:solidFill>
            <a:prstDash val="dash"/>
            <a:round/>
            <a:headEnd len="sm" w="sm" type="none"/>
            <a:tailEnd len="med" w="med" type="stealth"/>
          </a:ln>
        </p:spPr>
      </p:cxnSp>
      <p:cxnSp>
        <p:nvCxnSpPr>
          <p:cNvPr id="276" name="Google Shape;276;p27"/>
          <p:cNvCxnSpPr/>
          <p:nvPr/>
        </p:nvCxnSpPr>
        <p:spPr>
          <a:xfrm flipH="1" rot="10800000">
            <a:off x="3707904" y="5728808"/>
            <a:ext cx="410837" cy="257442"/>
          </a:xfrm>
          <a:prstGeom prst="straightConnector1">
            <a:avLst/>
          </a:prstGeom>
          <a:noFill/>
          <a:ln cap="flat" cmpd="sng" w="19050">
            <a:solidFill>
              <a:srgbClr val="669900"/>
            </a:solidFill>
            <a:prstDash val="dash"/>
            <a:round/>
            <a:headEnd len="sm" w="sm" type="none"/>
            <a:tailEnd len="med" w="med" type="stealth"/>
          </a:ln>
        </p:spPr>
      </p:cxnSp>
      <p:cxnSp>
        <p:nvCxnSpPr>
          <p:cNvPr id="277" name="Google Shape;277;p27"/>
          <p:cNvCxnSpPr/>
          <p:nvPr/>
        </p:nvCxnSpPr>
        <p:spPr>
          <a:xfrm>
            <a:off x="2849563" y="6204568"/>
            <a:ext cx="235475" cy="0"/>
          </a:xfrm>
          <a:prstGeom prst="straightConnector1">
            <a:avLst/>
          </a:prstGeom>
          <a:noFill/>
          <a:ln cap="flat" cmpd="sng" w="19050">
            <a:solidFill>
              <a:srgbClr val="669900"/>
            </a:solidFill>
            <a:prstDash val="dash"/>
            <a:round/>
            <a:headEnd len="sm" w="sm" type="none"/>
            <a:tailEnd len="med" w="med" type="stealth"/>
          </a:ln>
        </p:spPr>
      </p:cxnSp>
      <p:cxnSp>
        <p:nvCxnSpPr>
          <p:cNvPr id="278" name="Google Shape;278;p27"/>
          <p:cNvCxnSpPr/>
          <p:nvPr/>
        </p:nvCxnSpPr>
        <p:spPr>
          <a:xfrm rot="10800000">
            <a:off x="7300299" y="1565018"/>
            <a:ext cx="512061" cy="0"/>
          </a:xfrm>
          <a:prstGeom prst="straightConnector1">
            <a:avLst/>
          </a:prstGeom>
          <a:noFill/>
          <a:ln cap="flat" cmpd="sng" w="19050">
            <a:solidFill>
              <a:srgbClr val="669900"/>
            </a:solidFill>
            <a:prstDash val="dash"/>
            <a:round/>
            <a:headEnd len="sm" w="sm" type="none"/>
            <a:tailEnd len="med" w="med" type="stealth"/>
          </a:ln>
        </p:spPr>
      </p:cxnSp>
      <p:pic>
        <p:nvPicPr>
          <p:cNvPr descr="http://icons.iconarchive.com/icons/visualpharm/must-have/256/User-icon.png" id="279" name="Google Shape;279;p27"/>
          <p:cNvPicPr preferRelativeResize="0"/>
          <p:nvPr/>
        </p:nvPicPr>
        <p:blipFill rotWithShape="1">
          <a:blip r:embed="rId7">
            <a:alphaModFix/>
          </a:blip>
          <a:srcRect b="0" l="0" r="0" t="0"/>
          <a:stretch/>
        </p:blipFill>
        <p:spPr>
          <a:xfrm>
            <a:off x="7740351" y="1245295"/>
            <a:ext cx="864097" cy="657429"/>
          </a:xfrm>
          <a:prstGeom prst="rect">
            <a:avLst/>
          </a:prstGeom>
          <a:noFill/>
          <a:ln>
            <a:noFill/>
          </a:ln>
        </p:spPr>
      </p:pic>
      <p:sp>
        <p:nvSpPr>
          <p:cNvPr id="280" name="Google Shape;280;p27"/>
          <p:cNvSpPr txBox="1"/>
          <p:nvPr/>
        </p:nvSpPr>
        <p:spPr>
          <a:xfrm>
            <a:off x="7614251" y="1949659"/>
            <a:ext cx="931184" cy="303748"/>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Times New Roman"/>
                <a:ea typeface="Times New Roman"/>
                <a:cs typeface="Times New Roman"/>
                <a:sym typeface="Times New Roman"/>
              </a:rPr>
              <a:t>مدير</a:t>
            </a:r>
            <a:endParaRPr sz="1400">
              <a:solidFill>
                <a:schemeClr val="dk1"/>
              </a:solidFill>
              <a:latin typeface="Times New Roman"/>
              <a:ea typeface="Times New Roman"/>
              <a:cs typeface="Times New Roman"/>
              <a:sym typeface="Times New Roman"/>
            </a:endParaRPr>
          </a:p>
          <a:p>
            <a:pPr indent="0" lvl="0" marL="0" marR="0" rtl="1" algn="ctr">
              <a:lnSpc>
                <a:spcPct val="115000"/>
              </a:lnSpc>
              <a:spcBef>
                <a:spcPts val="1000"/>
              </a:spcBef>
              <a:spcAft>
                <a:spcPts val="0"/>
              </a:spcAft>
              <a:buNone/>
            </a:pPr>
            <a:r>
              <a:t/>
            </a:r>
            <a:endParaRPr sz="1400">
              <a:solidFill>
                <a:schemeClr val="dk1"/>
              </a:solidFill>
              <a:latin typeface="Times New Roman"/>
              <a:ea typeface="Times New Roman"/>
              <a:cs typeface="Times New Roman"/>
              <a:sym typeface="Times New Roman"/>
            </a:endParaRPr>
          </a:p>
        </p:txBody>
      </p:sp>
      <p:sp>
        <p:nvSpPr>
          <p:cNvPr id="281" name="Google Shape;281;p27"/>
          <p:cNvSpPr/>
          <p:nvPr/>
        </p:nvSpPr>
        <p:spPr>
          <a:xfrm>
            <a:off x="5098692" y="1383669"/>
            <a:ext cx="2065595" cy="608417"/>
          </a:xfrm>
          <a:prstGeom prst="rect">
            <a:avLst/>
          </a:prstGeom>
          <a:noFill/>
          <a:ln cap="flat" cmpd="sng" w="19050">
            <a:solidFill>
              <a:srgbClr val="6699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400">
                <a:solidFill>
                  <a:srgbClr val="000000"/>
                </a:solidFill>
                <a:latin typeface="Times New Roman"/>
                <a:ea typeface="Times New Roman"/>
                <a:cs typeface="Times New Roman"/>
                <a:sym typeface="Times New Roman"/>
              </a:rPr>
              <a:t>إرسال مهمة </a:t>
            </a:r>
            <a:endParaRPr sz="1400">
              <a:solidFill>
                <a:schemeClr val="lt1"/>
              </a:solidFill>
              <a:latin typeface="Times New Roman"/>
              <a:ea typeface="Times New Roman"/>
              <a:cs typeface="Times New Roman"/>
              <a:sym typeface="Times New Roman"/>
            </a:endParaRPr>
          </a:p>
          <a:p>
            <a:pPr indent="0" lvl="0" marL="0" marR="0" rtl="1" algn="ctr">
              <a:spcBef>
                <a:spcPts val="0"/>
              </a:spcBef>
              <a:spcAft>
                <a:spcPts val="0"/>
              </a:spcAft>
              <a:buNone/>
            </a:pPr>
            <a:r>
              <a:rPr lang="ar-EG" sz="1400">
                <a:solidFill>
                  <a:srgbClr val="984806"/>
                </a:solidFill>
                <a:latin typeface="Times New Roman"/>
                <a:ea typeface="Times New Roman"/>
                <a:cs typeface="Times New Roman"/>
                <a:sym typeface="Times New Roman"/>
              </a:rPr>
              <a:t>" إضافة مرفقات / ملاحظات"</a:t>
            </a:r>
            <a:endParaRPr sz="1400">
              <a:solidFill>
                <a:schemeClr val="lt1"/>
              </a:solidFill>
              <a:latin typeface="Times New Roman"/>
              <a:ea typeface="Times New Roman"/>
              <a:cs typeface="Times New Roman"/>
              <a:sym typeface="Times New Roman"/>
            </a:endParaRPr>
          </a:p>
        </p:txBody>
      </p:sp>
      <p:cxnSp>
        <p:nvCxnSpPr>
          <p:cNvPr id="282" name="Google Shape;282;p27"/>
          <p:cNvCxnSpPr/>
          <p:nvPr/>
        </p:nvCxnSpPr>
        <p:spPr>
          <a:xfrm flipH="1">
            <a:off x="4356585" y="1669340"/>
            <a:ext cx="668350" cy="1"/>
          </a:xfrm>
          <a:prstGeom prst="straightConnector1">
            <a:avLst/>
          </a:prstGeom>
          <a:noFill/>
          <a:ln cap="flat" cmpd="sng" w="19050">
            <a:solidFill>
              <a:srgbClr val="669900"/>
            </a:solidFill>
            <a:prstDash val="dash"/>
            <a:round/>
            <a:headEnd len="sm" w="sm" type="none"/>
            <a:tailEnd len="med" w="med" type="stealth"/>
          </a:ln>
        </p:spPr>
      </p:cxnSp>
      <p:cxnSp>
        <p:nvCxnSpPr>
          <p:cNvPr id="283" name="Google Shape;283;p27"/>
          <p:cNvCxnSpPr/>
          <p:nvPr/>
        </p:nvCxnSpPr>
        <p:spPr>
          <a:xfrm rot="10800000">
            <a:off x="5617713" y="3356991"/>
            <a:ext cx="363383" cy="0"/>
          </a:xfrm>
          <a:prstGeom prst="straightConnector1">
            <a:avLst/>
          </a:prstGeom>
          <a:noFill/>
          <a:ln cap="flat" cmpd="sng" w="19050">
            <a:solidFill>
              <a:srgbClr val="669900"/>
            </a:solidFill>
            <a:prstDash val="dash"/>
            <a:round/>
            <a:headEnd len="sm" w="sm" type="none"/>
            <a:tailEnd len="sm" w="sm" type="none"/>
          </a:ln>
        </p:spPr>
      </p:cxnSp>
      <p:sp>
        <p:nvSpPr>
          <p:cNvPr id="284" name="Google Shape;284;p27"/>
          <p:cNvSpPr txBox="1"/>
          <p:nvPr/>
        </p:nvSpPr>
        <p:spPr>
          <a:xfrm>
            <a:off x="3347862" y="1990862"/>
            <a:ext cx="917423" cy="26254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Times New Roman"/>
                <a:ea typeface="Times New Roman"/>
                <a:cs typeface="Times New Roman"/>
                <a:sym typeface="Times New Roman"/>
              </a:rPr>
              <a:t>موظف</a:t>
            </a:r>
            <a:endParaRPr sz="1400">
              <a:solidFill>
                <a:schemeClr val="dk1"/>
              </a:solidFill>
              <a:latin typeface="Times New Roman"/>
              <a:ea typeface="Times New Roman"/>
              <a:cs typeface="Times New Roman"/>
              <a:sym typeface="Times New Roman"/>
            </a:endParaRPr>
          </a:p>
        </p:txBody>
      </p:sp>
      <p:pic>
        <p:nvPicPr>
          <p:cNvPr descr="http://public.ministrysync.com/_images/ae/features/host_manager_icon.jpg" id="285" name="Google Shape;285;p27"/>
          <p:cNvPicPr preferRelativeResize="0"/>
          <p:nvPr/>
        </p:nvPicPr>
        <p:blipFill rotWithShape="1">
          <a:blip r:embed="rId8">
            <a:alphaModFix/>
          </a:blip>
          <a:srcRect b="21593" l="0" r="0" t="0"/>
          <a:stretch/>
        </p:blipFill>
        <p:spPr>
          <a:xfrm>
            <a:off x="3377559" y="1317303"/>
            <a:ext cx="960914" cy="717864"/>
          </a:xfrm>
          <a:prstGeom prst="rect">
            <a:avLst/>
          </a:prstGeom>
          <a:noFill/>
          <a:ln>
            <a:noFill/>
          </a:ln>
        </p:spPr>
      </p:pic>
      <p:cxnSp>
        <p:nvCxnSpPr>
          <p:cNvPr id="286" name="Google Shape;286;p27"/>
          <p:cNvCxnSpPr/>
          <p:nvPr/>
        </p:nvCxnSpPr>
        <p:spPr>
          <a:xfrm>
            <a:off x="2630250" y="1383670"/>
            <a:ext cx="713132" cy="194274"/>
          </a:xfrm>
          <a:prstGeom prst="straightConnector1">
            <a:avLst/>
          </a:prstGeom>
          <a:noFill/>
          <a:ln cap="flat" cmpd="sng" w="19050">
            <a:solidFill>
              <a:srgbClr val="669900"/>
            </a:solidFill>
            <a:prstDash val="dash"/>
            <a:round/>
            <a:headEnd len="med" w="med" type="stealth"/>
            <a:tailEnd len="sm" w="sm" type="none"/>
          </a:ln>
        </p:spPr>
      </p:cxnSp>
      <p:cxnSp>
        <p:nvCxnSpPr>
          <p:cNvPr id="287" name="Google Shape;287;p27"/>
          <p:cNvCxnSpPr/>
          <p:nvPr/>
        </p:nvCxnSpPr>
        <p:spPr>
          <a:xfrm flipH="1" rot="10800000">
            <a:off x="2630250" y="1734927"/>
            <a:ext cx="713132" cy="300240"/>
          </a:xfrm>
          <a:prstGeom prst="straightConnector1">
            <a:avLst/>
          </a:prstGeom>
          <a:noFill/>
          <a:ln cap="flat" cmpd="sng" w="19050">
            <a:solidFill>
              <a:srgbClr val="669900"/>
            </a:solidFill>
            <a:prstDash val="dash"/>
            <a:round/>
            <a:headEnd len="med" w="med" type="stealth"/>
            <a:tailEnd len="sm" w="sm" type="none"/>
          </a:ln>
        </p:spPr>
      </p:cxnSp>
      <p:sp>
        <p:nvSpPr>
          <p:cNvPr id="288" name="Google Shape;288;p27"/>
          <p:cNvSpPr/>
          <p:nvPr/>
        </p:nvSpPr>
        <p:spPr>
          <a:xfrm>
            <a:off x="1030472" y="1825875"/>
            <a:ext cx="1467771" cy="739029"/>
          </a:xfrm>
          <a:prstGeom prst="rect">
            <a:avLst/>
          </a:prstGeom>
          <a:noFill/>
          <a:ln cap="flat" cmpd="sng" w="19050">
            <a:solidFill>
              <a:srgbClr val="6699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400">
                <a:solidFill>
                  <a:srgbClr val="000000"/>
                </a:solidFill>
                <a:latin typeface="Times New Roman"/>
                <a:ea typeface="Times New Roman"/>
                <a:cs typeface="Times New Roman"/>
                <a:sym typeface="Times New Roman"/>
              </a:rPr>
              <a:t>استلام المهمة «بعد قبولها»</a:t>
            </a:r>
            <a:endParaRPr sz="1400">
              <a:solidFill>
                <a:schemeClr val="lt1"/>
              </a:solidFill>
              <a:latin typeface="Times New Roman"/>
              <a:ea typeface="Times New Roman"/>
              <a:cs typeface="Times New Roman"/>
              <a:sym typeface="Times New Roman"/>
            </a:endParaRPr>
          </a:p>
        </p:txBody>
      </p:sp>
      <p:sp>
        <p:nvSpPr>
          <p:cNvPr id="289" name="Google Shape;289;p27"/>
          <p:cNvSpPr/>
          <p:nvPr/>
        </p:nvSpPr>
        <p:spPr>
          <a:xfrm>
            <a:off x="1020937" y="1260040"/>
            <a:ext cx="1477306" cy="368760"/>
          </a:xfrm>
          <a:prstGeom prst="rect">
            <a:avLst/>
          </a:prstGeom>
          <a:noFill/>
          <a:ln cap="flat" cmpd="sng" w="19050">
            <a:solidFill>
              <a:srgbClr val="6699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Times New Roman"/>
                <a:ea typeface="Times New Roman"/>
                <a:cs typeface="Times New Roman"/>
                <a:sym typeface="Times New Roman"/>
              </a:rPr>
              <a:t>قبول المهمة</a:t>
            </a:r>
            <a:endParaRPr sz="1400">
              <a:solidFill>
                <a:schemeClr val="lt1"/>
              </a:solidFill>
              <a:latin typeface="Times New Roman"/>
              <a:ea typeface="Times New Roman"/>
              <a:cs typeface="Times New Roman"/>
              <a:sym typeface="Times New Roman"/>
            </a:endParaRPr>
          </a:p>
        </p:txBody>
      </p:sp>
      <p:cxnSp>
        <p:nvCxnSpPr>
          <p:cNvPr id="290" name="Google Shape;290;p27"/>
          <p:cNvCxnSpPr>
            <a:stCxn id="289" idx="2"/>
            <a:endCxn id="288" idx="0"/>
          </p:cNvCxnSpPr>
          <p:nvPr/>
        </p:nvCxnSpPr>
        <p:spPr>
          <a:xfrm>
            <a:off x="1759590" y="1628800"/>
            <a:ext cx="4800" cy="197100"/>
          </a:xfrm>
          <a:prstGeom prst="straightConnector1">
            <a:avLst/>
          </a:prstGeom>
          <a:noFill/>
          <a:ln cap="flat" cmpd="sng" w="19050">
            <a:solidFill>
              <a:srgbClr val="669900"/>
            </a:solidFill>
            <a:prstDash val="dash"/>
            <a:round/>
            <a:headEnd len="sm" w="sm" type="none"/>
            <a:tailEnd len="sm" w="sm" type="none"/>
          </a:ln>
        </p:spPr>
      </p:cxnSp>
      <p:sp>
        <p:nvSpPr>
          <p:cNvPr id="291" name="Google Shape;291;p27"/>
          <p:cNvSpPr/>
          <p:nvPr/>
        </p:nvSpPr>
        <p:spPr>
          <a:xfrm>
            <a:off x="757313" y="5886432"/>
            <a:ext cx="2088231" cy="538707"/>
          </a:xfrm>
          <a:prstGeom prst="rect">
            <a:avLst/>
          </a:prstGeom>
          <a:noFill/>
          <a:ln cap="flat" cmpd="sng" w="19050">
            <a:solidFill>
              <a:srgbClr val="6699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Times New Roman"/>
                <a:ea typeface="Times New Roman"/>
                <a:cs typeface="Times New Roman"/>
                <a:sym typeface="Times New Roman"/>
              </a:rPr>
              <a:t>إرسال المهام المنجزة </a:t>
            </a:r>
            <a:endParaRPr sz="2000">
              <a:solidFill>
                <a:schemeClr val="lt1"/>
              </a:solidFill>
              <a:latin typeface="Times New Roman"/>
              <a:ea typeface="Times New Roman"/>
              <a:cs typeface="Times New Roman"/>
              <a:sym typeface="Times New Roman"/>
            </a:endParaRPr>
          </a:p>
        </p:txBody>
      </p:sp>
      <p:cxnSp>
        <p:nvCxnSpPr>
          <p:cNvPr id="292" name="Google Shape;292;p27"/>
          <p:cNvCxnSpPr/>
          <p:nvPr/>
        </p:nvCxnSpPr>
        <p:spPr>
          <a:xfrm flipH="1" rot="10800000">
            <a:off x="1619668" y="4005065"/>
            <a:ext cx="4066" cy="720079"/>
          </a:xfrm>
          <a:prstGeom prst="straightConnector1">
            <a:avLst/>
          </a:prstGeom>
          <a:noFill/>
          <a:ln cap="flat" cmpd="sng" w="19050">
            <a:solidFill>
              <a:srgbClr val="669900"/>
            </a:solidFill>
            <a:prstDash val="dash"/>
            <a:round/>
            <a:headEnd len="med" w="med" type="stealth"/>
            <a:tailEnd len="sm" w="sm" type="none"/>
          </a:ln>
        </p:spPr>
      </p:cxnSp>
      <p:sp>
        <p:nvSpPr>
          <p:cNvPr id="293" name="Google Shape;293;p27"/>
          <p:cNvSpPr/>
          <p:nvPr/>
        </p:nvSpPr>
        <p:spPr>
          <a:xfrm>
            <a:off x="3644023" y="3789039"/>
            <a:ext cx="1792068" cy="392784"/>
          </a:xfrm>
          <a:prstGeom prst="rect">
            <a:avLst/>
          </a:prstGeom>
          <a:noFill/>
          <a:ln cap="flat" cmpd="sng" w="19050">
            <a:solidFill>
              <a:srgbClr val="E36C09"/>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Calibri"/>
                <a:ea typeface="Calibri"/>
                <a:cs typeface="Calibri"/>
                <a:sym typeface="Calibri"/>
              </a:rPr>
              <a:t>إضافة تعليقات</a:t>
            </a:r>
            <a:endParaRPr sz="1400">
              <a:solidFill>
                <a:schemeClr val="lt1"/>
              </a:solidFill>
              <a:latin typeface="Calibri"/>
              <a:ea typeface="Calibri"/>
              <a:cs typeface="Calibri"/>
              <a:sym typeface="Calibri"/>
            </a:endParaRPr>
          </a:p>
        </p:txBody>
      </p:sp>
      <p:sp>
        <p:nvSpPr>
          <p:cNvPr id="294" name="Google Shape;294;p27"/>
          <p:cNvSpPr/>
          <p:nvPr/>
        </p:nvSpPr>
        <p:spPr>
          <a:xfrm>
            <a:off x="3635893" y="3212974"/>
            <a:ext cx="1792068" cy="397428"/>
          </a:xfrm>
          <a:prstGeom prst="rect">
            <a:avLst/>
          </a:prstGeom>
          <a:noFill/>
          <a:ln cap="flat" cmpd="sng" w="19050">
            <a:solidFill>
              <a:srgbClr val="E36C09"/>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Calibri"/>
                <a:ea typeface="Calibri"/>
                <a:cs typeface="Calibri"/>
                <a:sym typeface="Calibri"/>
              </a:rPr>
              <a:t>إضافة مرفقات</a:t>
            </a:r>
            <a:r>
              <a:rPr lang="ar-EG" sz="1000">
                <a:solidFill>
                  <a:srgbClr val="000000"/>
                </a:solidFill>
                <a:latin typeface="Arial"/>
                <a:ea typeface="Arial"/>
                <a:cs typeface="Arial"/>
                <a:sym typeface="Arial"/>
              </a:rPr>
              <a:t> </a:t>
            </a:r>
            <a:endParaRPr sz="1100">
              <a:solidFill>
                <a:schemeClr val="lt1"/>
              </a:solidFill>
              <a:latin typeface="Calibri"/>
              <a:ea typeface="Calibri"/>
              <a:cs typeface="Calibri"/>
              <a:sym typeface="Calibri"/>
            </a:endParaRPr>
          </a:p>
        </p:txBody>
      </p:sp>
      <p:cxnSp>
        <p:nvCxnSpPr>
          <p:cNvPr id="295" name="Google Shape;295;p27"/>
          <p:cNvCxnSpPr/>
          <p:nvPr/>
        </p:nvCxnSpPr>
        <p:spPr>
          <a:xfrm flipH="1" rot="10800000">
            <a:off x="3705516" y="2278322"/>
            <a:ext cx="2388" cy="335129"/>
          </a:xfrm>
          <a:prstGeom prst="straightConnector1">
            <a:avLst/>
          </a:prstGeom>
          <a:noFill/>
          <a:ln cap="flat" cmpd="sng" w="19050">
            <a:solidFill>
              <a:srgbClr val="669900"/>
            </a:solidFill>
            <a:prstDash val="dash"/>
            <a:round/>
            <a:headEnd len="med" w="med" type="stealth"/>
            <a:tailEnd len="sm" w="sm" type="none"/>
          </a:ln>
        </p:spPr>
      </p:cxnSp>
      <p:cxnSp>
        <p:nvCxnSpPr>
          <p:cNvPr id="296" name="Google Shape;296;p27"/>
          <p:cNvCxnSpPr/>
          <p:nvPr/>
        </p:nvCxnSpPr>
        <p:spPr>
          <a:xfrm flipH="1">
            <a:off x="4209565" y="2815234"/>
            <a:ext cx="3386776" cy="6604"/>
          </a:xfrm>
          <a:prstGeom prst="straightConnector1">
            <a:avLst/>
          </a:prstGeom>
          <a:noFill/>
          <a:ln cap="flat" cmpd="sng" w="19050">
            <a:solidFill>
              <a:srgbClr val="669900"/>
            </a:solidFill>
            <a:prstDash val="dash"/>
            <a:round/>
            <a:headEnd len="sm" w="sm" type="none"/>
            <a:tailEnd len="sm" w="sm" type="none"/>
          </a:ln>
        </p:spPr>
      </p:cxnSp>
      <p:cxnSp>
        <p:nvCxnSpPr>
          <p:cNvPr id="297" name="Google Shape;297;p27"/>
          <p:cNvCxnSpPr/>
          <p:nvPr/>
        </p:nvCxnSpPr>
        <p:spPr>
          <a:xfrm rot="10800000">
            <a:off x="7596745" y="2399103"/>
            <a:ext cx="1" cy="403567"/>
          </a:xfrm>
          <a:prstGeom prst="straightConnector1">
            <a:avLst/>
          </a:prstGeom>
          <a:noFill/>
          <a:ln cap="flat" cmpd="sng" w="19050">
            <a:solidFill>
              <a:srgbClr val="669900"/>
            </a:solidFill>
            <a:prstDash val="dash"/>
            <a:round/>
            <a:headEnd len="sm" w="sm" type="none"/>
            <a:tailEnd len="med" w="med" type="stealth"/>
          </a:ln>
        </p:spPr>
      </p:cxnSp>
      <p:sp>
        <p:nvSpPr>
          <p:cNvPr id="298" name="Google Shape;298;p27"/>
          <p:cNvSpPr/>
          <p:nvPr/>
        </p:nvSpPr>
        <p:spPr>
          <a:xfrm>
            <a:off x="4176315" y="5591323"/>
            <a:ext cx="1169733" cy="403564"/>
          </a:xfrm>
          <a:prstGeom prst="rect">
            <a:avLst/>
          </a:prstGeom>
          <a:noFill/>
          <a:ln cap="flat" cmpd="sng" w="19050">
            <a:solidFill>
              <a:srgbClr val="6699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Times New Roman"/>
                <a:ea typeface="Times New Roman"/>
                <a:cs typeface="Times New Roman"/>
                <a:sym typeface="Times New Roman"/>
              </a:rPr>
              <a:t>رفض المهمة</a:t>
            </a:r>
            <a:endParaRPr sz="1400">
              <a:solidFill>
                <a:schemeClr val="lt1"/>
              </a:solidFill>
              <a:latin typeface="Times New Roman"/>
              <a:ea typeface="Times New Roman"/>
              <a:cs typeface="Times New Roman"/>
              <a:sym typeface="Times New Roman"/>
            </a:endParaRPr>
          </a:p>
        </p:txBody>
      </p:sp>
      <p:sp>
        <p:nvSpPr>
          <p:cNvPr id="299" name="Google Shape;299;p27"/>
          <p:cNvSpPr/>
          <p:nvPr/>
        </p:nvSpPr>
        <p:spPr>
          <a:xfrm>
            <a:off x="2970219" y="2636912"/>
            <a:ext cx="1169733" cy="403564"/>
          </a:xfrm>
          <a:prstGeom prst="rect">
            <a:avLst/>
          </a:prstGeom>
          <a:noFill/>
          <a:ln cap="flat" cmpd="sng" w="19050">
            <a:solidFill>
              <a:srgbClr val="6699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Times New Roman"/>
                <a:ea typeface="Times New Roman"/>
                <a:cs typeface="Times New Roman"/>
                <a:sym typeface="Times New Roman"/>
              </a:rPr>
              <a:t>رفض المهمة</a:t>
            </a:r>
            <a:endParaRPr sz="1400">
              <a:solidFill>
                <a:schemeClr val="lt1"/>
              </a:solidFill>
              <a:latin typeface="Times New Roman"/>
              <a:ea typeface="Times New Roman"/>
              <a:cs typeface="Times New Roman"/>
              <a:sym typeface="Times New Roman"/>
            </a:endParaRPr>
          </a:p>
        </p:txBody>
      </p:sp>
      <p:sp>
        <p:nvSpPr>
          <p:cNvPr id="300" name="Google Shape;300;p27"/>
          <p:cNvSpPr/>
          <p:nvPr/>
        </p:nvSpPr>
        <p:spPr>
          <a:xfrm>
            <a:off x="4163260" y="6229195"/>
            <a:ext cx="1169733" cy="403564"/>
          </a:xfrm>
          <a:prstGeom prst="rect">
            <a:avLst/>
          </a:prstGeom>
          <a:noFill/>
          <a:ln cap="flat" cmpd="sng" w="19050">
            <a:solidFill>
              <a:srgbClr val="6699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Times New Roman"/>
                <a:ea typeface="Times New Roman"/>
                <a:cs typeface="Times New Roman"/>
                <a:sym typeface="Times New Roman"/>
              </a:rPr>
              <a:t>اعتماد المهمة</a:t>
            </a:r>
            <a:endParaRPr sz="1400">
              <a:solidFill>
                <a:schemeClr val="lt1"/>
              </a:solidFill>
              <a:latin typeface="Times New Roman"/>
              <a:ea typeface="Times New Roman"/>
              <a:cs typeface="Times New Roman"/>
              <a:sym typeface="Times New Roman"/>
            </a:endParaRPr>
          </a:p>
        </p:txBody>
      </p:sp>
      <p:cxnSp>
        <p:nvCxnSpPr>
          <p:cNvPr id="301" name="Google Shape;301;p27"/>
          <p:cNvCxnSpPr/>
          <p:nvPr/>
        </p:nvCxnSpPr>
        <p:spPr>
          <a:xfrm>
            <a:off x="7060891" y="5157192"/>
            <a:ext cx="1543557" cy="0"/>
          </a:xfrm>
          <a:prstGeom prst="straightConnector1">
            <a:avLst/>
          </a:prstGeom>
          <a:noFill/>
          <a:ln cap="flat" cmpd="sng" w="19050">
            <a:solidFill>
              <a:srgbClr val="669900"/>
            </a:solidFill>
            <a:prstDash val="dash"/>
            <a:round/>
            <a:headEnd len="sm" w="sm" type="none"/>
            <a:tailEnd len="sm" w="sm" type="none"/>
          </a:ln>
        </p:spPr>
      </p:cxnSp>
      <p:cxnSp>
        <p:nvCxnSpPr>
          <p:cNvPr id="302" name="Google Shape;302;p27"/>
          <p:cNvCxnSpPr/>
          <p:nvPr/>
        </p:nvCxnSpPr>
        <p:spPr>
          <a:xfrm rot="10800000">
            <a:off x="7020272" y="5157192"/>
            <a:ext cx="0" cy="291500"/>
          </a:xfrm>
          <a:prstGeom prst="straightConnector1">
            <a:avLst/>
          </a:prstGeom>
          <a:noFill/>
          <a:ln cap="flat" cmpd="sng" w="19050">
            <a:solidFill>
              <a:srgbClr val="669900"/>
            </a:solidFill>
            <a:prstDash val="dash"/>
            <a:round/>
            <a:headEnd len="sm" w="sm" type="none"/>
            <a:tailEnd len="sm" w="sm" type="none"/>
          </a:ln>
        </p:spPr>
      </p:cxnSp>
      <p:cxnSp>
        <p:nvCxnSpPr>
          <p:cNvPr id="303" name="Google Shape;303;p27"/>
          <p:cNvCxnSpPr/>
          <p:nvPr/>
        </p:nvCxnSpPr>
        <p:spPr>
          <a:xfrm>
            <a:off x="8604448" y="5157192"/>
            <a:ext cx="0" cy="291500"/>
          </a:xfrm>
          <a:prstGeom prst="straightConnector1">
            <a:avLst/>
          </a:prstGeom>
          <a:noFill/>
          <a:ln cap="flat" cmpd="sng" w="19050">
            <a:solidFill>
              <a:srgbClr val="669900"/>
            </a:solidFill>
            <a:prstDash val="dash"/>
            <a:round/>
            <a:headEnd len="sm" w="sm" type="none"/>
            <a:tailEnd len="sm" w="sm" type="none"/>
          </a:ln>
        </p:spPr>
      </p:cxnSp>
      <p:sp>
        <p:nvSpPr>
          <p:cNvPr id="304" name="Google Shape;304;p27"/>
          <p:cNvSpPr/>
          <p:nvPr/>
        </p:nvSpPr>
        <p:spPr>
          <a:xfrm>
            <a:off x="6588224" y="5445224"/>
            <a:ext cx="1008000" cy="856800"/>
          </a:xfrm>
          <a:prstGeom prst="rect">
            <a:avLst/>
          </a:prstGeom>
          <a:noFill/>
          <a:ln cap="flat" cmpd="sng" w="19050">
            <a:solidFill>
              <a:srgbClr val="76923C"/>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Calibri"/>
                <a:ea typeface="Calibri"/>
                <a:cs typeface="Calibri"/>
                <a:sym typeface="Calibri"/>
              </a:rPr>
              <a:t>اعادة اسناد المهمة</a:t>
            </a:r>
            <a:endParaRPr sz="1400">
              <a:solidFill>
                <a:schemeClr val="lt1"/>
              </a:solidFill>
              <a:latin typeface="Calibri"/>
              <a:ea typeface="Calibri"/>
              <a:cs typeface="Calibri"/>
              <a:sym typeface="Calibri"/>
            </a:endParaRPr>
          </a:p>
        </p:txBody>
      </p:sp>
      <p:sp>
        <p:nvSpPr>
          <p:cNvPr id="305" name="Google Shape;305;p27"/>
          <p:cNvSpPr/>
          <p:nvPr/>
        </p:nvSpPr>
        <p:spPr>
          <a:xfrm>
            <a:off x="7884369" y="5445224"/>
            <a:ext cx="1008111" cy="855447"/>
          </a:xfrm>
          <a:prstGeom prst="rect">
            <a:avLst/>
          </a:prstGeom>
          <a:noFill/>
          <a:ln cap="flat" cmpd="sng" w="19050">
            <a:solidFill>
              <a:srgbClr val="76923C"/>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Calibri"/>
                <a:ea typeface="Calibri"/>
                <a:cs typeface="Calibri"/>
                <a:sym typeface="Calibri"/>
              </a:rPr>
              <a:t>ايقاف / اعادة فتح المهمة</a:t>
            </a:r>
            <a:endParaRPr sz="1400">
              <a:solidFill>
                <a:schemeClr val="lt1"/>
              </a:solidFill>
              <a:latin typeface="Calibri"/>
              <a:ea typeface="Calibri"/>
              <a:cs typeface="Calibri"/>
              <a:sym typeface="Calibri"/>
            </a:endParaRPr>
          </a:p>
        </p:txBody>
      </p:sp>
      <p:sp>
        <p:nvSpPr>
          <p:cNvPr id="306" name="Google Shape;306;p27"/>
          <p:cNvSpPr/>
          <p:nvPr/>
        </p:nvSpPr>
        <p:spPr>
          <a:xfrm rot="5400000">
            <a:off x="6885508" y="3438252"/>
            <a:ext cx="2627097" cy="378735"/>
          </a:xfrm>
          <a:prstGeom prst="rect">
            <a:avLst/>
          </a:prstGeom>
          <a:noFill/>
          <a:ln cap="flat" cmpd="sng" w="19050">
            <a:solidFill>
              <a:srgbClr val="76923C"/>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Calibri"/>
                <a:ea typeface="Calibri"/>
                <a:cs typeface="Calibri"/>
                <a:sym typeface="Calibri"/>
              </a:rPr>
              <a:t>متابعة المهام من خلال الاشعارات</a:t>
            </a:r>
            <a:endParaRPr sz="1400">
              <a:solidFill>
                <a:schemeClr val="lt1"/>
              </a:solidFill>
              <a:latin typeface="Calibri"/>
              <a:ea typeface="Calibri"/>
              <a:cs typeface="Calibri"/>
              <a:sym typeface="Calibri"/>
            </a:endParaRPr>
          </a:p>
          <a:p>
            <a:pPr indent="0" lvl="0" marL="0" marR="0" rtl="1" algn="r">
              <a:lnSpc>
                <a:spcPct val="115000"/>
              </a:lnSpc>
              <a:spcBef>
                <a:spcPts val="1000"/>
              </a:spcBef>
              <a:spcAft>
                <a:spcPts val="0"/>
              </a:spcAft>
              <a:buNone/>
            </a:pPr>
            <a:r>
              <a:rPr lang="ar-EG" sz="1000">
                <a:solidFill>
                  <a:srgbClr val="000000"/>
                </a:solidFill>
                <a:latin typeface="Arial"/>
                <a:ea typeface="Arial"/>
                <a:cs typeface="Arial"/>
                <a:sym typeface="Arial"/>
              </a:rPr>
              <a:t> </a:t>
            </a:r>
            <a:endParaRPr sz="1100">
              <a:solidFill>
                <a:schemeClr val="lt1"/>
              </a:solidFill>
              <a:latin typeface="Calibri"/>
              <a:ea typeface="Calibri"/>
              <a:cs typeface="Calibri"/>
              <a:sym typeface="Calibri"/>
            </a:endParaRPr>
          </a:p>
        </p:txBody>
      </p:sp>
      <p:cxnSp>
        <p:nvCxnSpPr>
          <p:cNvPr id="307" name="Google Shape;307;p27"/>
          <p:cNvCxnSpPr/>
          <p:nvPr/>
        </p:nvCxnSpPr>
        <p:spPr>
          <a:xfrm flipH="1" rot="10800000">
            <a:off x="1619671" y="2607832"/>
            <a:ext cx="1" cy="784834"/>
          </a:xfrm>
          <a:prstGeom prst="straightConnector1">
            <a:avLst/>
          </a:prstGeom>
          <a:noFill/>
          <a:ln cap="flat" cmpd="sng" w="19050">
            <a:solidFill>
              <a:srgbClr val="669900"/>
            </a:solidFill>
            <a:prstDash val="dash"/>
            <a:round/>
            <a:headEnd len="sm" w="sm" type="none"/>
            <a:tailEnd len="sm" w="sm" type="none"/>
          </a:ln>
        </p:spPr>
      </p:cxnSp>
      <p:cxnSp>
        <p:nvCxnSpPr>
          <p:cNvPr id="308" name="Google Shape;308;p27"/>
          <p:cNvCxnSpPr/>
          <p:nvPr/>
        </p:nvCxnSpPr>
        <p:spPr>
          <a:xfrm flipH="1" rot="10800000">
            <a:off x="1619671" y="3445736"/>
            <a:ext cx="1" cy="487320"/>
          </a:xfrm>
          <a:prstGeom prst="straightConnector1">
            <a:avLst/>
          </a:prstGeom>
          <a:noFill/>
          <a:ln cap="flat" cmpd="sng" w="19050">
            <a:solidFill>
              <a:srgbClr val="669900"/>
            </a:solidFill>
            <a:prstDash val="dash"/>
            <a:round/>
            <a:headEnd len="sm" w="sm" type="none"/>
            <a:tailEnd len="sm" w="sm" type="none"/>
          </a:ln>
        </p:spPr>
      </p:cxnSp>
      <p:cxnSp>
        <p:nvCxnSpPr>
          <p:cNvPr id="309" name="Google Shape;309;p27"/>
          <p:cNvCxnSpPr/>
          <p:nvPr/>
        </p:nvCxnSpPr>
        <p:spPr>
          <a:xfrm flipH="1" rot="10800000">
            <a:off x="7884367" y="2492896"/>
            <a:ext cx="1" cy="1263983"/>
          </a:xfrm>
          <a:prstGeom prst="straightConnector1">
            <a:avLst/>
          </a:prstGeom>
          <a:noFill/>
          <a:ln cap="flat" cmpd="sng" w="19050">
            <a:solidFill>
              <a:srgbClr val="669900"/>
            </a:solidFill>
            <a:prstDash val="dash"/>
            <a:round/>
            <a:headEnd len="sm" w="sm" type="none"/>
            <a:tailEnd len="sm" w="sm" type="none"/>
          </a:ln>
        </p:spPr>
      </p:cxnSp>
      <p:cxnSp>
        <p:nvCxnSpPr>
          <p:cNvPr id="310" name="Google Shape;310;p27"/>
          <p:cNvCxnSpPr/>
          <p:nvPr/>
        </p:nvCxnSpPr>
        <p:spPr>
          <a:xfrm>
            <a:off x="2233012" y="3789037"/>
            <a:ext cx="0" cy="391678"/>
          </a:xfrm>
          <a:prstGeom prst="straightConnector1">
            <a:avLst/>
          </a:prstGeom>
          <a:noFill/>
          <a:ln cap="flat" cmpd="sng" w="19050">
            <a:solidFill>
              <a:srgbClr val="669900"/>
            </a:solidFill>
            <a:prstDash val="dash"/>
            <a:round/>
            <a:headEnd len="sm" w="sm" type="none"/>
            <a:tailEnd len="med" w="med" type="stealth"/>
          </a:ln>
        </p:spPr>
      </p:cxnSp>
      <p:cxnSp>
        <p:nvCxnSpPr>
          <p:cNvPr id="311" name="Google Shape;311;p27"/>
          <p:cNvCxnSpPr/>
          <p:nvPr/>
        </p:nvCxnSpPr>
        <p:spPr>
          <a:xfrm flipH="1">
            <a:off x="5303167" y="3789037"/>
            <a:ext cx="405" cy="348002"/>
          </a:xfrm>
          <a:prstGeom prst="straightConnector1">
            <a:avLst/>
          </a:prstGeom>
          <a:noFill/>
          <a:ln cap="flat" cmpd="sng" w="19050">
            <a:solidFill>
              <a:srgbClr val="669900"/>
            </a:solidFill>
            <a:prstDash val="dash"/>
            <a:round/>
            <a:headEnd len="sm" w="sm" type="none"/>
            <a:tailEnd len="med" w="med" type="stealth"/>
          </a:ln>
        </p:spPr>
      </p:cxnSp>
      <p:cxnSp>
        <p:nvCxnSpPr>
          <p:cNvPr id="312" name="Google Shape;312;p27"/>
          <p:cNvCxnSpPr/>
          <p:nvPr/>
        </p:nvCxnSpPr>
        <p:spPr>
          <a:xfrm flipH="1">
            <a:off x="6913532" y="3789037"/>
            <a:ext cx="325" cy="384726"/>
          </a:xfrm>
          <a:prstGeom prst="straightConnector1">
            <a:avLst/>
          </a:prstGeom>
          <a:noFill/>
          <a:ln cap="flat" cmpd="sng" w="19050">
            <a:solidFill>
              <a:srgbClr val="669900"/>
            </a:solidFill>
            <a:prstDash val="dash"/>
            <a:round/>
            <a:headEnd len="sm" w="sm" type="none"/>
            <a:tailEnd len="med" w="med" type="stealth"/>
          </a:ln>
        </p:spPr>
      </p:cxnSp>
      <p:cxnSp>
        <p:nvCxnSpPr>
          <p:cNvPr id="313" name="Google Shape;313;p27"/>
          <p:cNvCxnSpPr/>
          <p:nvPr/>
        </p:nvCxnSpPr>
        <p:spPr>
          <a:xfrm>
            <a:off x="3676063" y="3789037"/>
            <a:ext cx="0" cy="359066"/>
          </a:xfrm>
          <a:prstGeom prst="straightConnector1">
            <a:avLst/>
          </a:prstGeom>
          <a:noFill/>
          <a:ln cap="flat" cmpd="sng" w="19050">
            <a:solidFill>
              <a:srgbClr val="669900"/>
            </a:solidFill>
            <a:prstDash val="dash"/>
            <a:round/>
            <a:headEnd len="sm" w="sm" type="none"/>
            <a:tailEnd len="med" w="med" type="stealth"/>
          </a:ln>
        </p:spPr>
      </p:cxnSp>
      <p:cxnSp>
        <p:nvCxnSpPr>
          <p:cNvPr id="314" name="Google Shape;314;p27"/>
          <p:cNvCxnSpPr/>
          <p:nvPr/>
        </p:nvCxnSpPr>
        <p:spPr>
          <a:xfrm>
            <a:off x="4464855" y="3212973"/>
            <a:ext cx="405" cy="557116"/>
          </a:xfrm>
          <a:prstGeom prst="straightConnector1">
            <a:avLst/>
          </a:prstGeom>
          <a:noFill/>
          <a:ln cap="flat" cmpd="sng" w="19050">
            <a:solidFill>
              <a:srgbClr val="669900"/>
            </a:solidFill>
            <a:prstDash val="dash"/>
            <a:round/>
            <a:headEnd len="sm" w="sm" type="none"/>
            <a:tailEnd len="med" w="med" type="stealth"/>
          </a:ln>
        </p:spPr>
      </p:cxnSp>
      <p:sp>
        <p:nvSpPr>
          <p:cNvPr id="315" name="Google Shape;315;p27"/>
          <p:cNvSpPr/>
          <p:nvPr/>
        </p:nvSpPr>
        <p:spPr>
          <a:xfrm>
            <a:off x="2809077" y="2607803"/>
            <a:ext cx="3600405" cy="608417"/>
          </a:xfrm>
          <a:prstGeom prst="rect">
            <a:avLst/>
          </a:prstGeom>
          <a:noFill/>
          <a:ln cap="flat" cmpd="sng" w="19050">
            <a:solidFill>
              <a:srgbClr val="6699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600">
                <a:solidFill>
                  <a:schemeClr val="dk1"/>
                </a:solidFill>
                <a:latin typeface="Arial"/>
                <a:ea typeface="Arial"/>
                <a:cs typeface="Arial"/>
                <a:sym typeface="Arial"/>
              </a:rPr>
              <a:t>مخرجات البرنامج</a:t>
            </a:r>
            <a:endParaRPr/>
          </a:p>
        </p:txBody>
      </p:sp>
      <p:sp>
        <p:nvSpPr>
          <p:cNvPr id="316" name="Google Shape;316;p27"/>
          <p:cNvSpPr/>
          <p:nvPr/>
        </p:nvSpPr>
        <p:spPr>
          <a:xfrm>
            <a:off x="1779894" y="4149077"/>
            <a:ext cx="1029183" cy="648000"/>
          </a:xfrm>
          <a:prstGeom prst="rect">
            <a:avLst/>
          </a:prstGeom>
          <a:noFill/>
          <a:ln cap="flat" cmpd="sng" w="19050">
            <a:solidFill>
              <a:srgbClr val="E36C09"/>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Calibri"/>
                <a:ea typeface="Calibri"/>
                <a:cs typeface="Calibri"/>
                <a:sym typeface="Calibri"/>
              </a:rPr>
              <a:t>التقييم</a:t>
            </a:r>
            <a:endParaRPr sz="1400">
              <a:solidFill>
                <a:schemeClr val="lt1"/>
              </a:solidFill>
              <a:latin typeface="Calibri"/>
              <a:ea typeface="Calibri"/>
              <a:cs typeface="Calibri"/>
              <a:sym typeface="Calibri"/>
            </a:endParaRPr>
          </a:p>
        </p:txBody>
      </p:sp>
      <p:sp>
        <p:nvSpPr>
          <p:cNvPr id="317" name="Google Shape;317;p27"/>
          <p:cNvSpPr/>
          <p:nvPr/>
        </p:nvSpPr>
        <p:spPr>
          <a:xfrm>
            <a:off x="4763512" y="4149077"/>
            <a:ext cx="1080116" cy="648000"/>
          </a:xfrm>
          <a:prstGeom prst="rect">
            <a:avLst/>
          </a:prstGeom>
          <a:noFill/>
          <a:ln cap="flat" cmpd="sng" w="19050">
            <a:solidFill>
              <a:srgbClr val="E36C09"/>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Calibri"/>
                <a:ea typeface="Calibri"/>
                <a:cs typeface="Calibri"/>
                <a:sym typeface="Calibri"/>
              </a:rPr>
              <a:t>الاطلاع على احصاءات</a:t>
            </a:r>
            <a:endParaRPr sz="1400">
              <a:solidFill>
                <a:schemeClr val="lt1"/>
              </a:solidFill>
              <a:latin typeface="Calibri"/>
              <a:ea typeface="Calibri"/>
              <a:cs typeface="Calibri"/>
              <a:sym typeface="Calibri"/>
            </a:endParaRPr>
          </a:p>
        </p:txBody>
      </p:sp>
      <p:sp>
        <p:nvSpPr>
          <p:cNvPr id="318" name="Google Shape;318;p27"/>
          <p:cNvSpPr/>
          <p:nvPr/>
        </p:nvSpPr>
        <p:spPr>
          <a:xfrm>
            <a:off x="6409477" y="4149077"/>
            <a:ext cx="1114851" cy="648074"/>
          </a:xfrm>
          <a:prstGeom prst="rect">
            <a:avLst/>
          </a:prstGeom>
          <a:noFill/>
          <a:ln cap="flat" cmpd="sng" w="19050">
            <a:solidFill>
              <a:srgbClr val="E36C09"/>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lang="ar-EG" sz="800">
                <a:solidFill>
                  <a:srgbClr val="000000"/>
                </a:solidFill>
                <a:latin typeface="Calibri"/>
                <a:ea typeface="Calibri"/>
                <a:cs typeface="Calibri"/>
                <a:sym typeface="Calibri"/>
              </a:rPr>
              <a:t> </a:t>
            </a:r>
            <a:r>
              <a:rPr lang="ar-EG" sz="1400">
                <a:solidFill>
                  <a:srgbClr val="000000"/>
                </a:solidFill>
                <a:latin typeface="Calibri"/>
                <a:ea typeface="Calibri"/>
                <a:cs typeface="Calibri"/>
                <a:sym typeface="Calibri"/>
              </a:rPr>
              <a:t>استخراج تقارير </a:t>
            </a:r>
            <a:endParaRPr sz="1400">
              <a:solidFill>
                <a:schemeClr val="lt1"/>
              </a:solidFill>
              <a:latin typeface="Calibri"/>
              <a:ea typeface="Calibri"/>
              <a:cs typeface="Calibri"/>
              <a:sym typeface="Calibri"/>
            </a:endParaRPr>
          </a:p>
        </p:txBody>
      </p:sp>
      <p:sp>
        <p:nvSpPr>
          <p:cNvPr id="319" name="Google Shape;319;p27"/>
          <p:cNvSpPr/>
          <p:nvPr/>
        </p:nvSpPr>
        <p:spPr>
          <a:xfrm>
            <a:off x="2987824" y="4149078"/>
            <a:ext cx="1477030" cy="648000"/>
          </a:xfrm>
          <a:prstGeom prst="rect">
            <a:avLst/>
          </a:prstGeom>
          <a:noFill/>
          <a:ln cap="flat" cmpd="sng" w="19050">
            <a:solidFill>
              <a:srgbClr val="E36C09"/>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lang="ar-EG" sz="1400">
                <a:solidFill>
                  <a:srgbClr val="000000"/>
                </a:solidFill>
                <a:latin typeface="Calibri"/>
                <a:ea typeface="Calibri"/>
                <a:cs typeface="Calibri"/>
                <a:sym typeface="Calibri"/>
              </a:rPr>
              <a:t>الاطلاع على سجل عمليات المهمة </a:t>
            </a:r>
            <a:endParaRPr sz="1400">
              <a:solidFill>
                <a:schemeClr val="lt1"/>
              </a:solidFill>
              <a:latin typeface="Calibri"/>
              <a:ea typeface="Calibri"/>
              <a:cs typeface="Calibri"/>
              <a:sym typeface="Calibri"/>
            </a:endParaRPr>
          </a:p>
        </p:txBody>
      </p:sp>
      <p:cxnSp>
        <p:nvCxnSpPr>
          <p:cNvPr id="320" name="Google Shape;320;p27"/>
          <p:cNvCxnSpPr/>
          <p:nvPr/>
        </p:nvCxnSpPr>
        <p:spPr>
          <a:xfrm rot="10800000">
            <a:off x="2233012" y="3789037"/>
            <a:ext cx="4680533" cy="8228"/>
          </a:xfrm>
          <a:prstGeom prst="straightConnector1">
            <a:avLst/>
          </a:prstGeom>
          <a:noFill/>
          <a:ln cap="flat" cmpd="sng" w="19050">
            <a:solidFill>
              <a:srgbClr val="669900"/>
            </a:solidFill>
            <a:prstDash val="dash"/>
            <a:round/>
            <a:headEnd len="sm" w="sm" type="none"/>
            <a:tailEnd len="sm" w="sm" type="none"/>
          </a:ln>
        </p:spPr>
      </p:cxn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2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9"/>
                                        </p:tgtEl>
                                      </p:cBhvr>
                                    </p:animEffect>
                                    <p:set>
                                      <p:cBhvr>
                                        <p:cTn dur="1" fill="hold">
                                          <p:stCondLst>
                                            <p:cond delay="500"/>
                                          </p:stCondLst>
                                        </p:cTn>
                                        <p:tgtEl>
                                          <p:spTgt spid="2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0"/>
                                        </p:tgtEl>
                                      </p:cBhvr>
                                    </p:animEffect>
                                    <p:set>
                                      <p:cBhvr>
                                        <p:cTn dur="1" fill="hold">
                                          <p:stCondLst>
                                            <p:cond delay="500"/>
                                          </p:stCondLst>
                                        </p:cTn>
                                        <p:tgtEl>
                                          <p:spTgt spid="2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8"/>
                                        </p:tgtEl>
                                      </p:cBhvr>
                                    </p:animEffect>
                                    <p:set>
                                      <p:cBhvr>
                                        <p:cTn dur="1" fill="hold">
                                          <p:stCondLst>
                                            <p:cond delay="500"/>
                                          </p:stCondLst>
                                        </p:cTn>
                                        <p:tgtEl>
                                          <p:spTgt spid="27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1"/>
                                        </p:tgtEl>
                                      </p:cBhvr>
                                    </p:animEffect>
                                    <p:set>
                                      <p:cBhvr>
                                        <p:cTn dur="1" fill="hold">
                                          <p:stCondLst>
                                            <p:cond delay="500"/>
                                          </p:stCondLst>
                                        </p:cTn>
                                        <p:tgtEl>
                                          <p:spTgt spid="2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2"/>
                                        </p:tgtEl>
                                      </p:cBhvr>
                                    </p:animEffect>
                                    <p:set>
                                      <p:cBhvr>
                                        <p:cTn dur="1" fill="hold">
                                          <p:stCondLst>
                                            <p:cond delay="500"/>
                                          </p:stCondLst>
                                        </p:cTn>
                                        <p:tgtEl>
                                          <p:spTgt spid="28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5"/>
                                        </p:tgtEl>
                                      </p:cBhvr>
                                    </p:animEffect>
                                    <p:set>
                                      <p:cBhvr>
                                        <p:cTn dur="1" fill="hold">
                                          <p:stCondLst>
                                            <p:cond delay="500"/>
                                          </p:stCondLst>
                                        </p:cTn>
                                        <p:tgtEl>
                                          <p:spTgt spid="28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4"/>
                                        </p:tgtEl>
                                      </p:cBhvr>
                                    </p:animEffect>
                                    <p:set>
                                      <p:cBhvr>
                                        <p:cTn dur="1" fill="hold">
                                          <p:stCondLst>
                                            <p:cond delay="500"/>
                                          </p:stCondLst>
                                        </p:cTn>
                                        <p:tgtEl>
                                          <p:spTgt spid="28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5"/>
                                        </p:tgtEl>
                                      </p:cBhvr>
                                    </p:animEffect>
                                    <p:set>
                                      <p:cBhvr>
                                        <p:cTn dur="1" fill="hold">
                                          <p:stCondLst>
                                            <p:cond delay="500"/>
                                          </p:stCondLst>
                                        </p:cTn>
                                        <p:tgtEl>
                                          <p:spTgt spid="29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9"/>
                                        </p:tgtEl>
                                      </p:cBhvr>
                                    </p:animEffect>
                                    <p:set>
                                      <p:cBhvr>
                                        <p:cTn dur="1" fill="hold">
                                          <p:stCondLst>
                                            <p:cond delay="500"/>
                                          </p:stCondLst>
                                        </p:cTn>
                                        <p:tgtEl>
                                          <p:spTgt spid="29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6"/>
                                        </p:tgtEl>
                                      </p:cBhvr>
                                    </p:animEffect>
                                    <p:set>
                                      <p:cBhvr>
                                        <p:cTn dur="1" fill="hold">
                                          <p:stCondLst>
                                            <p:cond delay="500"/>
                                          </p:stCondLst>
                                        </p:cTn>
                                        <p:tgtEl>
                                          <p:spTgt spid="29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7"/>
                                        </p:tgtEl>
                                      </p:cBhvr>
                                    </p:animEffect>
                                    <p:set>
                                      <p:cBhvr>
                                        <p:cTn dur="1" fill="hold">
                                          <p:stCondLst>
                                            <p:cond delay="500"/>
                                          </p:stCondLst>
                                        </p:cTn>
                                        <p:tgtEl>
                                          <p:spTgt spid="29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9"/>
                                        </p:tgtEl>
                                      </p:cBhvr>
                                    </p:animEffect>
                                    <p:set>
                                      <p:cBhvr>
                                        <p:cTn dur="1" fill="hold">
                                          <p:stCondLst>
                                            <p:cond delay="500"/>
                                          </p:stCondLst>
                                        </p:cTn>
                                        <p:tgtEl>
                                          <p:spTgt spid="28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6"/>
                                        </p:tgtEl>
                                      </p:cBhvr>
                                    </p:animEffect>
                                    <p:set>
                                      <p:cBhvr>
                                        <p:cTn dur="1" fill="hold">
                                          <p:stCondLst>
                                            <p:cond delay="500"/>
                                          </p:stCondLst>
                                        </p:cTn>
                                        <p:tgtEl>
                                          <p:spTgt spid="28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7"/>
                                        </p:tgtEl>
                                      </p:cBhvr>
                                    </p:animEffect>
                                    <p:set>
                                      <p:cBhvr>
                                        <p:cTn dur="1" fill="hold">
                                          <p:stCondLst>
                                            <p:cond delay="500"/>
                                          </p:stCondLst>
                                        </p:cTn>
                                        <p:tgtEl>
                                          <p:spTgt spid="28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8"/>
                                        </p:tgtEl>
                                      </p:cBhvr>
                                    </p:animEffect>
                                    <p:set>
                                      <p:cBhvr>
                                        <p:cTn dur="1" fill="hold">
                                          <p:stCondLst>
                                            <p:cond delay="500"/>
                                          </p:stCondLst>
                                        </p:cTn>
                                        <p:tgtEl>
                                          <p:spTgt spid="28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0"/>
                                        </p:tgtEl>
                                      </p:cBhvr>
                                    </p:animEffect>
                                    <p:set>
                                      <p:cBhvr>
                                        <p:cTn dur="1" fill="hold">
                                          <p:stCondLst>
                                            <p:cond delay="500"/>
                                          </p:stCondLst>
                                        </p:cTn>
                                        <p:tgtEl>
                                          <p:spTgt spid="29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7"/>
                                        </p:tgtEl>
                                      </p:cBhvr>
                                    </p:animEffect>
                                    <p:set>
                                      <p:cBhvr>
                                        <p:cTn dur="1" fill="hold">
                                          <p:stCondLst>
                                            <p:cond delay="500"/>
                                          </p:stCondLst>
                                        </p:cTn>
                                        <p:tgtEl>
                                          <p:spTgt spid="30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1"/>
                                        </p:tgtEl>
                                      </p:cBhvr>
                                    </p:animEffect>
                                    <p:set>
                                      <p:cBhvr>
                                        <p:cTn dur="1" fill="hold">
                                          <p:stCondLst>
                                            <p:cond delay="500"/>
                                          </p:stCondLst>
                                        </p:cTn>
                                        <p:tgtEl>
                                          <p:spTgt spid="27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4"/>
                                        </p:tgtEl>
                                      </p:cBhvr>
                                    </p:animEffect>
                                    <p:set>
                                      <p:cBhvr>
                                        <p:cTn dur="1" fill="hold">
                                          <p:stCondLst>
                                            <p:cond delay="500"/>
                                          </p:stCondLst>
                                        </p:cTn>
                                        <p:tgtEl>
                                          <p:spTgt spid="29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8"/>
                                        </p:tgtEl>
                                      </p:cBhvr>
                                    </p:animEffect>
                                    <p:set>
                                      <p:cBhvr>
                                        <p:cTn dur="1" fill="hold">
                                          <p:stCondLst>
                                            <p:cond delay="500"/>
                                          </p:stCondLst>
                                        </p:cTn>
                                        <p:tgtEl>
                                          <p:spTgt spid="30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2"/>
                                        </p:tgtEl>
                                      </p:cBhvr>
                                    </p:animEffect>
                                    <p:set>
                                      <p:cBhvr>
                                        <p:cTn dur="1" fill="hold">
                                          <p:stCondLst>
                                            <p:cond delay="500"/>
                                          </p:stCondLst>
                                        </p:cTn>
                                        <p:tgtEl>
                                          <p:spTgt spid="27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3"/>
                                        </p:tgtEl>
                                      </p:cBhvr>
                                    </p:animEffect>
                                    <p:set>
                                      <p:cBhvr>
                                        <p:cTn dur="1" fill="hold">
                                          <p:stCondLst>
                                            <p:cond delay="500"/>
                                          </p:stCondLst>
                                        </p:cTn>
                                        <p:tgtEl>
                                          <p:spTgt spid="29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2"/>
                                        </p:tgtEl>
                                      </p:cBhvr>
                                    </p:animEffect>
                                    <p:set>
                                      <p:cBhvr>
                                        <p:cTn dur="1" fill="hold">
                                          <p:stCondLst>
                                            <p:cond delay="500"/>
                                          </p:stCondLst>
                                        </p:cTn>
                                        <p:tgtEl>
                                          <p:spTgt spid="29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3"/>
                                        </p:tgtEl>
                                      </p:cBhvr>
                                    </p:animEffect>
                                    <p:set>
                                      <p:cBhvr>
                                        <p:cTn dur="1" fill="hold">
                                          <p:stCondLst>
                                            <p:cond delay="500"/>
                                          </p:stCondLst>
                                        </p:cTn>
                                        <p:tgtEl>
                                          <p:spTgt spid="27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4"/>
                                        </p:tgtEl>
                                      </p:cBhvr>
                                    </p:animEffect>
                                    <p:set>
                                      <p:cBhvr>
                                        <p:cTn dur="1" fill="hold">
                                          <p:stCondLst>
                                            <p:cond delay="500"/>
                                          </p:stCondLst>
                                        </p:cTn>
                                        <p:tgtEl>
                                          <p:spTgt spid="27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1"/>
                                        </p:tgtEl>
                                      </p:cBhvr>
                                    </p:animEffect>
                                    <p:set>
                                      <p:cBhvr>
                                        <p:cTn dur="1" fill="hold">
                                          <p:stCondLst>
                                            <p:cond delay="500"/>
                                          </p:stCondLst>
                                        </p:cTn>
                                        <p:tgtEl>
                                          <p:spTgt spid="29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7"/>
                                        </p:tgtEl>
                                      </p:cBhvr>
                                    </p:animEffect>
                                    <p:set>
                                      <p:cBhvr>
                                        <p:cTn dur="1" fill="hold">
                                          <p:stCondLst>
                                            <p:cond delay="500"/>
                                          </p:stCondLst>
                                        </p:cTn>
                                        <p:tgtEl>
                                          <p:spTgt spid="2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7"/>
                                        </p:tgtEl>
                                      </p:cBhvr>
                                    </p:animEffect>
                                    <p:set>
                                      <p:cBhvr>
                                        <p:cTn dur="1" fill="hold">
                                          <p:stCondLst>
                                            <p:cond delay="500"/>
                                          </p:stCondLst>
                                        </p:cTn>
                                        <p:tgtEl>
                                          <p:spTgt spid="26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8"/>
                                        </p:tgtEl>
                                      </p:cBhvr>
                                    </p:animEffect>
                                    <p:set>
                                      <p:cBhvr>
                                        <p:cTn dur="1" fill="hold">
                                          <p:stCondLst>
                                            <p:cond delay="500"/>
                                          </p:stCondLst>
                                        </p:cTn>
                                        <p:tgtEl>
                                          <p:spTgt spid="26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6"/>
                                        </p:tgtEl>
                                      </p:cBhvr>
                                    </p:animEffect>
                                    <p:set>
                                      <p:cBhvr>
                                        <p:cTn dur="1" fill="hold">
                                          <p:stCondLst>
                                            <p:cond delay="500"/>
                                          </p:stCondLst>
                                        </p:cTn>
                                        <p:tgtEl>
                                          <p:spTgt spid="2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5"/>
                                        </p:tgtEl>
                                      </p:cBhvr>
                                    </p:animEffect>
                                    <p:set>
                                      <p:cBhvr>
                                        <p:cTn dur="1" fill="hold">
                                          <p:stCondLst>
                                            <p:cond delay="500"/>
                                          </p:stCondLst>
                                        </p:cTn>
                                        <p:tgtEl>
                                          <p:spTgt spid="27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8"/>
                                        </p:tgtEl>
                                      </p:cBhvr>
                                    </p:animEffect>
                                    <p:set>
                                      <p:cBhvr>
                                        <p:cTn dur="1" fill="hold">
                                          <p:stCondLst>
                                            <p:cond delay="500"/>
                                          </p:stCondLst>
                                        </p:cTn>
                                        <p:tgtEl>
                                          <p:spTgt spid="29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0"/>
                                        </p:tgtEl>
                                      </p:cBhvr>
                                    </p:animEffect>
                                    <p:set>
                                      <p:cBhvr>
                                        <p:cTn dur="1" fill="hold">
                                          <p:stCondLst>
                                            <p:cond delay="500"/>
                                          </p:stCondLst>
                                        </p:cTn>
                                        <p:tgtEl>
                                          <p:spTgt spid="30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9"/>
                                        </p:tgtEl>
                                      </p:cBhvr>
                                    </p:animEffect>
                                    <p:set>
                                      <p:cBhvr>
                                        <p:cTn dur="1" fill="hold">
                                          <p:stCondLst>
                                            <p:cond delay="500"/>
                                          </p:stCondLst>
                                        </p:cTn>
                                        <p:tgtEl>
                                          <p:spTgt spid="30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0"/>
                                        </p:tgtEl>
                                      </p:cBhvr>
                                    </p:animEffect>
                                    <p:set>
                                      <p:cBhvr>
                                        <p:cTn dur="1" fill="hold">
                                          <p:stCondLst>
                                            <p:cond delay="500"/>
                                          </p:stCondLst>
                                        </p:cTn>
                                        <p:tgtEl>
                                          <p:spTgt spid="27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5"/>
                                        </p:tgtEl>
                                      </p:cBhvr>
                                    </p:animEffect>
                                    <p:set>
                                      <p:cBhvr>
                                        <p:cTn dur="1" fill="hold">
                                          <p:stCondLst>
                                            <p:cond delay="500"/>
                                          </p:stCondLst>
                                        </p:cTn>
                                        <p:tgtEl>
                                          <p:spTgt spid="26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3"/>
                                        </p:tgtEl>
                                      </p:cBhvr>
                                    </p:animEffect>
                                    <p:set>
                                      <p:cBhvr>
                                        <p:cTn dur="1" fill="hold">
                                          <p:stCondLst>
                                            <p:cond delay="500"/>
                                          </p:stCondLst>
                                        </p:cTn>
                                        <p:tgtEl>
                                          <p:spTgt spid="28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6"/>
                                        </p:tgtEl>
                                      </p:cBhvr>
                                    </p:animEffect>
                                    <p:set>
                                      <p:cBhvr>
                                        <p:cTn dur="1" fill="hold">
                                          <p:stCondLst>
                                            <p:cond delay="500"/>
                                          </p:stCondLst>
                                        </p:cTn>
                                        <p:tgtEl>
                                          <p:spTgt spid="26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6"/>
                                        </p:tgtEl>
                                      </p:cBhvr>
                                    </p:animEffect>
                                    <p:set>
                                      <p:cBhvr>
                                        <p:cTn dur="1" fill="hold">
                                          <p:stCondLst>
                                            <p:cond delay="500"/>
                                          </p:stCondLst>
                                        </p:cTn>
                                        <p:tgtEl>
                                          <p:spTgt spid="30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9"/>
                                        </p:tgtEl>
                                      </p:cBhvr>
                                    </p:animEffect>
                                    <p:set>
                                      <p:cBhvr>
                                        <p:cTn dur="1" fill="hold">
                                          <p:stCondLst>
                                            <p:cond delay="500"/>
                                          </p:stCondLst>
                                        </p:cTn>
                                        <p:tgtEl>
                                          <p:spTgt spid="26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1"/>
                                        </p:tgtEl>
                                      </p:cBhvr>
                                    </p:animEffect>
                                    <p:set>
                                      <p:cBhvr>
                                        <p:cTn dur="1" fill="hold">
                                          <p:stCondLst>
                                            <p:cond delay="500"/>
                                          </p:stCondLst>
                                        </p:cTn>
                                        <p:tgtEl>
                                          <p:spTgt spid="30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2"/>
                                        </p:tgtEl>
                                      </p:cBhvr>
                                    </p:animEffect>
                                    <p:set>
                                      <p:cBhvr>
                                        <p:cTn dur="1" fill="hold">
                                          <p:stCondLst>
                                            <p:cond delay="500"/>
                                          </p:stCondLst>
                                        </p:cTn>
                                        <p:tgtEl>
                                          <p:spTgt spid="3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3"/>
                                        </p:tgtEl>
                                      </p:cBhvr>
                                    </p:animEffect>
                                    <p:set>
                                      <p:cBhvr>
                                        <p:cTn dur="1" fill="hold">
                                          <p:stCondLst>
                                            <p:cond delay="500"/>
                                          </p:stCondLst>
                                        </p:cTn>
                                        <p:tgtEl>
                                          <p:spTgt spid="30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5"/>
                                        </p:tgtEl>
                                      </p:cBhvr>
                                    </p:animEffect>
                                    <p:set>
                                      <p:cBhvr>
                                        <p:cTn dur="1" fill="hold">
                                          <p:stCondLst>
                                            <p:cond delay="500"/>
                                          </p:stCondLst>
                                        </p:cTn>
                                        <p:tgtEl>
                                          <p:spTgt spid="30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4"/>
                                        </p:tgtEl>
                                      </p:cBhvr>
                                    </p:animEffect>
                                    <p:set>
                                      <p:cBhvr>
                                        <p:cTn dur="1" fill="hold">
                                          <p:stCondLst>
                                            <p:cond delay="500"/>
                                          </p:stCondLst>
                                        </p:cTn>
                                        <p:tgtEl>
                                          <p:spTgt spid="3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C:\Users\Mit\Desktop\Powerpoint_E-dawam_Cover\Layout\9.png" id="325" name="Google Shape;325;p28"/>
          <p:cNvPicPr preferRelativeResize="0"/>
          <p:nvPr/>
        </p:nvPicPr>
        <p:blipFill rotWithShape="1">
          <a:blip r:embed="rId3">
            <a:alphaModFix/>
          </a:blip>
          <a:srcRect b="0" l="0" r="0" t="0"/>
          <a:stretch/>
        </p:blipFill>
        <p:spPr>
          <a:xfrm>
            <a:off x="3707904" y="548680"/>
            <a:ext cx="5436096" cy="735336"/>
          </a:xfrm>
          <a:prstGeom prst="rect">
            <a:avLst/>
          </a:prstGeom>
          <a:noFill/>
          <a:ln>
            <a:noFill/>
          </a:ln>
        </p:spPr>
      </p:pic>
      <p:sp>
        <p:nvSpPr>
          <p:cNvPr id="326" name="Google Shape;326;p28"/>
          <p:cNvSpPr txBox="1"/>
          <p:nvPr>
            <p:ph type="title"/>
          </p:nvPr>
        </p:nvSpPr>
        <p:spPr>
          <a:xfrm>
            <a:off x="3203848" y="404664"/>
            <a:ext cx="7077472"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lt1"/>
              </a:buClr>
              <a:buSzPts val="2600"/>
              <a:buFont typeface="Arial"/>
              <a:buNone/>
            </a:pPr>
            <a:r>
              <a:rPr b="1" lang="ar-EG" sz="2600">
                <a:solidFill>
                  <a:schemeClr val="lt1"/>
                </a:solidFill>
                <a:latin typeface="Arial"/>
                <a:ea typeface="Arial"/>
                <a:cs typeface="Arial"/>
                <a:sym typeface="Arial"/>
              </a:rPr>
              <a:t>مراحل تنفيذ نظام«E-Task»</a:t>
            </a:r>
            <a:endParaRPr b="1" sz="2600">
              <a:solidFill>
                <a:schemeClr val="lt1"/>
              </a:solidFill>
              <a:latin typeface="Arial"/>
              <a:ea typeface="Arial"/>
              <a:cs typeface="Arial"/>
              <a:sym typeface="Arial"/>
            </a:endParaRPr>
          </a:p>
        </p:txBody>
      </p:sp>
      <p:sp>
        <p:nvSpPr>
          <p:cNvPr id="327" name="Google Shape;327;p28"/>
          <p:cNvSpPr txBox="1"/>
          <p:nvPr/>
        </p:nvSpPr>
        <p:spPr>
          <a:xfrm>
            <a:off x="0" y="1421904"/>
            <a:ext cx="9144000" cy="1143000"/>
          </a:xfrm>
          <a:prstGeom prst="rect">
            <a:avLst/>
          </a:prstGeom>
          <a:noFill/>
          <a:ln>
            <a:noFill/>
          </a:ln>
        </p:spPr>
        <p:txBody>
          <a:bodyPr anchorCtr="0" anchor="ctr" bIns="45700" lIns="91425" spcFirstLastPara="1" rIns="91425" wrap="square" tIns="45700">
            <a:noAutofit/>
          </a:bodyPr>
          <a:lstStyle/>
          <a:p>
            <a:pPr indent="0" lvl="0" marL="0" marR="0" rtl="1" algn="r">
              <a:spcBef>
                <a:spcPts val="0"/>
              </a:spcBef>
              <a:spcAft>
                <a:spcPts val="0"/>
              </a:spcAft>
              <a:buClr>
                <a:srgbClr val="1E967E"/>
              </a:buClr>
              <a:buSzPts val="1800"/>
              <a:buFont typeface="Arial"/>
              <a:buNone/>
            </a:pPr>
            <a:r>
              <a:rPr lang="ar-EG" sz="1800">
                <a:solidFill>
                  <a:srgbClr val="1E967E"/>
                </a:solidFill>
                <a:latin typeface="Arial"/>
                <a:ea typeface="Arial"/>
                <a:cs typeface="Arial"/>
                <a:sym typeface="Arial"/>
              </a:rPr>
              <a:t>تم الاعتماد في تنفيذ المشروع على نظام الـ Scrum  وتم تقسم المشروع إلى مراحل، وفي نظام الـ «E-task» تم الانتهاء من المرحلة الاولى “sprint1” والموضحة كالآتي،،، </a:t>
            </a:r>
            <a:endParaRPr sz="1800">
              <a:solidFill>
                <a:srgbClr val="1E967E"/>
              </a:solidFill>
              <a:latin typeface="Arial"/>
              <a:ea typeface="Arial"/>
              <a:cs typeface="Arial"/>
              <a:sym typeface="Arial"/>
            </a:endParaRPr>
          </a:p>
        </p:txBody>
      </p:sp>
      <p:graphicFrame>
        <p:nvGraphicFramePr>
          <p:cNvPr id="328" name="Google Shape;328;p28"/>
          <p:cNvGraphicFramePr/>
          <p:nvPr/>
        </p:nvGraphicFramePr>
        <p:xfrm>
          <a:off x="539552" y="2564905"/>
          <a:ext cx="3000000" cy="3000000"/>
        </p:xfrm>
        <a:graphic>
          <a:graphicData uri="http://schemas.openxmlformats.org/drawingml/2006/table">
            <a:tbl>
              <a:tblPr bandRow="1" firstRow="1">
                <a:noFill/>
                <a:tableStyleId>{5A6C4988-CB45-426D-98B9-E67291E2B97F}</a:tableStyleId>
              </a:tblPr>
              <a:tblGrid>
                <a:gridCol w="3280150"/>
                <a:gridCol w="4856750"/>
              </a:tblGrid>
              <a:tr h="702700">
                <a:tc rowSpan="5">
                  <a:txBody>
                    <a:bodyPr/>
                    <a:lstStyle/>
                    <a:p>
                      <a:pPr indent="0" lvl="0" marL="0" marR="0" rtl="1" algn="r">
                        <a:spcBef>
                          <a:spcPts val="0"/>
                        </a:spcBef>
                        <a:spcAft>
                          <a:spcPts val="0"/>
                        </a:spcAft>
                        <a:buNone/>
                      </a:pPr>
                      <a:r>
                        <a:rPr b="1" lang="ar-EG" sz="1800" u="none" cap="none" strike="noStrike">
                          <a:solidFill>
                            <a:schemeClr val="lt1"/>
                          </a:solidFill>
                          <a:latin typeface="Arial"/>
                          <a:ea typeface="Arial"/>
                          <a:cs typeface="Arial"/>
                          <a:sym typeface="Arial"/>
                        </a:rPr>
                        <a:t>سيناريوهات مشتركة بين الشركة والموظف</a:t>
                      </a:r>
                      <a:endParaRPr sz="1800" u="none" cap="none" strike="noStrike">
                        <a:latin typeface="Arial"/>
                        <a:ea typeface="Arial"/>
                        <a:cs typeface="Arial"/>
                        <a:sym typeface="Arial"/>
                      </a:endParaRPr>
                    </a:p>
                  </a:txBody>
                  <a:tcPr marT="45725" marB="45725" marR="91450" marL="91450" anchor="ctr">
                    <a:solidFill>
                      <a:srgbClr val="1E967E"/>
                    </a:solidFill>
                  </a:tcPr>
                </a:tc>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امكانية تسجيل الدخول على برنامج إدارة المهام باستخدام البيانات التي تم التسجيل بها بالموقع.</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702700">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امكانية </a:t>
                      </a:r>
                      <a:r>
                        <a:rPr b="0" lang="ar-EG" sz="1600" u="sng" cap="none" strike="noStrike">
                          <a:solidFill>
                            <a:srgbClr val="1E967E"/>
                          </a:solidFill>
                          <a:latin typeface="Arial"/>
                          <a:ea typeface="Arial"/>
                          <a:cs typeface="Arial"/>
                          <a:sym typeface="Arial"/>
                        </a:rPr>
                        <a:t>اضافة</a:t>
                      </a:r>
                      <a:r>
                        <a:rPr b="0" lang="ar-EG" sz="1600" u="none" cap="none" strike="noStrike">
                          <a:solidFill>
                            <a:srgbClr val="1E967E"/>
                          </a:solidFill>
                          <a:latin typeface="Arial"/>
                          <a:ea typeface="Arial"/>
                          <a:cs typeface="Arial"/>
                          <a:sym typeface="Arial"/>
                        </a:rPr>
                        <a:t> تعليقات  على المهام.</a:t>
                      </a:r>
                      <a:endParaRPr b="0" sz="1600" u="none" cap="none" strike="noStrike">
                        <a:solidFill>
                          <a:srgbClr val="1E967E"/>
                        </a:solidFill>
                        <a:latin typeface="Arial"/>
                        <a:ea typeface="Arial"/>
                        <a:cs typeface="Arial"/>
                        <a:sym typeface="Arial"/>
                      </a:endParaRPr>
                    </a:p>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 تكون صلاحية </a:t>
                      </a:r>
                      <a:r>
                        <a:rPr b="0" lang="ar-EG" sz="1600" u="sng" cap="none" strike="noStrike">
                          <a:solidFill>
                            <a:srgbClr val="1E967E"/>
                          </a:solidFill>
                          <a:latin typeface="Arial"/>
                          <a:ea typeface="Arial"/>
                          <a:cs typeface="Arial"/>
                          <a:sym typeface="Arial"/>
                        </a:rPr>
                        <a:t>ادارة</a:t>
                      </a:r>
                      <a:r>
                        <a:rPr b="0" lang="ar-EG" sz="1600" u="none" cap="none" strike="noStrike">
                          <a:solidFill>
                            <a:srgbClr val="1E967E"/>
                          </a:solidFill>
                          <a:latin typeface="Arial"/>
                          <a:ea typeface="Arial"/>
                          <a:cs typeface="Arial"/>
                          <a:sym typeface="Arial"/>
                        </a:rPr>
                        <a:t> التعليقات متاحة للشركة فقط).</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539400">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امكانية اضافة مرفقات للمهام طالما لم تنتهي بعد.</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539400">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امكانية متابعة سجل المهام الخاص بالمهام.</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r h="684125">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Arial"/>
                          <a:ea typeface="Arial"/>
                          <a:cs typeface="Arial"/>
                          <a:sym typeface="Arial"/>
                        </a:rPr>
                        <a:t>امكانية استلام  ومشاهدة  التنبيهات والاشعارات الخاصة بكل مهمة.</a:t>
                      </a:r>
                      <a:endParaRPr b="0" sz="1600" u="none" cap="none" strike="noStrike">
                        <a:solidFill>
                          <a:srgbClr val="1E967E"/>
                        </a:solidFill>
                        <a:latin typeface="Arial"/>
                        <a:ea typeface="Arial"/>
                        <a:cs typeface="Arial"/>
                        <a:sym typeface="Arial"/>
                      </a:endParaRPr>
                    </a:p>
                  </a:txBody>
                  <a:tcPr marT="0" marB="0" marR="68575" marL="68575" anchor="ctr">
                    <a:solidFill>
                      <a:srgbClr val="BFBFBF"/>
                    </a:solidFill>
                  </a:tcPr>
                </a:tc>
              </a:tr>
            </a:tbl>
          </a:graphicData>
        </a:graphic>
      </p:graphicFrame>
    </p:spTree>
  </p:cSld>
  <p:clrMapOvr>
    <a:masterClrMapping/>
  </p:clrMapOvr>
  <mc:AlternateContent>
    <mc:Choice Requires="p14">
      <p:transition spd="slow" p14:dur="12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2000"/>
                                        <p:tgtEl>
                                          <p:spTgt spid="32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2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descr="C:\Users\Mit\Desktop\Powerpoint_E-dawam_Cover\Layout\9.png" id="333" name="Google Shape;333;p29"/>
          <p:cNvPicPr preferRelativeResize="0"/>
          <p:nvPr/>
        </p:nvPicPr>
        <p:blipFill rotWithShape="1">
          <a:blip r:embed="rId3">
            <a:alphaModFix/>
          </a:blip>
          <a:srcRect b="0" l="0" r="0" t="0"/>
          <a:stretch/>
        </p:blipFill>
        <p:spPr>
          <a:xfrm>
            <a:off x="3707904" y="548680"/>
            <a:ext cx="5436096" cy="735336"/>
          </a:xfrm>
          <a:prstGeom prst="rect">
            <a:avLst/>
          </a:prstGeom>
          <a:noFill/>
          <a:ln>
            <a:noFill/>
          </a:ln>
        </p:spPr>
      </p:pic>
      <p:sp>
        <p:nvSpPr>
          <p:cNvPr id="334" name="Google Shape;334;p29"/>
          <p:cNvSpPr txBox="1"/>
          <p:nvPr>
            <p:ph type="title"/>
          </p:nvPr>
        </p:nvSpPr>
        <p:spPr>
          <a:xfrm>
            <a:off x="3203848" y="404664"/>
            <a:ext cx="7077472"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lt1"/>
              </a:buClr>
              <a:buSzPts val="2600"/>
              <a:buFont typeface="Arial"/>
              <a:buNone/>
            </a:pPr>
            <a:r>
              <a:rPr b="1" lang="ar-EG" sz="2600">
                <a:solidFill>
                  <a:schemeClr val="lt1"/>
                </a:solidFill>
                <a:latin typeface="Arial"/>
                <a:ea typeface="Arial"/>
                <a:cs typeface="Arial"/>
                <a:sym typeface="Arial"/>
              </a:rPr>
              <a:t>مراحل تنفيذ نظام«E-Task»</a:t>
            </a:r>
            <a:endParaRPr b="1" sz="2600">
              <a:solidFill>
                <a:schemeClr val="lt1"/>
              </a:solidFill>
              <a:latin typeface="Arial"/>
              <a:ea typeface="Arial"/>
              <a:cs typeface="Arial"/>
              <a:sym typeface="Arial"/>
            </a:endParaRPr>
          </a:p>
        </p:txBody>
      </p:sp>
      <p:graphicFrame>
        <p:nvGraphicFramePr>
          <p:cNvPr id="335" name="Google Shape;335;p29"/>
          <p:cNvGraphicFramePr/>
          <p:nvPr/>
        </p:nvGraphicFramePr>
        <p:xfrm>
          <a:off x="611560" y="1484784"/>
          <a:ext cx="3000000" cy="3000000"/>
        </p:xfrm>
        <a:graphic>
          <a:graphicData uri="http://schemas.openxmlformats.org/drawingml/2006/table">
            <a:tbl>
              <a:tblPr bandRow="1" firstRow="1">
                <a:noFill/>
                <a:tableStyleId>{5A6C4988-CB45-426D-98B9-E67291E2B97F}</a:tableStyleId>
              </a:tblPr>
              <a:tblGrid>
                <a:gridCol w="3280150"/>
                <a:gridCol w="4856750"/>
              </a:tblGrid>
              <a:tr h="702700">
                <a:tc rowSpan="5">
                  <a:txBody>
                    <a:bodyPr/>
                    <a:lstStyle/>
                    <a:p>
                      <a:pPr indent="0" lvl="0" marL="0" marR="0" rtl="1" algn="r">
                        <a:spcBef>
                          <a:spcPts val="0"/>
                        </a:spcBef>
                        <a:spcAft>
                          <a:spcPts val="0"/>
                        </a:spcAft>
                        <a:buNone/>
                      </a:pPr>
                      <a:r>
                        <a:rPr b="1" lang="ar-EG" sz="1800" u="none" cap="none" strike="noStrike">
                          <a:solidFill>
                            <a:schemeClr val="lt1"/>
                          </a:solidFill>
                          <a:latin typeface="Arial"/>
                          <a:ea typeface="Arial"/>
                          <a:cs typeface="Arial"/>
                          <a:sym typeface="Arial"/>
                        </a:rPr>
                        <a:t>سيناريوهات الشركة</a:t>
                      </a:r>
                      <a:endParaRPr sz="1800" u="none" cap="none" strike="noStrike">
                        <a:latin typeface="Arial"/>
                        <a:ea typeface="Arial"/>
                        <a:cs typeface="Arial"/>
                        <a:sym typeface="Arial"/>
                      </a:endParaRPr>
                    </a:p>
                  </a:txBody>
                  <a:tcPr marT="45725" marB="45725" marR="91450" marL="91450" anchor="ctr">
                    <a:solidFill>
                      <a:srgbClr val="1E967E"/>
                    </a:solidFill>
                  </a:tcPr>
                </a:tc>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Calibri"/>
                          <a:ea typeface="Calibri"/>
                          <a:cs typeface="Calibri"/>
                          <a:sym typeface="Calibri"/>
                        </a:rPr>
                        <a:t>امكانية ادارة الشركة للمهام واضافة مهام وتحديد أولوياتها وبياناتها وتاريخ التسليم المطلوب لكل مهمة.</a:t>
                      </a:r>
                      <a:endParaRPr b="0" sz="1600" u="none" cap="none" strike="noStrike">
                        <a:solidFill>
                          <a:srgbClr val="1E967E"/>
                        </a:solidFill>
                        <a:latin typeface="Calibri"/>
                        <a:ea typeface="Calibri"/>
                        <a:cs typeface="Calibri"/>
                        <a:sym typeface="Calibri"/>
                      </a:endParaRPr>
                    </a:p>
                  </a:txBody>
                  <a:tcPr marT="0" marB="0" marR="68575" marL="68575" anchor="ctr">
                    <a:solidFill>
                      <a:srgbClr val="BFBFBF"/>
                    </a:solidFill>
                  </a:tcPr>
                </a:tc>
              </a:tr>
              <a:tr h="702700">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Calibri"/>
                          <a:ea typeface="Calibri"/>
                          <a:cs typeface="Calibri"/>
                          <a:sym typeface="Calibri"/>
                        </a:rPr>
                        <a:t>امكانية تعديل الشركة للمهام</a:t>
                      </a:r>
                      <a:endParaRPr b="0" sz="1600" u="none" cap="none" strike="noStrike">
                        <a:solidFill>
                          <a:srgbClr val="1E967E"/>
                        </a:solidFill>
                        <a:latin typeface="Calibri"/>
                        <a:ea typeface="Calibri"/>
                        <a:cs typeface="Calibri"/>
                        <a:sym typeface="Calibri"/>
                      </a:endParaRPr>
                    </a:p>
                  </a:txBody>
                  <a:tcPr marT="0" marB="0" marR="68575" marL="68575" anchor="ctr">
                    <a:solidFill>
                      <a:srgbClr val="BFBFBF"/>
                    </a:solidFill>
                  </a:tcPr>
                </a:tc>
              </a:tr>
              <a:tr h="539400">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Calibri"/>
                          <a:ea typeface="Calibri"/>
                          <a:cs typeface="Calibri"/>
                          <a:sym typeface="Calibri"/>
                        </a:rPr>
                        <a:t>امكانية ايقاف المهام المسندة</a:t>
                      </a:r>
                      <a:endParaRPr b="0" sz="1600" u="none" cap="none" strike="noStrike">
                        <a:solidFill>
                          <a:srgbClr val="1E967E"/>
                        </a:solidFill>
                        <a:latin typeface="Calibri"/>
                        <a:ea typeface="Calibri"/>
                        <a:cs typeface="Calibri"/>
                        <a:sym typeface="Calibri"/>
                      </a:endParaRPr>
                    </a:p>
                  </a:txBody>
                  <a:tcPr marT="0" marB="0" marR="68575" marL="68575" anchor="ctr">
                    <a:solidFill>
                      <a:srgbClr val="BFBFBF"/>
                    </a:solidFill>
                  </a:tcPr>
                </a:tc>
              </a:tr>
              <a:tr h="539400">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Calibri"/>
                          <a:ea typeface="Calibri"/>
                          <a:cs typeface="Calibri"/>
                          <a:sym typeface="Calibri"/>
                        </a:rPr>
                        <a:t>امكانية اعادة اسناد المهام لموظف جديد وايقافها تلقائيًا للموظف الحالي</a:t>
                      </a:r>
                      <a:endParaRPr b="0" sz="1600" u="none" cap="none" strike="noStrike">
                        <a:solidFill>
                          <a:srgbClr val="1E967E"/>
                        </a:solidFill>
                        <a:latin typeface="Calibri"/>
                        <a:ea typeface="Calibri"/>
                        <a:cs typeface="Calibri"/>
                        <a:sym typeface="Calibri"/>
                      </a:endParaRPr>
                    </a:p>
                  </a:txBody>
                  <a:tcPr marT="0" marB="0" marR="68575" marL="68575" anchor="ctr">
                    <a:solidFill>
                      <a:srgbClr val="BFBFBF"/>
                    </a:solidFill>
                  </a:tcPr>
                </a:tc>
              </a:tr>
              <a:tr h="684125">
                <a:tc vMerge="1"/>
                <a:tc>
                  <a:txBody>
                    <a:bodyPr/>
                    <a:lstStyle/>
                    <a:p>
                      <a:pPr indent="0" lvl="0" marL="0" marR="0" rtl="1" algn="r">
                        <a:lnSpc>
                          <a:spcPct val="115000"/>
                        </a:lnSpc>
                        <a:spcBef>
                          <a:spcPts val="0"/>
                        </a:spcBef>
                        <a:spcAft>
                          <a:spcPts val="0"/>
                        </a:spcAft>
                        <a:buNone/>
                      </a:pPr>
                      <a:r>
                        <a:rPr b="0" lang="ar-EG" sz="1600" u="none" cap="none" strike="noStrike">
                          <a:solidFill>
                            <a:srgbClr val="1E967E"/>
                          </a:solidFill>
                          <a:latin typeface="Calibri"/>
                          <a:ea typeface="Calibri"/>
                          <a:cs typeface="Calibri"/>
                          <a:sym typeface="Calibri"/>
                        </a:rPr>
                        <a:t>امكانية ادارة المشاريع التي تندرج تحتها المهام.</a:t>
                      </a:r>
                      <a:endParaRPr b="0" sz="1600" u="none" cap="none" strike="noStrike">
                        <a:solidFill>
                          <a:srgbClr val="1E967E"/>
                        </a:solidFill>
                        <a:latin typeface="Calibri"/>
                        <a:ea typeface="Calibri"/>
                        <a:cs typeface="Calibri"/>
                        <a:sym typeface="Calibri"/>
                      </a:endParaRPr>
                    </a:p>
                  </a:txBody>
                  <a:tcPr marT="0" marB="0" marR="68575" marL="68575" anchor="ctr">
                    <a:solidFill>
                      <a:srgbClr val="BFBFBF"/>
                    </a:solidFill>
                  </a:tcPr>
                </a:tc>
              </a:tr>
              <a:tr h="684125">
                <a:tc rowSpan="2">
                  <a:txBody>
                    <a:bodyPr/>
                    <a:lstStyle/>
                    <a:p>
                      <a:pPr indent="0" lvl="0" marL="0" marR="0" rtl="1" algn="r">
                        <a:spcBef>
                          <a:spcPts val="0"/>
                        </a:spcBef>
                        <a:spcAft>
                          <a:spcPts val="0"/>
                        </a:spcAft>
                        <a:buNone/>
                      </a:pPr>
                      <a:r>
                        <a:rPr b="1" lang="ar-EG" sz="1800" u="none" cap="none" strike="noStrike">
                          <a:solidFill>
                            <a:schemeClr val="lt1"/>
                          </a:solidFill>
                          <a:latin typeface="Arial"/>
                          <a:ea typeface="Arial"/>
                          <a:cs typeface="Arial"/>
                          <a:sym typeface="Arial"/>
                        </a:rPr>
                        <a:t>سيناريوهات</a:t>
                      </a:r>
                      <a:r>
                        <a:rPr lang="ar-EG" sz="1800" u="none" cap="none" strike="noStrike">
                          <a:solidFill>
                            <a:schemeClr val="dk1"/>
                          </a:solidFill>
                          <a:latin typeface="Calibri"/>
                          <a:ea typeface="Calibri"/>
                          <a:cs typeface="Calibri"/>
                          <a:sym typeface="Calibri"/>
                        </a:rPr>
                        <a:t> </a:t>
                      </a:r>
                      <a:r>
                        <a:rPr b="1" lang="ar-EG" sz="1800" u="none" cap="none" strike="noStrike">
                          <a:solidFill>
                            <a:schemeClr val="lt1"/>
                          </a:solidFill>
                          <a:latin typeface="Arial"/>
                          <a:ea typeface="Arial"/>
                          <a:cs typeface="Arial"/>
                          <a:sym typeface="Arial"/>
                        </a:rPr>
                        <a:t>الموظف</a:t>
                      </a:r>
                      <a:endParaRPr b="1" sz="1800" u="none" cap="none" strike="noStrike">
                        <a:solidFill>
                          <a:schemeClr val="lt1"/>
                        </a:solidFill>
                        <a:latin typeface="Arial"/>
                        <a:ea typeface="Arial"/>
                        <a:cs typeface="Arial"/>
                        <a:sym typeface="Arial"/>
                      </a:endParaRPr>
                    </a:p>
                  </a:txBody>
                  <a:tcPr marT="45725" marB="45725" marR="91450" marL="91450" anchor="ctr">
                    <a:solidFill>
                      <a:srgbClr val="D4A436"/>
                    </a:solidFill>
                  </a:tcPr>
                </a:tc>
                <a:tc>
                  <a:txBody>
                    <a:bodyPr/>
                    <a:lstStyle/>
                    <a:p>
                      <a:pPr indent="0" lvl="0" marL="0" marR="0" rtl="1" algn="r">
                        <a:lnSpc>
                          <a:spcPct val="115000"/>
                        </a:lnSpc>
                        <a:spcBef>
                          <a:spcPts val="0"/>
                        </a:spcBef>
                        <a:spcAft>
                          <a:spcPts val="0"/>
                        </a:spcAft>
                        <a:buNone/>
                      </a:pPr>
                      <a:r>
                        <a:rPr b="0" lang="ar-EG" sz="1600" u="none" cap="none" strike="noStrike">
                          <a:solidFill>
                            <a:srgbClr val="D4A436"/>
                          </a:solidFill>
                          <a:latin typeface="Calibri"/>
                          <a:ea typeface="Calibri"/>
                          <a:cs typeface="Calibri"/>
                          <a:sym typeface="Calibri"/>
                        </a:rPr>
                        <a:t>امكانية ادارة الموظف للمهام المسندة اليه (قبول – رفض – انهاء).</a:t>
                      </a:r>
                      <a:endParaRPr b="0" sz="1600" u="none" cap="none" strike="noStrike">
                        <a:solidFill>
                          <a:srgbClr val="D4A436"/>
                        </a:solidFill>
                        <a:latin typeface="Calibri"/>
                        <a:ea typeface="Calibri"/>
                        <a:cs typeface="Calibri"/>
                        <a:sym typeface="Calibri"/>
                      </a:endParaRPr>
                    </a:p>
                  </a:txBody>
                  <a:tcPr marT="0" marB="0" marR="68575" marL="68575" anchor="ctr">
                    <a:solidFill>
                      <a:srgbClr val="BFBFBF"/>
                    </a:solidFill>
                  </a:tcPr>
                </a:tc>
              </a:tr>
              <a:tr h="684125">
                <a:tc vMerge="1"/>
                <a:tc>
                  <a:txBody>
                    <a:bodyPr/>
                    <a:lstStyle/>
                    <a:p>
                      <a:pPr indent="0" lvl="0" marL="0" marR="0" rtl="1" algn="just">
                        <a:lnSpc>
                          <a:spcPct val="115000"/>
                        </a:lnSpc>
                        <a:spcBef>
                          <a:spcPts val="0"/>
                        </a:spcBef>
                        <a:spcAft>
                          <a:spcPts val="0"/>
                        </a:spcAft>
                        <a:buNone/>
                      </a:pPr>
                      <a:r>
                        <a:rPr b="0" lang="ar-EG" sz="1600" u="none" cap="none" strike="noStrike">
                          <a:solidFill>
                            <a:srgbClr val="D4A436"/>
                          </a:solidFill>
                          <a:latin typeface="Calibri"/>
                          <a:ea typeface="Calibri"/>
                          <a:cs typeface="Calibri"/>
                          <a:sym typeface="Calibri"/>
                        </a:rPr>
                        <a:t>امكانية تعديل حالات المهام واضافة وقت مستغرق لكل مهمة يوميًا.</a:t>
                      </a:r>
                      <a:endParaRPr b="0" sz="1600" u="none" cap="none" strike="noStrike">
                        <a:solidFill>
                          <a:srgbClr val="D4A436"/>
                        </a:solidFill>
                        <a:latin typeface="Calibri"/>
                        <a:ea typeface="Calibri"/>
                        <a:cs typeface="Calibri"/>
                        <a:sym typeface="Calibri"/>
                      </a:endParaRPr>
                    </a:p>
                  </a:txBody>
                  <a:tcPr marT="0" marB="0" marR="68575" marL="68575" anchor="ctr">
                    <a:solidFill>
                      <a:srgbClr val="BFBFBF"/>
                    </a:solidFill>
                  </a:tcPr>
                </a:tc>
              </a:tr>
            </a:tbl>
          </a:graphicData>
        </a:graphic>
      </p:graphicFrame>
    </p:spTree>
  </p:cSld>
  <p:clrMapOvr>
    <a:masterClrMapping/>
  </p:clrMapOvr>
  <mc:AlternateContent>
    <mc:Choice Requires="p14">
      <p:transition spd="slow" p14:dur="12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0"/>
          <p:cNvSpPr txBox="1"/>
          <p:nvPr>
            <p:ph type="title"/>
          </p:nvPr>
        </p:nvSpPr>
        <p:spPr>
          <a:xfrm>
            <a:off x="395536" y="269776"/>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rgbClr val="1E967E"/>
              </a:buClr>
              <a:buSzPts val="2800"/>
              <a:buFont typeface="Arial"/>
              <a:buNone/>
            </a:pPr>
            <a:r>
              <a:rPr b="1" lang="ar-EG" sz="2800">
                <a:solidFill>
                  <a:srgbClr val="1E967E"/>
                </a:solidFill>
                <a:latin typeface="Arial"/>
                <a:ea typeface="Arial"/>
                <a:cs typeface="Arial"/>
                <a:sym typeface="Arial"/>
              </a:rPr>
              <a:t>حملة تسويق إلكتروني</a:t>
            </a:r>
            <a:endParaRPr b="1" sz="2800">
              <a:solidFill>
                <a:srgbClr val="1E967E"/>
              </a:solidFill>
              <a:latin typeface="Arial"/>
              <a:ea typeface="Arial"/>
              <a:cs typeface="Arial"/>
              <a:sym typeface="Arial"/>
            </a:endParaRPr>
          </a:p>
        </p:txBody>
      </p:sp>
      <p:pic>
        <p:nvPicPr>
          <p:cNvPr descr="C:\Users\Mit\Desktop\Powerpoint_E-dawam_Cover\Line_3.png" id="342" name="Google Shape;342;p30"/>
          <p:cNvPicPr preferRelativeResize="0"/>
          <p:nvPr/>
        </p:nvPicPr>
        <p:blipFill rotWithShape="1">
          <a:blip r:embed="rId3">
            <a:alphaModFix/>
          </a:blip>
          <a:srcRect b="0" l="0" r="0" t="0"/>
          <a:stretch/>
        </p:blipFill>
        <p:spPr>
          <a:xfrm rot="5400000">
            <a:off x="5201252" y="3391999"/>
            <a:ext cx="6957392" cy="173393"/>
          </a:xfrm>
          <a:prstGeom prst="rect">
            <a:avLst/>
          </a:prstGeom>
          <a:noFill/>
          <a:ln>
            <a:noFill/>
          </a:ln>
        </p:spPr>
      </p:pic>
      <p:pic>
        <p:nvPicPr>
          <p:cNvPr descr="C:\Users\Mit\Desktop\Powerpoint_E-dawam_Cover\Layout\8.png" id="343" name="Google Shape;343;p30"/>
          <p:cNvPicPr preferRelativeResize="0"/>
          <p:nvPr/>
        </p:nvPicPr>
        <p:blipFill rotWithShape="1">
          <a:blip r:embed="rId4">
            <a:alphaModFix/>
          </a:blip>
          <a:srcRect b="0" l="0" r="0" t="0"/>
          <a:stretch/>
        </p:blipFill>
        <p:spPr>
          <a:xfrm>
            <a:off x="-36512" y="-13882"/>
            <a:ext cx="5439651" cy="447958"/>
          </a:xfrm>
          <a:prstGeom prst="rect">
            <a:avLst/>
          </a:prstGeom>
          <a:noFill/>
          <a:ln>
            <a:noFill/>
          </a:ln>
        </p:spPr>
      </p:pic>
      <p:pic>
        <p:nvPicPr>
          <p:cNvPr descr="C:\Users\Mit\Desktop\Powerpoint_E-dawam_Cover\Layout\9.png" id="344" name="Google Shape;344;p30"/>
          <p:cNvPicPr preferRelativeResize="0"/>
          <p:nvPr/>
        </p:nvPicPr>
        <p:blipFill rotWithShape="1">
          <a:blip r:embed="rId5">
            <a:alphaModFix/>
          </a:blip>
          <a:srcRect b="0" l="0" r="0" t="0"/>
          <a:stretch/>
        </p:blipFill>
        <p:spPr>
          <a:xfrm>
            <a:off x="4897120" y="-13882"/>
            <a:ext cx="4283392" cy="447958"/>
          </a:xfrm>
          <a:prstGeom prst="rect">
            <a:avLst/>
          </a:prstGeom>
          <a:noFill/>
          <a:ln>
            <a:noFill/>
          </a:ln>
        </p:spPr>
      </p:pic>
      <p:sp>
        <p:nvSpPr>
          <p:cNvPr id="345" name="Google Shape;345;p30"/>
          <p:cNvSpPr txBox="1"/>
          <p:nvPr/>
        </p:nvSpPr>
        <p:spPr>
          <a:xfrm>
            <a:off x="323528" y="2051263"/>
            <a:ext cx="7992888" cy="1754326"/>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800"/>
              <a:buFont typeface="Noto Sans Symbols"/>
              <a:buChar char="✔"/>
            </a:pPr>
            <a:r>
              <a:rPr lang="ar-EG" sz="1800">
                <a:solidFill>
                  <a:schemeClr val="dk1"/>
                </a:solidFill>
                <a:latin typeface="Arial"/>
                <a:ea typeface="Arial"/>
                <a:cs typeface="Arial"/>
                <a:sym typeface="Arial"/>
              </a:rPr>
              <a:t>إشهار ونشر البوابة والتعريف بها </a:t>
            </a:r>
            <a:endParaRPr/>
          </a:p>
          <a:p>
            <a:pPr indent="-285750" lvl="0" marL="285750" marR="0" rtl="1" algn="r">
              <a:lnSpc>
                <a:spcPct val="150000"/>
              </a:lnSpc>
              <a:spcBef>
                <a:spcPts val="0"/>
              </a:spcBef>
              <a:spcAft>
                <a:spcPts val="0"/>
              </a:spcAft>
              <a:buClr>
                <a:schemeClr val="dk1"/>
              </a:buClr>
              <a:buSzPts val="1800"/>
              <a:buFont typeface="Noto Sans Symbols"/>
              <a:buChar char="✔"/>
            </a:pPr>
            <a:r>
              <a:rPr lang="ar-EG" sz="1800">
                <a:solidFill>
                  <a:schemeClr val="dk1"/>
                </a:solidFill>
                <a:latin typeface="Arial"/>
                <a:ea typeface="Arial"/>
                <a:cs typeface="Arial"/>
                <a:sym typeface="Arial"/>
              </a:rPr>
              <a:t>تجميع السير الذاتية </a:t>
            </a:r>
            <a:endParaRPr/>
          </a:p>
          <a:p>
            <a:pPr indent="-285750" lvl="0" marL="285750" marR="0" rtl="1" algn="r">
              <a:lnSpc>
                <a:spcPct val="150000"/>
              </a:lnSpc>
              <a:spcBef>
                <a:spcPts val="0"/>
              </a:spcBef>
              <a:spcAft>
                <a:spcPts val="0"/>
              </a:spcAft>
              <a:buClr>
                <a:schemeClr val="dk1"/>
              </a:buClr>
              <a:buSzPts val="1800"/>
              <a:buFont typeface="Noto Sans Symbols"/>
              <a:buChar char="✔"/>
            </a:pPr>
            <a:r>
              <a:rPr lang="ar-EG" sz="1800">
                <a:solidFill>
                  <a:schemeClr val="dk1"/>
                </a:solidFill>
                <a:latin typeface="Arial"/>
                <a:ea typeface="Arial"/>
                <a:cs typeface="Arial"/>
                <a:sym typeface="Arial"/>
              </a:rPr>
              <a:t>التفاعل مع الجمهور السعودي ومعرفة متطلباته لتحديد اساليب منهجية في توفيرها.</a:t>
            </a:r>
            <a:endParaRPr/>
          </a:p>
          <a:p>
            <a:pPr indent="-285750" lvl="0" marL="285750" marR="0" rtl="1" algn="r">
              <a:lnSpc>
                <a:spcPct val="150000"/>
              </a:lnSpc>
              <a:spcBef>
                <a:spcPts val="0"/>
              </a:spcBef>
              <a:spcAft>
                <a:spcPts val="0"/>
              </a:spcAft>
              <a:buClr>
                <a:schemeClr val="dk1"/>
              </a:buClr>
              <a:buSzPts val="1800"/>
              <a:buFont typeface="Noto Sans Symbols"/>
              <a:buChar char="✔"/>
            </a:pPr>
            <a:r>
              <a:rPr lang="ar-EG" sz="1800">
                <a:solidFill>
                  <a:schemeClr val="dk1"/>
                </a:solidFill>
                <a:latin typeface="Arial"/>
                <a:ea typeface="Arial"/>
                <a:cs typeface="Arial"/>
                <a:sym typeface="Arial"/>
              </a:rPr>
              <a:t>توطيد الثقة بين اسم «إي-دوام» والجمهور العام.</a:t>
            </a:r>
            <a:endParaRPr sz="1800">
              <a:solidFill>
                <a:schemeClr val="dk1"/>
              </a:solidFill>
              <a:latin typeface="Arial"/>
              <a:ea typeface="Arial"/>
              <a:cs typeface="Arial"/>
              <a:sym typeface="Arial"/>
            </a:endParaRPr>
          </a:p>
        </p:txBody>
      </p:sp>
      <p:sp>
        <p:nvSpPr>
          <p:cNvPr id="346" name="Google Shape;346;p30"/>
          <p:cNvSpPr txBox="1"/>
          <p:nvPr/>
        </p:nvSpPr>
        <p:spPr>
          <a:xfrm>
            <a:off x="3635896" y="1340768"/>
            <a:ext cx="5132747" cy="557845"/>
          </a:xfrm>
          <a:prstGeom prst="rect">
            <a:avLst/>
          </a:prstGeom>
          <a:solidFill>
            <a:srgbClr val="1E967E"/>
          </a:solid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200">
                <a:solidFill>
                  <a:schemeClr val="lt1"/>
                </a:solidFill>
                <a:latin typeface="Arial"/>
                <a:ea typeface="Arial"/>
                <a:cs typeface="Arial"/>
                <a:sym typeface="Arial"/>
              </a:rPr>
              <a:t>هدف الحملة التسويقية لبوابة «إي-دوام»</a:t>
            </a:r>
            <a:endParaRPr b="1" sz="2200">
              <a:solidFill>
                <a:schemeClr val="lt1"/>
              </a:solidFill>
              <a:latin typeface="Arial"/>
              <a:ea typeface="Arial"/>
              <a:cs typeface="Arial"/>
              <a:sym typeface="Arial"/>
            </a:endParaRPr>
          </a:p>
        </p:txBody>
      </p:sp>
      <p:sp>
        <p:nvSpPr>
          <p:cNvPr id="347" name="Google Shape;347;p30"/>
          <p:cNvSpPr txBox="1"/>
          <p:nvPr/>
        </p:nvSpPr>
        <p:spPr>
          <a:xfrm>
            <a:off x="3563888" y="4005064"/>
            <a:ext cx="5132747" cy="557845"/>
          </a:xfrm>
          <a:prstGeom prst="rect">
            <a:avLst/>
          </a:prstGeom>
          <a:solidFill>
            <a:srgbClr val="1E967E"/>
          </a:solid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200">
                <a:solidFill>
                  <a:schemeClr val="lt1"/>
                </a:solidFill>
                <a:latin typeface="Arial"/>
                <a:ea typeface="Arial"/>
                <a:cs typeface="Arial"/>
                <a:sym typeface="Arial"/>
              </a:rPr>
              <a:t>المستهدفين من الحملة التسويقية  </a:t>
            </a:r>
            <a:endParaRPr b="1" sz="2200">
              <a:solidFill>
                <a:schemeClr val="lt1"/>
              </a:solidFill>
              <a:latin typeface="Arial"/>
              <a:ea typeface="Arial"/>
              <a:cs typeface="Arial"/>
              <a:sym typeface="Arial"/>
            </a:endParaRPr>
          </a:p>
        </p:txBody>
      </p:sp>
      <p:sp>
        <p:nvSpPr>
          <p:cNvPr id="348" name="Google Shape;348;p30"/>
          <p:cNvSpPr txBox="1"/>
          <p:nvPr/>
        </p:nvSpPr>
        <p:spPr>
          <a:xfrm>
            <a:off x="2483768" y="4793377"/>
            <a:ext cx="5832648" cy="1338828"/>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800"/>
              <a:buFont typeface="Noto Sans Symbols"/>
              <a:buChar char="✔"/>
            </a:pPr>
            <a:r>
              <a:rPr lang="ar-EG" sz="1800">
                <a:solidFill>
                  <a:schemeClr val="dk1"/>
                </a:solidFill>
                <a:latin typeface="Arial"/>
                <a:ea typeface="Arial"/>
                <a:cs typeface="Arial"/>
                <a:sym typeface="Arial"/>
              </a:rPr>
              <a:t>الباحثين عن عمل ذوي الاحتياجات الخاصة بشكل خاص</a:t>
            </a:r>
            <a:endParaRPr/>
          </a:p>
          <a:p>
            <a:pPr indent="-285750" lvl="0" marL="285750" marR="0" rtl="1" algn="r">
              <a:lnSpc>
                <a:spcPct val="150000"/>
              </a:lnSpc>
              <a:spcBef>
                <a:spcPts val="0"/>
              </a:spcBef>
              <a:spcAft>
                <a:spcPts val="0"/>
              </a:spcAft>
              <a:buClr>
                <a:schemeClr val="dk1"/>
              </a:buClr>
              <a:buSzPts val="1800"/>
              <a:buFont typeface="Noto Sans Symbols"/>
              <a:buChar char="✔"/>
            </a:pPr>
            <a:r>
              <a:rPr lang="ar-EG" sz="1800">
                <a:solidFill>
                  <a:schemeClr val="dk1"/>
                </a:solidFill>
                <a:latin typeface="Arial"/>
                <a:ea typeface="Arial"/>
                <a:cs typeface="Arial"/>
                <a:sym typeface="Arial"/>
              </a:rPr>
              <a:t>المجتمع السعودي بشكل عام</a:t>
            </a:r>
            <a:endParaRPr/>
          </a:p>
          <a:p>
            <a:pPr indent="0" lvl="0" marL="0" marR="0" rtl="1" algn="r">
              <a:lnSpc>
                <a:spcPct val="150000"/>
              </a:lnSpc>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1"/>
          <p:cNvSpPr txBox="1"/>
          <p:nvPr>
            <p:ph type="title"/>
          </p:nvPr>
        </p:nvSpPr>
        <p:spPr>
          <a:xfrm>
            <a:off x="323528" y="269776"/>
            <a:ext cx="8568952"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2800"/>
              <a:buFont typeface="Arial"/>
              <a:buNone/>
            </a:pPr>
            <a:r>
              <a:rPr b="1" lang="ar-EG" sz="2800">
                <a:latin typeface="Arial"/>
                <a:ea typeface="Arial"/>
                <a:cs typeface="Arial"/>
                <a:sym typeface="Arial"/>
              </a:rPr>
              <a:t>إطلاق بوابة «إي – دوام»</a:t>
            </a:r>
            <a:endParaRPr b="1" sz="2800">
              <a:latin typeface="Arial"/>
              <a:ea typeface="Arial"/>
              <a:cs typeface="Arial"/>
              <a:sym typeface="Arial"/>
            </a:endParaRPr>
          </a:p>
        </p:txBody>
      </p:sp>
      <p:pic>
        <p:nvPicPr>
          <p:cNvPr descr="C:\Users\Mit\Desktop\Powerpoint_E-dawam_Cover\Line_1.png" id="355" name="Google Shape;355;p31"/>
          <p:cNvPicPr preferRelativeResize="0"/>
          <p:nvPr/>
        </p:nvPicPr>
        <p:blipFill rotWithShape="1">
          <a:blip r:embed="rId3">
            <a:alphaModFix/>
          </a:blip>
          <a:srcRect b="0" l="0" r="0" t="0"/>
          <a:stretch/>
        </p:blipFill>
        <p:spPr>
          <a:xfrm>
            <a:off x="0" y="5821082"/>
            <a:ext cx="9158419" cy="230400"/>
          </a:xfrm>
          <a:prstGeom prst="rect">
            <a:avLst/>
          </a:prstGeom>
          <a:noFill/>
          <a:ln>
            <a:noFill/>
          </a:ln>
        </p:spPr>
      </p:pic>
      <p:sp>
        <p:nvSpPr>
          <p:cNvPr id="356" name="Google Shape;356;p31"/>
          <p:cNvSpPr/>
          <p:nvPr/>
        </p:nvSpPr>
        <p:spPr>
          <a:xfrm>
            <a:off x="0" y="1300698"/>
            <a:ext cx="9144000" cy="40011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lang="ar-EG" sz="2000">
                <a:solidFill>
                  <a:srgbClr val="1E967E"/>
                </a:solidFill>
                <a:latin typeface="Arial"/>
                <a:ea typeface="Arial"/>
                <a:cs typeface="Arial"/>
                <a:sym typeface="Arial"/>
              </a:rPr>
              <a:t>تدشين بوابة توظيف "إي- دوام " ضمن فعاليات ملتقى توظيف ذوي الاحتياجات الخاصة  </a:t>
            </a:r>
            <a:r>
              <a:rPr lang="ar-EG" sz="1800">
                <a:solidFill>
                  <a:srgbClr val="1E967E"/>
                </a:solidFill>
                <a:latin typeface="Arial"/>
                <a:ea typeface="Arial"/>
                <a:cs typeface="Arial"/>
                <a:sym typeface="Arial"/>
              </a:rPr>
              <a:t> </a:t>
            </a:r>
            <a:endParaRPr sz="1800">
              <a:solidFill>
                <a:srgbClr val="1E967E"/>
              </a:solidFill>
              <a:latin typeface="Arial"/>
              <a:ea typeface="Arial"/>
              <a:cs typeface="Arial"/>
              <a:sym typeface="Arial"/>
            </a:endParaRPr>
          </a:p>
        </p:txBody>
      </p:sp>
      <p:pic>
        <p:nvPicPr>
          <p:cNvPr id="357" name="Google Shape;357;p31"/>
          <p:cNvPicPr preferRelativeResize="0"/>
          <p:nvPr/>
        </p:nvPicPr>
        <p:blipFill rotWithShape="1">
          <a:blip r:embed="rId4">
            <a:alphaModFix/>
          </a:blip>
          <a:srcRect b="0" l="0" r="0" t="0"/>
          <a:stretch/>
        </p:blipFill>
        <p:spPr>
          <a:xfrm>
            <a:off x="251520" y="2096396"/>
            <a:ext cx="4824536" cy="3208316"/>
          </a:xfrm>
          <a:prstGeom prst="rect">
            <a:avLst/>
          </a:prstGeom>
          <a:noFill/>
          <a:ln>
            <a:noFill/>
          </a:ln>
        </p:spPr>
      </p:pic>
      <p:sp>
        <p:nvSpPr>
          <p:cNvPr id="358" name="Google Shape;358;p31"/>
          <p:cNvSpPr/>
          <p:nvPr/>
        </p:nvSpPr>
        <p:spPr>
          <a:xfrm>
            <a:off x="5292080" y="2078846"/>
            <a:ext cx="3529058" cy="341632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lang="ar-EG" sz="1800">
                <a:solidFill>
                  <a:schemeClr val="dk1"/>
                </a:solidFill>
                <a:latin typeface="Arial"/>
                <a:ea typeface="Arial"/>
                <a:cs typeface="Arial"/>
                <a:sym typeface="Arial"/>
              </a:rPr>
              <a:t>قام الأمير خالد بن بندر بن عبدالعزيز أمير منطقة الرياض بتدشين بوابة التوظيف (إي-دوام) المتخصصة في توظيف ذوي الاحتياجات الخاصة وأسرهم، ضمن فعاليات ملتقى التوظيف الوطني الاول لذوي الاحتياجات الخاصة الاحد 12 رجب 1435 هـ. </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20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619944" y="620688"/>
            <a:ext cx="8229600" cy="1440160"/>
          </a:xfrm>
          <a:prstGeom prst="rect">
            <a:avLst/>
          </a:prstGeom>
          <a:noFill/>
          <a:ln>
            <a:noFill/>
          </a:ln>
        </p:spPr>
        <p:txBody>
          <a:bodyPr anchorCtr="0" anchor="ctr" bIns="45700" lIns="91425" spcFirstLastPara="1" rIns="91425" wrap="square" tIns="45700">
            <a:noAutofit/>
          </a:bodyPr>
          <a:lstStyle/>
          <a:p>
            <a:pPr indent="0" lvl="0" marL="0" rtl="1" algn="ctr">
              <a:lnSpc>
                <a:spcPct val="150000"/>
              </a:lnSpc>
              <a:spcBef>
                <a:spcPts val="0"/>
              </a:spcBef>
              <a:spcAft>
                <a:spcPts val="0"/>
              </a:spcAft>
              <a:buClr>
                <a:schemeClr val="dk1"/>
              </a:buClr>
              <a:buSzPts val="2800"/>
              <a:buFont typeface="Arial"/>
              <a:buNone/>
            </a:pPr>
            <a:r>
              <a:rPr b="1" lang="ar-EG" sz="2800">
                <a:latin typeface="Arial"/>
                <a:ea typeface="Arial"/>
                <a:cs typeface="Arial"/>
                <a:sym typeface="Arial"/>
              </a:rPr>
              <a:t>جمعية الاعاقة الحركية للكبار (حركية)</a:t>
            </a:r>
            <a:br>
              <a:rPr b="1" lang="ar-EG" sz="2800">
                <a:latin typeface="Arial"/>
                <a:ea typeface="Arial"/>
                <a:cs typeface="Arial"/>
                <a:sym typeface="Arial"/>
              </a:rPr>
            </a:br>
            <a:endParaRPr b="1" sz="2800">
              <a:latin typeface="Arial"/>
              <a:ea typeface="Arial"/>
              <a:cs typeface="Arial"/>
              <a:sym typeface="Arial"/>
            </a:endParaRPr>
          </a:p>
        </p:txBody>
      </p:sp>
      <p:sp>
        <p:nvSpPr>
          <p:cNvPr id="105" name="Google Shape;105;p14"/>
          <p:cNvSpPr txBox="1"/>
          <p:nvPr/>
        </p:nvSpPr>
        <p:spPr>
          <a:xfrm>
            <a:off x="619944" y="260648"/>
            <a:ext cx="8229600" cy="1440160"/>
          </a:xfrm>
          <a:prstGeom prst="rect">
            <a:avLst/>
          </a:prstGeom>
          <a:noFill/>
          <a:ln>
            <a:noFill/>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Clr>
                <a:schemeClr val="dk1"/>
              </a:buClr>
              <a:buSzPts val="2800"/>
              <a:buFont typeface="Arial"/>
              <a:buNone/>
            </a:pPr>
            <a:r>
              <a:rPr b="1" lang="ar-EG" sz="2800">
                <a:solidFill>
                  <a:schemeClr val="dk1"/>
                </a:solidFill>
                <a:latin typeface="Arial"/>
                <a:ea typeface="Arial"/>
                <a:cs typeface="Arial"/>
                <a:sym typeface="Arial"/>
              </a:rPr>
              <a:t>مالك مشروع «إي-دوام»</a:t>
            </a:r>
            <a:endParaRPr b="1" sz="2800">
              <a:solidFill>
                <a:schemeClr val="dk1"/>
              </a:solidFill>
              <a:latin typeface="Arial"/>
              <a:ea typeface="Arial"/>
              <a:cs typeface="Arial"/>
              <a:sym typeface="Arial"/>
            </a:endParaRPr>
          </a:p>
        </p:txBody>
      </p:sp>
      <p:sp>
        <p:nvSpPr>
          <p:cNvPr id="106" name="Google Shape;106;p14"/>
          <p:cNvSpPr txBox="1"/>
          <p:nvPr/>
        </p:nvSpPr>
        <p:spPr>
          <a:xfrm>
            <a:off x="520219" y="1713617"/>
            <a:ext cx="8229600" cy="2939519"/>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dk1"/>
              </a:buClr>
              <a:buSzPts val="1800"/>
              <a:buFont typeface="Arial"/>
              <a:buNone/>
            </a:pPr>
            <a:r>
              <a:rPr b="1" lang="ar-EG" sz="1800">
                <a:solidFill>
                  <a:schemeClr val="dk1"/>
                </a:solidFill>
                <a:latin typeface="Arial"/>
                <a:ea typeface="Arial"/>
                <a:cs typeface="Arial"/>
                <a:sym typeface="Arial"/>
              </a:rPr>
              <a:t> </a:t>
            </a:r>
            <a:endParaRPr/>
          </a:p>
          <a:p>
            <a:pPr indent="0" lvl="0" marL="0" marR="0" rtl="1" algn="ctr">
              <a:lnSpc>
                <a:spcPct val="200000"/>
              </a:lnSpc>
              <a:spcBef>
                <a:spcPts val="0"/>
              </a:spcBef>
              <a:spcAft>
                <a:spcPts val="0"/>
              </a:spcAft>
              <a:buClr>
                <a:schemeClr val="dk1"/>
              </a:buClr>
              <a:buSzPts val="1800"/>
              <a:buFont typeface="Arial"/>
              <a:buNone/>
            </a:pPr>
            <a:r>
              <a:rPr b="1" lang="ar-EG" sz="1800">
                <a:solidFill>
                  <a:schemeClr val="dk1"/>
                </a:solidFill>
                <a:latin typeface="Arial"/>
                <a:ea typeface="Arial"/>
                <a:cs typeface="Arial"/>
                <a:sym typeface="Arial"/>
              </a:rPr>
              <a:t>تسعى جمعية الإعاقة الحركية للكبار إلى توفير الرعاية الشاملة لذوي الإعاقة الحركية من الكبار من خلال مساهمتها في تقديم حزمة من البرامج الاجتماعية والصحية والتعليمية والتدريبية والتأهيلية وبرامج التوظيف وبرامج الرعاية العامة والخدمات المساندة بشراكة كاملة مع المجتمع لكي ينال الوطن نصيبه من ابنه المعاق.</a:t>
            </a:r>
            <a:endParaRPr b="1" sz="1800">
              <a:solidFill>
                <a:schemeClr val="dk1"/>
              </a:solidFill>
              <a:latin typeface="Arial"/>
              <a:ea typeface="Arial"/>
              <a:cs typeface="Arial"/>
              <a:sym typeface="Arial"/>
            </a:endParaRPr>
          </a:p>
        </p:txBody>
      </p:sp>
      <p:pic>
        <p:nvPicPr>
          <p:cNvPr descr="D:\harakia.png" id="107" name="Google Shape;107;p14"/>
          <p:cNvPicPr preferRelativeResize="0"/>
          <p:nvPr/>
        </p:nvPicPr>
        <p:blipFill rotWithShape="1">
          <a:blip r:embed="rId3">
            <a:alphaModFix/>
          </a:blip>
          <a:srcRect b="0" l="0" r="0" t="0"/>
          <a:stretch/>
        </p:blipFill>
        <p:spPr>
          <a:xfrm>
            <a:off x="1559525" y="1241903"/>
            <a:ext cx="6232574" cy="5139425"/>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xit" presetID="10" presetSubtype="0">
                                  <p:stCondLst>
                                    <p:cond delay="0"/>
                                  </p:stCondLst>
                                  <p:childTnLst>
                                    <p:animEffect filter="fade" transition="out">
                                      <p:cBhvr>
                                        <p:cTn dur="500"/>
                                        <p:tgtEl>
                                          <p:spTgt spid="105"/>
                                        </p:tgtEl>
                                      </p:cBhvr>
                                    </p:animEffect>
                                    <p:set>
                                      <p:cBhvr>
                                        <p:cTn dur="1" fill="hold">
                                          <p:stCondLst>
                                            <p:cond delay="500"/>
                                          </p:stCondLst>
                                        </p:cTn>
                                        <p:tgtEl>
                                          <p:spTgt spid="105"/>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2000"/>
                                        <p:tgtEl>
                                          <p:spTgt spid="10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2000"/>
                                        <p:tgtEl>
                                          <p:spTgt spid="107"/>
                                        </p:tgtEl>
                                      </p:cBhvr>
                                    </p:animEffect>
                                  </p:childTnLst>
                                </p:cTn>
                              </p:par>
                            </p:childTnLst>
                          </p:cTn>
                        </p:par>
                        <p:par>
                          <p:cTn fill="hold">
                            <p:stCondLst>
                              <p:cond delay="5000"/>
                            </p:stCondLst>
                            <p:childTnLst>
                              <p:par>
                                <p:cTn fill="hold" nodeType="afterEffect" presetClass="exit" presetID="10" presetSubtype="0">
                                  <p:stCondLst>
                                    <p:cond delay="0"/>
                                  </p:stCondLst>
                                  <p:childTnLst>
                                    <p:animEffect filter="fade" transition="out">
                                      <p:cBhvr>
                                        <p:cTn dur="500"/>
                                        <p:tgtEl>
                                          <p:spTgt spid="104"/>
                                        </p:tgtEl>
                                      </p:cBhvr>
                                    </p:animEffect>
                                    <p:set>
                                      <p:cBhvr>
                                        <p:cTn dur="1" fill="hold">
                                          <p:stCondLst>
                                            <p:cond delay="500"/>
                                          </p:stCondLst>
                                        </p:cTn>
                                        <p:tgtEl>
                                          <p:spTgt spid="104"/>
                                        </p:tgtEl>
                                        <p:attrNameLst>
                                          <p:attrName>style.visibility</p:attrName>
                                        </p:attrNameLst>
                                      </p:cBhvr>
                                      <p:to>
                                        <p:strVal val="hidden"/>
                                      </p:to>
                                    </p:set>
                                  </p:childTnLst>
                                </p:cTn>
                              </p:par>
                            </p:childTnLst>
                          </p:cTn>
                        </p:par>
                        <p:par>
                          <p:cTn fill="hold">
                            <p:stCondLst>
                              <p:cond delay="5500"/>
                            </p:stCondLst>
                            <p:childTnLst>
                              <p:par>
                                <p:cTn fill="hold" nodeType="afterEffect" presetClass="exit" presetID="10" presetSubtype="0">
                                  <p:stCondLst>
                                    <p:cond delay="0"/>
                                  </p:stCondLst>
                                  <p:childTnLst>
                                    <p:animEffect filter="fade" transition="out">
                                      <p:cBhvr>
                                        <p:cTn dur="500"/>
                                        <p:tgtEl>
                                          <p:spTgt spid="107"/>
                                        </p:tgtEl>
                                      </p:cBhvr>
                                    </p:animEffect>
                                    <p:set>
                                      <p:cBhvr>
                                        <p:cTn dur="1" fill="hold">
                                          <p:stCondLst>
                                            <p:cond delay="500"/>
                                          </p:stCondLst>
                                        </p:cTn>
                                        <p:tgtEl>
                                          <p:spTgt spid="1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2"/>
          <p:cNvSpPr txBox="1"/>
          <p:nvPr>
            <p:ph type="title"/>
          </p:nvPr>
        </p:nvSpPr>
        <p:spPr>
          <a:xfrm>
            <a:off x="323528" y="116632"/>
            <a:ext cx="8568952"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2800"/>
              <a:buFont typeface="Arial"/>
              <a:buNone/>
            </a:pPr>
            <a:r>
              <a:rPr b="1" lang="ar-EG" sz="2800">
                <a:latin typeface="Arial"/>
                <a:ea typeface="Arial"/>
                <a:cs typeface="Arial"/>
                <a:sym typeface="Arial"/>
              </a:rPr>
              <a:t>آلية التشغيل والإدارة</a:t>
            </a:r>
            <a:endParaRPr b="1" sz="2800">
              <a:latin typeface="Arial"/>
              <a:ea typeface="Arial"/>
              <a:cs typeface="Arial"/>
              <a:sym typeface="Arial"/>
            </a:endParaRPr>
          </a:p>
        </p:txBody>
      </p:sp>
      <p:pic>
        <p:nvPicPr>
          <p:cNvPr descr="C:\Users\Mit\Desktop\Powerpoint_E-dawam_Cover\Line_1.png" id="365" name="Google Shape;365;p32"/>
          <p:cNvPicPr preferRelativeResize="0"/>
          <p:nvPr/>
        </p:nvPicPr>
        <p:blipFill rotWithShape="1">
          <a:blip r:embed="rId3">
            <a:alphaModFix/>
          </a:blip>
          <a:srcRect b="0" l="0" r="0" t="0"/>
          <a:stretch/>
        </p:blipFill>
        <p:spPr>
          <a:xfrm>
            <a:off x="0" y="6366952"/>
            <a:ext cx="9158419" cy="230400"/>
          </a:xfrm>
          <a:prstGeom prst="rect">
            <a:avLst/>
          </a:prstGeom>
          <a:noFill/>
          <a:ln>
            <a:noFill/>
          </a:ln>
        </p:spPr>
      </p:pic>
      <p:sp>
        <p:nvSpPr>
          <p:cNvPr id="366" name="Google Shape;366;p32"/>
          <p:cNvSpPr txBox="1"/>
          <p:nvPr/>
        </p:nvSpPr>
        <p:spPr>
          <a:xfrm>
            <a:off x="107504" y="1700808"/>
            <a:ext cx="8753997" cy="466281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التأكد من صحة البيانات للمشتركين بالبوابة قبل تفعيل الحسابات من خلال فريق عمل إدارة الموظفين والشركات.</a:t>
            </a:r>
            <a:endParaRPr/>
          </a:p>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متابعة المسجلين بالبوابة سواء موظفين أو شركات من خلال بريد إدارة الشركات وبريد إدارة الموظفين </a:t>
            </a:r>
            <a:endParaRPr/>
          </a:p>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استخدام خطوات إدارية لاقتراح أفضل الوظائف الشاغرة لراغبي التوظيف مع أقرب الأشخاص الملائمين للوظائف المرجوة من الشركات من خلال فريق متخصص </a:t>
            </a:r>
            <a:endParaRPr/>
          </a:p>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ارسال بريد دوري للمشتركين بالمقترحات الوظيفية.</a:t>
            </a:r>
            <a:endParaRPr/>
          </a:p>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متابعة استفسارات العملاء من خلال إدارة اتصل بنا.</a:t>
            </a:r>
            <a:endParaRPr/>
          </a:p>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تحديث الفيديوهات بالبوابة للزوار لتشمل شرح كافة خطوات الاستفادة من خصائص البوابة </a:t>
            </a:r>
            <a:endParaRPr/>
          </a:p>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تحديث مقالات التنمية البشرية بالبوابة للاستفادة من نصائح عامة لتعلم أجواء العمل عن بعد وكيفية الاستفادة منه بطريقة صحيحة ومنتجة.</a:t>
            </a:r>
            <a:endParaRPr sz="1800">
              <a:solidFill>
                <a:schemeClr val="dk1"/>
              </a:solidFill>
              <a:latin typeface="Arial"/>
              <a:ea typeface="Arial"/>
              <a:cs typeface="Arial"/>
              <a:sym typeface="Arial"/>
            </a:endParaRPr>
          </a:p>
        </p:txBody>
      </p:sp>
      <p:sp>
        <p:nvSpPr>
          <p:cNvPr id="367" name="Google Shape;367;p32"/>
          <p:cNvSpPr txBox="1"/>
          <p:nvPr/>
        </p:nvSpPr>
        <p:spPr>
          <a:xfrm>
            <a:off x="323527" y="1052736"/>
            <a:ext cx="8568953" cy="553998"/>
          </a:xfrm>
          <a:prstGeom prst="rect">
            <a:avLst/>
          </a:prstGeom>
          <a:solidFill>
            <a:srgbClr val="1E967E"/>
          </a:solid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000">
                <a:solidFill>
                  <a:schemeClr val="lt1"/>
                </a:solidFill>
                <a:latin typeface="Arial"/>
                <a:ea typeface="Arial"/>
                <a:cs typeface="Arial"/>
                <a:sym typeface="Arial"/>
              </a:rPr>
              <a:t>المرحلة الأولى: "مرحلة التوفيق والتجميع الإداري بين الشركات والموظفين" ،،،</a:t>
            </a:r>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20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3"/>
          <p:cNvSpPr txBox="1"/>
          <p:nvPr>
            <p:ph type="title"/>
          </p:nvPr>
        </p:nvSpPr>
        <p:spPr>
          <a:xfrm>
            <a:off x="323528" y="116632"/>
            <a:ext cx="8568952"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2800"/>
              <a:buFont typeface="Arial"/>
              <a:buNone/>
            </a:pPr>
            <a:r>
              <a:rPr b="1" lang="ar-EG" sz="2800">
                <a:latin typeface="Arial"/>
                <a:ea typeface="Arial"/>
                <a:cs typeface="Arial"/>
                <a:sym typeface="Arial"/>
              </a:rPr>
              <a:t>آلية التشغيل والإدارة</a:t>
            </a:r>
            <a:endParaRPr b="1" sz="2800">
              <a:latin typeface="Arial"/>
              <a:ea typeface="Arial"/>
              <a:cs typeface="Arial"/>
              <a:sym typeface="Arial"/>
            </a:endParaRPr>
          </a:p>
        </p:txBody>
      </p:sp>
      <p:pic>
        <p:nvPicPr>
          <p:cNvPr descr="C:\Users\Mit\Desktop\Powerpoint_E-dawam_Cover\Line_1.png" id="374" name="Google Shape;374;p33"/>
          <p:cNvPicPr preferRelativeResize="0"/>
          <p:nvPr/>
        </p:nvPicPr>
        <p:blipFill rotWithShape="1">
          <a:blip r:embed="rId3">
            <a:alphaModFix/>
          </a:blip>
          <a:srcRect b="0" l="0" r="0" t="0"/>
          <a:stretch/>
        </p:blipFill>
        <p:spPr>
          <a:xfrm>
            <a:off x="0" y="6366952"/>
            <a:ext cx="9158419" cy="230400"/>
          </a:xfrm>
          <a:prstGeom prst="rect">
            <a:avLst/>
          </a:prstGeom>
          <a:noFill/>
          <a:ln>
            <a:noFill/>
          </a:ln>
        </p:spPr>
      </p:pic>
      <p:sp>
        <p:nvSpPr>
          <p:cNvPr id="375" name="Google Shape;375;p33"/>
          <p:cNvSpPr txBox="1"/>
          <p:nvPr/>
        </p:nvSpPr>
        <p:spPr>
          <a:xfrm>
            <a:off x="107504" y="1700808"/>
            <a:ext cx="8753997" cy="466281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تفعيل خاصية البحث بالبوابة للموظف / الشركة </a:t>
            </a:r>
            <a:endParaRPr sz="1800">
              <a:solidFill>
                <a:schemeClr val="dk1"/>
              </a:solidFill>
              <a:latin typeface="Arial"/>
              <a:ea typeface="Arial"/>
              <a:cs typeface="Arial"/>
              <a:sym typeface="Arial"/>
            </a:endParaRPr>
          </a:p>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الشركة تضيف موظفين لقائمة المفضلة لاختيار المناسب لها </a:t>
            </a:r>
            <a:endParaRPr/>
          </a:p>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تقنيات متعددة للبحث المتقدم للمشتركين للوصول إلى أقرب المواصفات المناسبة لهم</a:t>
            </a:r>
            <a:endParaRPr/>
          </a:p>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الشركة تستطيع إضافة الموظفين المناسبين إلى قائمة المقابلات ومن خلالها يمكنها رؤية بيانات الاتصال الخاصة بالموظف الذي تم اختياره بعد موافقته</a:t>
            </a:r>
            <a:endParaRPr/>
          </a:p>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الموظف يستطيع اضافة وظيفة للمفضلة / التقدم للوظيفة </a:t>
            </a:r>
            <a:endParaRPr/>
          </a:p>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متابعة مهام الطرفين سواء شركة أو موظف من خلال نظام لإدارة العمل عن بعد</a:t>
            </a:r>
            <a:endParaRPr sz="1800">
              <a:solidFill>
                <a:schemeClr val="dk1"/>
              </a:solidFill>
              <a:latin typeface="Arial"/>
              <a:ea typeface="Arial"/>
              <a:cs typeface="Arial"/>
              <a:sym typeface="Arial"/>
            </a:endParaRPr>
          </a:p>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متابعة الموظف الذي تم اضافته بقائمة المقابلات للتأكد من التوظيف بصورة صحيحة من قبل إدارة البوابة.</a:t>
            </a:r>
            <a:endParaRPr/>
          </a:p>
          <a:p>
            <a:pPr indent="-285750" lvl="0" marL="285750" marR="0" rtl="1" algn="r">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متابعة عملية التوظيف عن بعد من خلال نظام برمجي لإصدار التقارير والاحصاءات الدورية للمشتركين.</a:t>
            </a:r>
            <a:endParaRPr/>
          </a:p>
        </p:txBody>
      </p:sp>
      <p:sp>
        <p:nvSpPr>
          <p:cNvPr id="376" name="Google Shape;376;p33"/>
          <p:cNvSpPr txBox="1"/>
          <p:nvPr/>
        </p:nvSpPr>
        <p:spPr>
          <a:xfrm>
            <a:off x="323527" y="1052736"/>
            <a:ext cx="8568953" cy="515526"/>
          </a:xfrm>
          <a:prstGeom prst="rect">
            <a:avLst/>
          </a:prstGeom>
          <a:solidFill>
            <a:srgbClr val="1E967E"/>
          </a:solid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000">
                <a:solidFill>
                  <a:schemeClr val="lt1"/>
                </a:solidFill>
                <a:latin typeface="Arial"/>
                <a:ea typeface="Arial"/>
                <a:cs typeface="Arial"/>
                <a:sym typeface="Arial"/>
              </a:rPr>
              <a:t>المرحلة الثانية: "مرحلة التفاعل الإلكتروني بين الشركات والموظفين بالبوابة" ،،،</a:t>
            </a:r>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20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4"/>
          <p:cNvSpPr txBox="1"/>
          <p:nvPr>
            <p:ph type="title"/>
          </p:nvPr>
        </p:nvSpPr>
        <p:spPr>
          <a:xfrm>
            <a:off x="323528" y="269776"/>
            <a:ext cx="8568952"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2800"/>
              <a:buFont typeface="Arial"/>
              <a:buNone/>
            </a:pPr>
            <a:r>
              <a:rPr b="1" lang="ar-EG" sz="2800">
                <a:latin typeface="Arial"/>
                <a:ea typeface="Arial"/>
                <a:cs typeface="Arial"/>
                <a:sym typeface="Arial"/>
              </a:rPr>
              <a:t>الموارد البشرية وفريق العمل</a:t>
            </a:r>
            <a:endParaRPr/>
          </a:p>
        </p:txBody>
      </p:sp>
      <p:pic>
        <p:nvPicPr>
          <p:cNvPr descr="C:\Users\Mit\Desktop\Powerpoint_E-dawam_Cover\Line_1.png" id="383" name="Google Shape;383;p34"/>
          <p:cNvPicPr preferRelativeResize="0"/>
          <p:nvPr/>
        </p:nvPicPr>
        <p:blipFill rotWithShape="1">
          <a:blip r:embed="rId3">
            <a:alphaModFix/>
          </a:blip>
          <a:srcRect b="0" l="0" r="0" t="0"/>
          <a:stretch/>
        </p:blipFill>
        <p:spPr>
          <a:xfrm>
            <a:off x="0" y="5821082"/>
            <a:ext cx="9158419" cy="230400"/>
          </a:xfrm>
          <a:prstGeom prst="rect">
            <a:avLst/>
          </a:prstGeom>
          <a:noFill/>
          <a:ln>
            <a:noFill/>
          </a:ln>
        </p:spPr>
      </p:pic>
      <p:graphicFrame>
        <p:nvGraphicFramePr>
          <p:cNvPr id="384" name="Google Shape;384;p34"/>
          <p:cNvGraphicFramePr/>
          <p:nvPr/>
        </p:nvGraphicFramePr>
        <p:xfrm>
          <a:off x="1043608" y="1196752"/>
          <a:ext cx="3000000" cy="3000000"/>
        </p:xfrm>
        <a:graphic>
          <a:graphicData uri="http://schemas.openxmlformats.org/drawingml/2006/table">
            <a:tbl>
              <a:tblPr bandRow="1" firstRow="1">
                <a:noFill/>
                <a:tableStyleId>{5A6C4988-CB45-426D-98B9-E67291E2B97F}</a:tableStyleId>
              </a:tblPr>
              <a:tblGrid>
                <a:gridCol w="4179875"/>
                <a:gridCol w="2948925"/>
              </a:tblGrid>
              <a:tr h="506025">
                <a:tc gridSpan="2">
                  <a:txBody>
                    <a:bodyPr/>
                    <a:lstStyle/>
                    <a:p>
                      <a:pPr indent="0" lvl="0" marL="0" marR="0" rtl="1" algn="ctr">
                        <a:spcBef>
                          <a:spcPts val="0"/>
                        </a:spcBef>
                        <a:spcAft>
                          <a:spcPts val="0"/>
                        </a:spcAft>
                        <a:buNone/>
                      </a:pPr>
                      <a:r>
                        <a:rPr lang="ar-EG" sz="2000" u="none" cap="none" strike="noStrike">
                          <a:latin typeface="Arial"/>
                          <a:ea typeface="Arial"/>
                          <a:cs typeface="Arial"/>
                          <a:sym typeface="Arial"/>
                        </a:rPr>
                        <a:t>فريق عمل المشروع </a:t>
                      </a:r>
                      <a:endParaRPr sz="2000" u="none" cap="none" strike="noStrike">
                        <a:latin typeface="Arial"/>
                        <a:ea typeface="Arial"/>
                        <a:cs typeface="Arial"/>
                        <a:sym typeface="Arial"/>
                      </a:endParaRPr>
                    </a:p>
                  </a:txBody>
                  <a:tcPr marT="45725" marB="45725" marR="91450" marL="91450">
                    <a:solidFill>
                      <a:srgbClr val="1E967E"/>
                    </a:solidFill>
                  </a:tcPr>
                </a:tc>
                <a:tc hMerge="1"/>
              </a:tr>
              <a:tr h="506025">
                <a:tc>
                  <a:txBody>
                    <a:bodyPr/>
                    <a:lstStyle/>
                    <a:p>
                      <a:pPr indent="0" lvl="0" marL="0" marR="0" rtl="1" algn="r">
                        <a:spcBef>
                          <a:spcPts val="0"/>
                        </a:spcBef>
                        <a:spcAft>
                          <a:spcPts val="0"/>
                        </a:spcAft>
                        <a:buNone/>
                      </a:pPr>
                      <a:r>
                        <a:rPr lang="ar-EG" sz="1800" u="none" cap="none" strike="noStrike">
                          <a:latin typeface="Arial"/>
                          <a:ea typeface="Arial"/>
                          <a:cs typeface="Arial"/>
                          <a:sym typeface="Arial"/>
                        </a:rPr>
                        <a:t>المبرمجين ومحليين نظم معلومات</a:t>
                      </a:r>
                      <a:endParaRPr sz="1800" u="none" cap="none" strike="noStrike">
                        <a:latin typeface="Arial"/>
                        <a:ea typeface="Arial"/>
                        <a:cs typeface="Arial"/>
                        <a:sym typeface="Arial"/>
                      </a:endParaRPr>
                    </a:p>
                  </a:txBody>
                  <a:tcPr marT="45725" marB="45725" marR="91450" marL="91450">
                    <a:solidFill>
                      <a:srgbClr val="1E967E"/>
                    </a:solidFill>
                  </a:tcPr>
                </a:tc>
                <a:tc>
                  <a:txBody>
                    <a:bodyPr/>
                    <a:lstStyle/>
                    <a:p>
                      <a:pPr indent="0" lvl="0" marL="0" marR="0" rtl="1" algn="ctr">
                        <a:spcBef>
                          <a:spcPts val="0"/>
                        </a:spcBef>
                        <a:spcAft>
                          <a:spcPts val="0"/>
                        </a:spcAft>
                        <a:buNone/>
                      </a:pPr>
                      <a:r>
                        <a:rPr lang="ar-EG" sz="1800" u="none" cap="none" strike="noStrike">
                          <a:latin typeface="Arial"/>
                          <a:ea typeface="Arial"/>
                          <a:cs typeface="Arial"/>
                          <a:sym typeface="Arial"/>
                        </a:rPr>
                        <a:t>9</a:t>
                      </a:r>
                      <a:endParaRPr sz="1800" u="none" cap="none" strike="noStrike">
                        <a:latin typeface="Arial"/>
                        <a:ea typeface="Arial"/>
                        <a:cs typeface="Arial"/>
                        <a:sym typeface="Arial"/>
                      </a:endParaRPr>
                    </a:p>
                  </a:txBody>
                  <a:tcPr marT="45725" marB="45725" marR="91450" marL="91450">
                    <a:solidFill>
                      <a:srgbClr val="BFBFBF"/>
                    </a:solidFill>
                  </a:tcPr>
                </a:tc>
              </a:tr>
              <a:tr h="506025">
                <a:tc>
                  <a:txBody>
                    <a:bodyPr/>
                    <a:lstStyle/>
                    <a:p>
                      <a:pPr indent="0" lvl="0" marL="0" marR="0" rtl="1" algn="r">
                        <a:spcBef>
                          <a:spcPts val="0"/>
                        </a:spcBef>
                        <a:spcAft>
                          <a:spcPts val="0"/>
                        </a:spcAft>
                        <a:buNone/>
                      </a:pPr>
                      <a:r>
                        <a:rPr lang="ar-EG" sz="1800" u="none" cap="none" strike="noStrike">
                          <a:latin typeface="Arial"/>
                          <a:ea typeface="Arial"/>
                          <a:cs typeface="Arial"/>
                          <a:sym typeface="Arial"/>
                        </a:rPr>
                        <a:t>المصممين الجرافيك والملتيميديا</a:t>
                      </a:r>
                      <a:endParaRPr sz="1800" u="none" cap="none" strike="noStrike">
                        <a:latin typeface="Arial"/>
                        <a:ea typeface="Arial"/>
                        <a:cs typeface="Arial"/>
                        <a:sym typeface="Arial"/>
                      </a:endParaRPr>
                    </a:p>
                  </a:txBody>
                  <a:tcPr marT="45725" marB="45725" marR="91450" marL="91450">
                    <a:solidFill>
                      <a:srgbClr val="1E967E"/>
                    </a:solidFill>
                  </a:tcPr>
                </a:tc>
                <a:tc>
                  <a:txBody>
                    <a:bodyPr/>
                    <a:lstStyle/>
                    <a:p>
                      <a:pPr indent="0" lvl="0" marL="0" marR="0" rtl="1" algn="ctr">
                        <a:spcBef>
                          <a:spcPts val="0"/>
                        </a:spcBef>
                        <a:spcAft>
                          <a:spcPts val="0"/>
                        </a:spcAft>
                        <a:buNone/>
                      </a:pPr>
                      <a:r>
                        <a:rPr lang="ar-EG" sz="1800" u="none" cap="none" strike="noStrike">
                          <a:latin typeface="Arial"/>
                          <a:ea typeface="Arial"/>
                          <a:cs typeface="Arial"/>
                          <a:sym typeface="Arial"/>
                        </a:rPr>
                        <a:t>3</a:t>
                      </a:r>
                      <a:endParaRPr sz="1800" u="none" cap="none" strike="noStrike">
                        <a:latin typeface="Arial"/>
                        <a:ea typeface="Arial"/>
                        <a:cs typeface="Arial"/>
                        <a:sym typeface="Arial"/>
                      </a:endParaRPr>
                    </a:p>
                  </a:txBody>
                  <a:tcPr marT="45725" marB="45725" marR="91450" marL="91450">
                    <a:solidFill>
                      <a:srgbClr val="BFBFBF"/>
                    </a:solidFill>
                  </a:tcPr>
                </a:tc>
              </a:tr>
              <a:tr h="506025">
                <a:tc>
                  <a:txBody>
                    <a:bodyPr/>
                    <a:lstStyle/>
                    <a:p>
                      <a:pPr indent="0" lvl="0" marL="0" marR="0" rtl="1" algn="r">
                        <a:spcBef>
                          <a:spcPts val="0"/>
                        </a:spcBef>
                        <a:spcAft>
                          <a:spcPts val="0"/>
                        </a:spcAft>
                        <a:buNone/>
                      </a:pPr>
                      <a:r>
                        <a:rPr lang="ar-EG" sz="1800" u="none" cap="none" strike="noStrike">
                          <a:latin typeface="Arial"/>
                          <a:ea typeface="Arial"/>
                          <a:cs typeface="Arial"/>
                          <a:sym typeface="Arial"/>
                        </a:rPr>
                        <a:t>إدارة الحملة التسويقية</a:t>
                      </a:r>
                      <a:endParaRPr sz="1800" u="none" cap="none" strike="noStrike">
                        <a:latin typeface="Arial"/>
                        <a:ea typeface="Arial"/>
                        <a:cs typeface="Arial"/>
                        <a:sym typeface="Arial"/>
                      </a:endParaRPr>
                    </a:p>
                  </a:txBody>
                  <a:tcPr marT="45725" marB="45725" marR="91450" marL="91450">
                    <a:solidFill>
                      <a:srgbClr val="1E967E"/>
                    </a:solidFill>
                  </a:tcPr>
                </a:tc>
                <a:tc>
                  <a:txBody>
                    <a:bodyPr/>
                    <a:lstStyle/>
                    <a:p>
                      <a:pPr indent="0" lvl="0" marL="0" marR="0" rtl="1" algn="ctr">
                        <a:spcBef>
                          <a:spcPts val="0"/>
                        </a:spcBef>
                        <a:spcAft>
                          <a:spcPts val="0"/>
                        </a:spcAft>
                        <a:buNone/>
                      </a:pPr>
                      <a:r>
                        <a:rPr lang="ar-EG" sz="1800" u="none" cap="none" strike="noStrike">
                          <a:latin typeface="Arial"/>
                          <a:ea typeface="Arial"/>
                          <a:cs typeface="Arial"/>
                          <a:sym typeface="Arial"/>
                        </a:rPr>
                        <a:t>2</a:t>
                      </a:r>
                      <a:endParaRPr sz="1800" u="none" cap="none" strike="noStrike">
                        <a:latin typeface="Arial"/>
                        <a:ea typeface="Arial"/>
                        <a:cs typeface="Arial"/>
                        <a:sym typeface="Arial"/>
                      </a:endParaRPr>
                    </a:p>
                  </a:txBody>
                  <a:tcPr marT="45725" marB="45725" marR="91450" marL="91450">
                    <a:solidFill>
                      <a:srgbClr val="BFBFBF"/>
                    </a:solidFill>
                  </a:tcPr>
                </a:tc>
              </a:tr>
              <a:tr h="506025">
                <a:tc>
                  <a:txBody>
                    <a:bodyPr/>
                    <a:lstStyle/>
                    <a:p>
                      <a:pPr indent="0" lvl="0" marL="0" marR="0" rtl="1" algn="r">
                        <a:spcBef>
                          <a:spcPts val="0"/>
                        </a:spcBef>
                        <a:spcAft>
                          <a:spcPts val="0"/>
                        </a:spcAft>
                        <a:buNone/>
                      </a:pPr>
                      <a:r>
                        <a:rPr lang="ar-EG" sz="1800" u="none" cap="none" strike="noStrike">
                          <a:latin typeface="Arial"/>
                          <a:ea typeface="Arial"/>
                          <a:cs typeface="Arial"/>
                          <a:sym typeface="Arial"/>
                        </a:rPr>
                        <a:t>إدارة البوابة</a:t>
                      </a:r>
                      <a:endParaRPr sz="1800" u="none" cap="none" strike="noStrike">
                        <a:latin typeface="Arial"/>
                        <a:ea typeface="Arial"/>
                        <a:cs typeface="Arial"/>
                        <a:sym typeface="Arial"/>
                      </a:endParaRPr>
                    </a:p>
                  </a:txBody>
                  <a:tcPr marT="45725" marB="45725" marR="91450" marL="91450">
                    <a:solidFill>
                      <a:srgbClr val="1E967E"/>
                    </a:solidFill>
                  </a:tcPr>
                </a:tc>
                <a:tc>
                  <a:txBody>
                    <a:bodyPr/>
                    <a:lstStyle/>
                    <a:p>
                      <a:pPr indent="0" lvl="0" marL="0" marR="0" rtl="1" algn="ctr">
                        <a:spcBef>
                          <a:spcPts val="0"/>
                        </a:spcBef>
                        <a:spcAft>
                          <a:spcPts val="0"/>
                        </a:spcAft>
                        <a:buNone/>
                      </a:pPr>
                      <a:r>
                        <a:rPr lang="ar-EG" sz="1800" u="none" cap="none" strike="noStrike">
                          <a:latin typeface="Arial"/>
                          <a:ea typeface="Arial"/>
                          <a:cs typeface="Arial"/>
                          <a:sym typeface="Arial"/>
                        </a:rPr>
                        <a:t>4</a:t>
                      </a:r>
                      <a:endParaRPr sz="1800" u="none" cap="none" strike="noStrike">
                        <a:latin typeface="Arial"/>
                        <a:ea typeface="Arial"/>
                        <a:cs typeface="Arial"/>
                        <a:sym typeface="Arial"/>
                      </a:endParaRPr>
                    </a:p>
                  </a:txBody>
                  <a:tcPr marT="45725" marB="45725" marR="91450" marL="91450">
                    <a:solidFill>
                      <a:srgbClr val="BFBFBF"/>
                    </a:solidFill>
                  </a:tcPr>
                </a:tc>
              </a:tr>
              <a:tr h="506025">
                <a:tc>
                  <a:txBody>
                    <a:bodyPr/>
                    <a:lstStyle/>
                    <a:p>
                      <a:pPr indent="0" lvl="0" marL="0" marR="0" rtl="1" algn="r">
                        <a:lnSpc>
                          <a:spcPct val="100000"/>
                        </a:lnSpc>
                        <a:spcBef>
                          <a:spcPts val="0"/>
                        </a:spcBef>
                        <a:spcAft>
                          <a:spcPts val="0"/>
                        </a:spcAft>
                        <a:buClr>
                          <a:schemeClr val="dk1"/>
                        </a:buClr>
                        <a:buSzPts val="1800"/>
                        <a:buFont typeface="Arial"/>
                        <a:buNone/>
                      </a:pPr>
                      <a:r>
                        <a:rPr lang="ar-EG" sz="1800" u="none" cap="none" strike="noStrike">
                          <a:latin typeface="Arial"/>
                          <a:ea typeface="Arial"/>
                          <a:cs typeface="Arial"/>
                          <a:sym typeface="Arial"/>
                        </a:rPr>
                        <a:t>اختبار الجودة </a:t>
                      </a:r>
                      <a:endParaRPr sz="1800" u="none" cap="none" strike="noStrike">
                        <a:latin typeface="Arial"/>
                        <a:ea typeface="Arial"/>
                        <a:cs typeface="Arial"/>
                        <a:sym typeface="Arial"/>
                      </a:endParaRPr>
                    </a:p>
                  </a:txBody>
                  <a:tcPr marT="45725" marB="45725" marR="91450" marL="91450">
                    <a:solidFill>
                      <a:srgbClr val="1E967E"/>
                    </a:solidFill>
                  </a:tcPr>
                </a:tc>
                <a:tc>
                  <a:txBody>
                    <a:bodyPr/>
                    <a:lstStyle/>
                    <a:p>
                      <a:pPr indent="0" lvl="0" marL="0" marR="0" rtl="1" algn="ctr">
                        <a:spcBef>
                          <a:spcPts val="0"/>
                        </a:spcBef>
                        <a:spcAft>
                          <a:spcPts val="0"/>
                        </a:spcAft>
                        <a:buNone/>
                      </a:pPr>
                      <a:r>
                        <a:rPr lang="ar-EG" sz="1800" u="none" cap="none" strike="noStrike">
                          <a:latin typeface="Arial"/>
                          <a:ea typeface="Arial"/>
                          <a:cs typeface="Arial"/>
                          <a:sym typeface="Arial"/>
                        </a:rPr>
                        <a:t>2</a:t>
                      </a:r>
                      <a:endParaRPr sz="1800" u="none" cap="none" strike="noStrike">
                        <a:latin typeface="Arial"/>
                        <a:ea typeface="Arial"/>
                        <a:cs typeface="Arial"/>
                        <a:sym typeface="Arial"/>
                      </a:endParaRPr>
                    </a:p>
                  </a:txBody>
                  <a:tcPr marT="45725" marB="45725" marR="91450" marL="91450">
                    <a:solidFill>
                      <a:srgbClr val="BFBFBF"/>
                    </a:solidFill>
                  </a:tcPr>
                </a:tc>
              </a:tr>
              <a:tr h="506025">
                <a:tc>
                  <a:txBody>
                    <a:bodyPr/>
                    <a:lstStyle/>
                    <a:p>
                      <a:pPr indent="0" lvl="0" marL="0" marR="0" rtl="1" algn="r">
                        <a:spcBef>
                          <a:spcPts val="0"/>
                        </a:spcBef>
                        <a:spcAft>
                          <a:spcPts val="0"/>
                        </a:spcAft>
                        <a:buNone/>
                      </a:pPr>
                      <a:r>
                        <a:rPr lang="ar-EG" sz="1800" u="none" cap="none" strike="noStrike">
                          <a:latin typeface="Arial"/>
                          <a:ea typeface="Arial"/>
                          <a:cs typeface="Arial"/>
                          <a:sym typeface="Arial"/>
                        </a:rPr>
                        <a:t>منسقي التوظيف والشركات (بجمعية حركية)</a:t>
                      </a:r>
                      <a:endParaRPr sz="1800" u="none" cap="none" strike="noStrike">
                        <a:latin typeface="Arial"/>
                        <a:ea typeface="Arial"/>
                        <a:cs typeface="Arial"/>
                        <a:sym typeface="Arial"/>
                      </a:endParaRPr>
                    </a:p>
                  </a:txBody>
                  <a:tcPr marT="45725" marB="45725" marR="91450" marL="91450">
                    <a:solidFill>
                      <a:srgbClr val="1E967E"/>
                    </a:solidFill>
                  </a:tcPr>
                </a:tc>
                <a:tc>
                  <a:txBody>
                    <a:bodyPr/>
                    <a:lstStyle/>
                    <a:p>
                      <a:pPr indent="0" lvl="0" marL="0" marR="0" rtl="1" algn="ctr">
                        <a:spcBef>
                          <a:spcPts val="0"/>
                        </a:spcBef>
                        <a:spcAft>
                          <a:spcPts val="0"/>
                        </a:spcAft>
                        <a:buNone/>
                      </a:pPr>
                      <a:r>
                        <a:rPr lang="ar-EG" sz="1800" u="none" cap="none" strike="noStrike">
                          <a:latin typeface="Arial"/>
                          <a:ea typeface="Arial"/>
                          <a:cs typeface="Arial"/>
                          <a:sym typeface="Arial"/>
                        </a:rPr>
                        <a:t>3</a:t>
                      </a:r>
                      <a:endParaRPr sz="1800" u="none" cap="none" strike="noStrike">
                        <a:latin typeface="Arial"/>
                        <a:ea typeface="Arial"/>
                        <a:cs typeface="Arial"/>
                        <a:sym typeface="Arial"/>
                      </a:endParaRPr>
                    </a:p>
                  </a:txBody>
                  <a:tcPr marT="45725" marB="45725" marR="91450" marL="91450">
                    <a:solidFill>
                      <a:srgbClr val="BFBFBF"/>
                    </a:solidFill>
                  </a:tcPr>
                </a:tc>
              </a:tr>
            </a:tbl>
          </a:graphicData>
        </a:graphic>
      </p:graphicFrame>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20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5"/>
          <p:cNvSpPr txBox="1"/>
          <p:nvPr>
            <p:ph type="title"/>
          </p:nvPr>
        </p:nvSpPr>
        <p:spPr>
          <a:xfrm>
            <a:off x="323528" y="188640"/>
            <a:ext cx="8568952"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2800"/>
              <a:buFont typeface="Arial"/>
              <a:buNone/>
            </a:pPr>
            <a:r>
              <a:rPr b="1" lang="ar-EG" sz="2800">
                <a:latin typeface="Arial"/>
                <a:ea typeface="Arial"/>
                <a:cs typeface="Arial"/>
                <a:sym typeface="Arial"/>
              </a:rPr>
              <a:t>أرقــــام وإحصــــاءات</a:t>
            </a:r>
            <a:endParaRPr/>
          </a:p>
        </p:txBody>
      </p:sp>
      <p:sp>
        <p:nvSpPr>
          <p:cNvPr id="390" name="Google Shape;390;p35"/>
          <p:cNvSpPr/>
          <p:nvPr/>
        </p:nvSpPr>
        <p:spPr>
          <a:xfrm>
            <a:off x="5436096" y="1016058"/>
            <a:ext cx="3595856" cy="430887"/>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2200">
                <a:solidFill>
                  <a:srgbClr val="1E967E"/>
                </a:solidFill>
                <a:latin typeface="Arial"/>
                <a:ea typeface="Arial"/>
                <a:cs typeface="Arial"/>
                <a:sym typeface="Arial"/>
              </a:rPr>
              <a:t> نسب زيارة الموقع الالكتروني</a:t>
            </a:r>
            <a:endParaRPr b="1" sz="2200">
              <a:solidFill>
                <a:srgbClr val="1E967E"/>
              </a:solidFill>
              <a:latin typeface="Arial"/>
              <a:ea typeface="Arial"/>
              <a:cs typeface="Arial"/>
              <a:sym typeface="Arial"/>
            </a:endParaRPr>
          </a:p>
        </p:txBody>
      </p:sp>
      <p:sp>
        <p:nvSpPr>
          <p:cNvPr id="391" name="Google Shape;391;p35"/>
          <p:cNvSpPr/>
          <p:nvPr/>
        </p:nvSpPr>
        <p:spPr>
          <a:xfrm>
            <a:off x="611560" y="1453919"/>
            <a:ext cx="8015036" cy="646331"/>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800">
                <a:solidFill>
                  <a:schemeClr val="dk1"/>
                </a:solidFill>
                <a:latin typeface="Arial"/>
                <a:ea typeface="Arial"/>
                <a:cs typeface="Arial"/>
                <a:sym typeface="Arial"/>
              </a:rPr>
              <a:t>يشير الاحصاء أدناه إلى معدلات الزيارة للموقع منذ اطلاق المشروع 12رجب 1435هـ وحتى يوم 20 رجب 1435هـ</a:t>
            </a:r>
            <a:endParaRPr sz="1800">
              <a:solidFill>
                <a:schemeClr val="dk1"/>
              </a:solidFill>
              <a:latin typeface="Arial"/>
              <a:ea typeface="Arial"/>
              <a:cs typeface="Arial"/>
              <a:sym typeface="Arial"/>
            </a:endParaRPr>
          </a:p>
        </p:txBody>
      </p:sp>
      <p:pic>
        <p:nvPicPr>
          <p:cNvPr id="392" name="Google Shape;392;p35"/>
          <p:cNvPicPr preferRelativeResize="0"/>
          <p:nvPr/>
        </p:nvPicPr>
        <p:blipFill rotWithShape="1">
          <a:blip r:embed="rId3">
            <a:alphaModFix/>
          </a:blip>
          <a:srcRect b="0" l="0" r="0" t="0"/>
          <a:stretch/>
        </p:blipFill>
        <p:spPr>
          <a:xfrm>
            <a:off x="323528" y="3212976"/>
            <a:ext cx="2010945" cy="2952328"/>
          </a:xfrm>
          <a:prstGeom prst="rect">
            <a:avLst/>
          </a:prstGeom>
          <a:noFill/>
          <a:ln>
            <a:noFill/>
          </a:ln>
        </p:spPr>
      </p:pic>
      <p:sp>
        <p:nvSpPr>
          <p:cNvPr id="393" name="Google Shape;393;p35"/>
          <p:cNvSpPr txBox="1"/>
          <p:nvPr/>
        </p:nvSpPr>
        <p:spPr>
          <a:xfrm>
            <a:off x="683568" y="2708920"/>
            <a:ext cx="1728192" cy="369332"/>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1800">
                <a:solidFill>
                  <a:srgbClr val="1E967E"/>
                </a:solidFill>
                <a:latin typeface="Arial"/>
                <a:ea typeface="Arial"/>
                <a:cs typeface="Arial"/>
                <a:sym typeface="Arial"/>
              </a:rPr>
              <a:t> 263 زائر</a:t>
            </a:r>
            <a:endParaRPr b="1" sz="1800">
              <a:solidFill>
                <a:srgbClr val="1E967E"/>
              </a:solidFill>
              <a:latin typeface="Arial"/>
              <a:ea typeface="Arial"/>
              <a:cs typeface="Arial"/>
              <a:sym typeface="Arial"/>
            </a:endParaRPr>
          </a:p>
        </p:txBody>
      </p:sp>
      <p:pic>
        <p:nvPicPr>
          <p:cNvPr id="394" name="Google Shape;394;p35"/>
          <p:cNvPicPr preferRelativeResize="0"/>
          <p:nvPr/>
        </p:nvPicPr>
        <p:blipFill rotWithShape="1">
          <a:blip r:embed="rId4">
            <a:alphaModFix/>
          </a:blip>
          <a:srcRect b="0" l="0" r="0" t="0"/>
          <a:stretch/>
        </p:blipFill>
        <p:spPr>
          <a:xfrm>
            <a:off x="1979712" y="2643220"/>
            <a:ext cx="504056" cy="507114"/>
          </a:xfrm>
          <a:prstGeom prst="rect">
            <a:avLst/>
          </a:prstGeom>
          <a:noFill/>
          <a:ln>
            <a:noFill/>
          </a:ln>
        </p:spPr>
      </p:pic>
      <p:sp>
        <p:nvSpPr>
          <p:cNvPr id="395" name="Google Shape;395;p35"/>
          <p:cNvSpPr txBox="1"/>
          <p:nvPr/>
        </p:nvSpPr>
        <p:spPr>
          <a:xfrm>
            <a:off x="3137351" y="2788258"/>
            <a:ext cx="259228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EG" sz="1800">
                <a:solidFill>
                  <a:srgbClr val="1E967E"/>
                </a:solidFill>
                <a:latin typeface="Arial"/>
                <a:ea typeface="Arial"/>
                <a:cs typeface="Arial"/>
                <a:sym typeface="Arial"/>
              </a:rPr>
              <a:t>6.11 صفحة/جلسة</a:t>
            </a:r>
            <a:endParaRPr b="1" sz="1800">
              <a:solidFill>
                <a:srgbClr val="1E967E"/>
              </a:solidFill>
              <a:latin typeface="Arial"/>
              <a:ea typeface="Arial"/>
              <a:cs typeface="Arial"/>
              <a:sym typeface="Arial"/>
            </a:endParaRPr>
          </a:p>
        </p:txBody>
      </p:sp>
      <p:pic>
        <p:nvPicPr>
          <p:cNvPr id="396" name="Google Shape;396;p35"/>
          <p:cNvPicPr preferRelativeResize="0"/>
          <p:nvPr/>
        </p:nvPicPr>
        <p:blipFill rotWithShape="1">
          <a:blip r:embed="rId5">
            <a:alphaModFix/>
          </a:blip>
          <a:srcRect b="0" l="0" r="0" t="0"/>
          <a:stretch/>
        </p:blipFill>
        <p:spPr>
          <a:xfrm>
            <a:off x="3491880" y="3419314"/>
            <a:ext cx="1443032" cy="2664296"/>
          </a:xfrm>
          <a:prstGeom prst="rect">
            <a:avLst/>
          </a:prstGeom>
          <a:noFill/>
          <a:ln>
            <a:noFill/>
          </a:ln>
        </p:spPr>
      </p:pic>
      <p:pic>
        <p:nvPicPr>
          <p:cNvPr id="397" name="Google Shape;397;p35"/>
          <p:cNvPicPr preferRelativeResize="0"/>
          <p:nvPr/>
        </p:nvPicPr>
        <p:blipFill rotWithShape="1">
          <a:blip r:embed="rId6">
            <a:alphaModFix/>
          </a:blip>
          <a:srcRect b="0" l="0" r="0" t="0"/>
          <a:stretch/>
        </p:blipFill>
        <p:spPr>
          <a:xfrm>
            <a:off x="4780983" y="2633855"/>
            <a:ext cx="655113" cy="710394"/>
          </a:xfrm>
          <a:prstGeom prst="rect">
            <a:avLst/>
          </a:prstGeom>
          <a:noFill/>
          <a:ln>
            <a:noFill/>
          </a:ln>
        </p:spPr>
      </p:pic>
      <p:sp>
        <p:nvSpPr>
          <p:cNvPr id="398" name="Google Shape;398;p35"/>
          <p:cNvSpPr txBox="1"/>
          <p:nvPr/>
        </p:nvSpPr>
        <p:spPr>
          <a:xfrm>
            <a:off x="6106316" y="2780928"/>
            <a:ext cx="271415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EG" sz="1800">
                <a:solidFill>
                  <a:srgbClr val="1E967E"/>
                </a:solidFill>
                <a:latin typeface="Arial"/>
                <a:ea typeface="Arial"/>
                <a:cs typeface="Arial"/>
                <a:sym typeface="Arial"/>
              </a:rPr>
              <a:t>8.05 متوسط مدة الزيارة</a:t>
            </a:r>
            <a:endParaRPr b="1" sz="1800">
              <a:solidFill>
                <a:srgbClr val="1E967E"/>
              </a:solidFill>
              <a:latin typeface="Arial"/>
              <a:ea typeface="Arial"/>
              <a:cs typeface="Arial"/>
              <a:sym typeface="Arial"/>
            </a:endParaRPr>
          </a:p>
        </p:txBody>
      </p:sp>
      <p:pic>
        <p:nvPicPr>
          <p:cNvPr id="399" name="Google Shape;399;p35"/>
          <p:cNvPicPr preferRelativeResize="0"/>
          <p:nvPr/>
        </p:nvPicPr>
        <p:blipFill rotWithShape="1">
          <a:blip r:embed="rId7">
            <a:alphaModFix/>
          </a:blip>
          <a:srcRect b="0" l="0" r="0" t="0"/>
          <a:stretch/>
        </p:blipFill>
        <p:spPr>
          <a:xfrm>
            <a:off x="8397309" y="2795819"/>
            <a:ext cx="423163" cy="339550"/>
          </a:xfrm>
          <a:prstGeom prst="rect">
            <a:avLst/>
          </a:prstGeom>
          <a:noFill/>
          <a:ln>
            <a:noFill/>
          </a:ln>
        </p:spPr>
      </p:pic>
      <p:pic>
        <p:nvPicPr>
          <p:cNvPr id="400" name="Google Shape;400;p35"/>
          <p:cNvPicPr preferRelativeResize="0"/>
          <p:nvPr/>
        </p:nvPicPr>
        <p:blipFill rotWithShape="1">
          <a:blip r:embed="rId8">
            <a:alphaModFix/>
          </a:blip>
          <a:srcRect b="0" l="0" r="0" t="0"/>
          <a:stretch/>
        </p:blipFill>
        <p:spPr>
          <a:xfrm>
            <a:off x="6660232" y="3284984"/>
            <a:ext cx="1512168" cy="28803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20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6"/>
          <p:cNvSpPr txBox="1"/>
          <p:nvPr>
            <p:ph type="title"/>
          </p:nvPr>
        </p:nvSpPr>
        <p:spPr>
          <a:xfrm>
            <a:off x="323528" y="188640"/>
            <a:ext cx="8568952"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3200"/>
              <a:buFont typeface="Arial"/>
              <a:buNone/>
            </a:pPr>
            <a:r>
              <a:rPr b="1" lang="ar-EG" sz="3200">
                <a:latin typeface="Arial"/>
                <a:ea typeface="Arial"/>
                <a:cs typeface="Arial"/>
                <a:sym typeface="Arial"/>
              </a:rPr>
              <a:t>أرقــــام وإحصــــاءات</a:t>
            </a:r>
            <a:endParaRPr b="1" sz="3200">
              <a:latin typeface="Calibri"/>
              <a:ea typeface="Calibri"/>
              <a:cs typeface="Calibri"/>
              <a:sym typeface="Calibri"/>
            </a:endParaRPr>
          </a:p>
        </p:txBody>
      </p:sp>
      <p:sp>
        <p:nvSpPr>
          <p:cNvPr id="406" name="Google Shape;406;p36"/>
          <p:cNvSpPr/>
          <p:nvPr/>
        </p:nvSpPr>
        <p:spPr>
          <a:xfrm>
            <a:off x="4572000" y="1124744"/>
            <a:ext cx="4416594" cy="52322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2800">
                <a:solidFill>
                  <a:srgbClr val="1E967E"/>
                </a:solidFill>
                <a:latin typeface="Arial"/>
                <a:ea typeface="Arial"/>
                <a:cs typeface="Arial"/>
                <a:sym typeface="Arial"/>
              </a:rPr>
              <a:t>المهتمين بالموقع الالكتروني</a:t>
            </a:r>
            <a:endParaRPr b="1" sz="2800">
              <a:solidFill>
                <a:srgbClr val="1E967E"/>
              </a:solidFill>
              <a:latin typeface="Arial"/>
              <a:ea typeface="Arial"/>
              <a:cs typeface="Arial"/>
              <a:sym typeface="Arial"/>
            </a:endParaRPr>
          </a:p>
        </p:txBody>
      </p:sp>
      <p:sp>
        <p:nvSpPr>
          <p:cNvPr id="407" name="Google Shape;407;p36"/>
          <p:cNvSpPr/>
          <p:nvPr/>
        </p:nvSpPr>
        <p:spPr>
          <a:xfrm>
            <a:off x="611560" y="1591876"/>
            <a:ext cx="8136904" cy="977191"/>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lang="ar-EG" sz="2000">
                <a:solidFill>
                  <a:schemeClr val="dk1"/>
                </a:solidFill>
                <a:latin typeface="Arial"/>
                <a:ea typeface="Arial"/>
                <a:cs typeface="Arial"/>
                <a:sym typeface="Arial"/>
              </a:rPr>
              <a:t>يشير التقرير إلى أن الزيارات من زائرين جدد تقدر ب 110 زيارة في مقابل 92 زيارات من مستخدمين سبق أن دخلوا على الموقع من قبل وهي نسبة مقبولة </a:t>
            </a:r>
            <a:endParaRPr sz="2000">
              <a:solidFill>
                <a:schemeClr val="dk1"/>
              </a:solidFill>
              <a:latin typeface="Arial"/>
              <a:ea typeface="Arial"/>
              <a:cs typeface="Arial"/>
              <a:sym typeface="Arial"/>
            </a:endParaRPr>
          </a:p>
        </p:txBody>
      </p:sp>
      <p:pic>
        <p:nvPicPr>
          <p:cNvPr id="408" name="Google Shape;408;p36"/>
          <p:cNvPicPr preferRelativeResize="0"/>
          <p:nvPr/>
        </p:nvPicPr>
        <p:blipFill rotWithShape="1">
          <a:blip r:embed="rId3">
            <a:alphaModFix/>
          </a:blip>
          <a:srcRect b="0" l="0" r="0" t="0"/>
          <a:stretch/>
        </p:blipFill>
        <p:spPr>
          <a:xfrm>
            <a:off x="1475656" y="2708920"/>
            <a:ext cx="6048672" cy="331236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20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7"/>
          <p:cNvSpPr txBox="1"/>
          <p:nvPr/>
        </p:nvSpPr>
        <p:spPr>
          <a:xfrm>
            <a:off x="323528" y="116632"/>
            <a:ext cx="8568952" cy="998984"/>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rgbClr val="1E967E"/>
              </a:buClr>
              <a:buSzPts val="3200"/>
              <a:buFont typeface="Arial"/>
              <a:buNone/>
            </a:pPr>
            <a:r>
              <a:rPr b="1" lang="ar-EG" sz="3200">
                <a:solidFill>
                  <a:srgbClr val="1E967E"/>
                </a:solidFill>
                <a:latin typeface="Arial"/>
                <a:ea typeface="Arial"/>
                <a:cs typeface="Arial"/>
                <a:sym typeface="Arial"/>
              </a:rPr>
              <a:t>أرقــــام وإحصــــاءات</a:t>
            </a:r>
            <a:endParaRPr/>
          </a:p>
        </p:txBody>
      </p:sp>
      <p:sp>
        <p:nvSpPr>
          <p:cNvPr id="414" name="Google Shape;414;p37"/>
          <p:cNvSpPr txBox="1"/>
          <p:nvPr/>
        </p:nvSpPr>
        <p:spPr>
          <a:xfrm>
            <a:off x="475928" y="557808"/>
            <a:ext cx="8568952" cy="1143000"/>
          </a:xfrm>
          <a:prstGeom prst="rect">
            <a:avLst/>
          </a:prstGeom>
          <a:noFill/>
          <a:ln>
            <a:noFill/>
          </a:ln>
        </p:spPr>
        <p:txBody>
          <a:bodyPr anchorCtr="0" anchor="ctr" bIns="45700" lIns="91425" spcFirstLastPara="1" rIns="91425" wrap="square" tIns="45700">
            <a:noAutofit/>
          </a:bodyPr>
          <a:lstStyle/>
          <a:p>
            <a:pPr indent="0" lvl="0" marL="0" marR="0" rtl="1" algn="r">
              <a:lnSpc>
                <a:spcPct val="150000"/>
              </a:lnSpc>
              <a:spcBef>
                <a:spcPts val="0"/>
              </a:spcBef>
              <a:spcAft>
                <a:spcPts val="0"/>
              </a:spcAft>
              <a:buClr>
                <a:srgbClr val="D4A436"/>
              </a:buClr>
              <a:buSzPts val="2600"/>
              <a:buFont typeface="Arial"/>
              <a:buNone/>
            </a:pPr>
            <a:r>
              <a:rPr b="1" lang="ar-EG" sz="2600">
                <a:solidFill>
                  <a:srgbClr val="D4A436"/>
                </a:solidFill>
                <a:latin typeface="Arial"/>
                <a:ea typeface="Arial"/>
                <a:cs typeface="Arial"/>
                <a:sym typeface="Arial"/>
              </a:rPr>
              <a:t>مدة الحملة التسويقية: 3 شهور</a:t>
            </a:r>
            <a:endParaRPr/>
          </a:p>
        </p:txBody>
      </p:sp>
      <p:sp>
        <p:nvSpPr>
          <p:cNvPr id="415" name="Google Shape;415;p37"/>
          <p:cNvSpPr/>
          <p:nvPr/>
        </p:nvSpPr>
        <p:spPr>
          <a:xfrm>
            <a:off x="467544" y="1312892"/>
            <a:ext cx="8208912" cy="888705"/>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lang="ar-EG" sz="1800">
                <a:solidFill>
                  <a:schemeClr val="dk1"/>
                </a:solidFill>
                <a:latin typeface="Arial"/>
                <a:ea typeface="Arial"/>
                <a:cs typeface="Arial"/>
                <a:sym typeface="Arial"/>
              </a:rPr>
              <a:t>الإحصاءات الموضحة أدناه تشير إلى مدى تفاعيل صفات التواصل الاجتماعي منذ إطلاق المشروع من 12 رجب 1435هـ حتى 26 رجب 1435 هـ </a:t>
            </a:r>
            <a:endParaRPr/>
          </a:p>
        </p:txBody>
      </p:sp>
      <p:sp>
        <p:nvSpPr>
          <p:cNvPr id="416" name="Google Shape;416;p37"/>
          <p:cNvSpPr txBox="1"/>
          <p:nvPr/>
        </p:nvSpPr>
        <p:spPr>
          <a:xfrm>
            <a:off x="1747048" y="2348880"/>
            <a:ext cx="5493296" cy="648072"/>
          </a:xfrm>
          <a:prstGeom prst="rect">
            <a:avLst/>
          </a:prstGeom>
          <a:solidFill>
            <a:srgbClr val="88BEE1"/>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2000"/>
              <a:buFont typeface="Arial"/>
              <a:buNone/>
            </a:pPr>
            <a:r>
              <a:rPr b="1" lang="ar-EG" sz="2000">
                <a:solidFill>
                  <a:schemeClr val="lt1"/>
                </a:solidFill>
                <a:latin typeface="Arial"/>
                <a:ea typeface="Arial"/>
                <a:cs typeface="Arial"/>
                <a:sym typeface="Arial"/>
              </a:rPr>
              <a:t>حملات تسويقية </a:t>
            </a:r>
            <a:endParaRPr b="1" sz="2000">
              <a:solidFill>
                <a:schemeClr val="lt1"/>
              </a:solidFill>
              <a:latin typeface="Arial"/>
              <a:ea typeface="Arial"/>
              <a:cs typeface="Arial"/>
              <a:sym typeface="Arial"/>
            </a:endParaRPr>
          </a:p>
        </p:txBody>
      </p:sp>
      <p:grpSp>
        <p:nvGrpSpPr>
          <p:cNvPr id="417" name="Google Shape;417;p37"/>
          <p:cNvGrpSpPr/>
          <p:nvPr/>
        </p:nvGrpSpPr>
        <p:grpSpPr>
          <a:xfrm>
            <a:off x="5076056" y="4869160"/>
            <a:ext cx="2188800" cy="1043550"/>
            <a:chOff x="4213336" y="3281970"/>
            <a:chExt cx="2188800" cy="1043550"/>
          </a:xfrm>
        </p:grpSpPr>
        <p:pic>
          <p:nvPicPr>
            <p:cNvPr descr="C:\Users\Mit\Desktop\Powerpoint_E-dawam_Cover\Facebook.png" id="418" name="Google Shape;418;p37"/>
            <p:cNvPicPr preferRelativeResize="0"/>
            <p:nvPr/>
          </p:nvPicPr>
          <p:blipFill rotWithShape="1">
            <a:blip r:embed="rId3">
              <a:alphaModFix/>
            </a:blip>
            <a:srcRect b="0" l="0" r="0" t="0"/>
            <a:stretch/>
          </p:blipFill>
          <p:spPr>
            <a:xfrm>
              <a:off x="4965260" y="3281970"/>
              <a:ext cx="594000" cy="579150"/>
            </a:xfrm>
            <a:prstGeom prst="rect">
              <a:avLst/>
            </a:prstGeom>
            <a:noFill/>
            <a:ln>
              <a:noFill/>
            </a:ln>
          </p:spPr>
        </p:pic>
        <p:sp>
          <p:nvSpPr>
            <p:cNvPr id="419" name="Google Shape;419;p37"/>
            <p:cNvSpPr txBox="1"/>
            <p:nvPr/>
          </p:nvSpPr>
          <p:spPr>
            <a:xfrm>
              <a:off x="4213336" y="3861120"/>
              <a:ext cx="2188800" cy="464400"/>
            </a:xfrm>
            <a:prstGeom prst="rect">
              <a:avLst/>
            </a:prstGeom>
            <a:solidFill>
              <a:srgbClr val="6D85B4"/>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800"/>
                <a:buFont typeface="Arial"/>
                <a:buNone/>
              </a:pPr>
              <a:r>
                <a:rPr b="1" lang="ar-EG" sz="1800">
                  <a:solidFill>
                    <a:schemeClr val="lt1"/>
                  </a:solidFill>
                  <a:latin typeface="Arial"/>
                  <a:ea typeface="Arial"/>
                  <a:cs typeface="Arial"/>
                  <a:sym typeface="Arial"/>
                </a:rPr>
                <a:t>فيس بوك</a:t>
              </a:r>
              <a:endParaRPr b="1" sz="1800">
                <a:solidFill>
                  <a:schemeClr val="lt1"/>
                </a:solidFill>
                <a:latin typeface="Arial"/>
                <a:ea typeface="Arial"/>
                <a:cs typeface="Arial"/>
                <a:sym typeface="Arial"/>
              </a:endParaRPr>
            </a:p>
          </p:txBody>
        </p:sp>
      </p:grpSp>
      <p:grpSp>
        <p:nvGrpSpPr>
          <p:cNvPr id="420" name="Google Shape;420;p37"/>
          <p:cNvGrpSpPr/>
          <p:nvPr/>
        </p:nvGrpSpPr>
        <p:grpSpPr>
          <a:xfrm>
            <a:off x="206320" y="3839736"/>
            <a:ext cx="2188800" cy="1029424"/>
            <a:chOff x="1815008" y="3296096"/>
            <a:chExt cx="2188800" cy="1029424"/>
          </a:xfrm>
        </p:grpSpPr>
        <p:pic>
          <p:nvPicPr>
            <p:cNvPr descr="C:\Users\Mit\Desktop\Powerpoint_E-dawam_Cover\Google+.png" id="421" name="Google Shape;421;p37"/>
            <p:cNvPicPr preferRelativeResize="0"/>
            <p:nvPr/>
          </p:nvPicPr>
          <p:blipFill rotWithShape="1">
            <a:blip r:embed="rId4">
              <a:alphaModFix/>
            </a:blip>
            <a:srcRect b="0" l="0" r="0" t="0"/>
            <a:stretch/>
          </p:blipFill>
          <p:spPr>
            <a:xfrm>
              <a:off x="2656112" y="3296096"/>
              <a:ext cx="594000" cy="565024"/>
            </a:xfrm>
            <a:prstGeom prst="rect">
              <a:avLst/>
            </a:prstGeom>
            <a:noFill/>
            <a:ln>
              <a:noFill/>
            </a:ln>
          </p:spPr>
        </p:pic>
        <p:sp>
          <p:nvSpPr>
            <p:cNvPr id="422" name="Google Shape;422;p37"/>
            <p:cNvSpPr txBox="1"/>
            <p:nvPr/>
          </p:nvSpPr>
          <p:spPr>
            <a:xfrm>
              <a:off x="1815008" y="3861120"/>
              <a:ext cx="2188800" cy="464400"/>
            </a:xfrm>
            <a:prstGeom prst="rect">
              <a:avLst/>
            </a:prstGeom>
            <a:solidFill>
              <a:srgbClr val="E7725D"/>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800"/>
                <a:buFont typeface="Arial"/>
                <a:buNone/>
              </a:pPr>
              <a:r>
                <a:rPr b="1" lang="ar-EG" sz="1800">
                  <a:solidFill>
                    <a:schemeClr val="lt1"/>
                  </a:solidFill>
                  <a:latin typeface="Arial"/>
                  <a:ea typeface="Arial"/>
                  <a:cs typeface="Arial"/>
                  <a:sym typeface="Arial"/>
                </a:rPr>
                <a:t>جوجل بلس</a:t>
              </a:r>
              <a:endParaRPr b="1" sz="1800">
                <a:solidFill>
                  <a:schemeClr val="lt1"/>
                </a:solidFill>
                <a:latin typeface="Arial"/>
                <a:ea typeface="Arial"/>
                <a:cs typeface="Arial"/>
                <a:sym typeface="Arial"/>
              </a:endParaRPr>
            </a:p>
          </p:txBody>
        </p:sp>
      </p:grpSp>
      <p:grpSp>
        <p:nvGrpSpPr>
          <p:cNvPr id="423" name="Google Shape;423;p37"/>
          <p:cNvGrpSpPr/>
          <p:nvPr/>
        </p:nvGrpSpPr>
        <p:grpSpPr>
          <a:xfrm>
            <a:off x="2959264" y="4365104"/>
            <a:ext cx="2188800" cy="1043912"/>
            <a:chOff x="1763688" y="4145704"/>
            <a:chExt cx="2188800" cy="1043912"/>
          </a:xfrm>
        </p:grpSpPr>
        <p:pic>
          <p:nvPicPr>
            <p:cNvPr descr="C:\Users\Mit\Desktop\Powerpoint_E-dawam_Cover\Youtube.png" id="424" name="Google Shape;424;p37"/>
            <p:cNvPicPr preferRelativeResize="0"/>
            <p:nvPr/>
          </p:nvPicPr>
          <p:blipFill rotWithShape="1">
            <a:blip r:embed="rId5">
              <a:alphaModFix/>
            </a:blip>
            <a:srcRect b="0" l="0" r="0" t="0"/>
            <a:stretch/>
          </p:blipFill>
          <p:spPr>
            <a:xfrm>
              <a:off x="2561088" y="4145704"/>
              <a:ext cx="594000" cy="579512"/>
            </a:xfrm>
            <a:prstGeom prst="rect">
              <a:avLst/>
            </a:prstGeom>
            <a:noFill/>
            <a:ln>
              <a:noFill/>
            </a:ln>
          </p:spPr>
        </p:pic>
        <p:sp>
          <p:nvSpPr>
            <p:cNvPr id="425" name="Google Shape;425;p37"/>
            <p:cNvSpPr txBox="1"/>
            <p:nvPr/>
          </p:nvSpPr>
          <p:spPr>
            <a:xfrm>
              <a:off x="1763688" y="4725216"/>
              <a:ext cx="2188800" cy="464400"/>
            </a:xfrm>
            <a:prstGeom prst="rect">
              <a:avLst/>
            </a:prstGeom>
            <a:solidFill>
              <a:srgbClr val="DF5745"/>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800"/>
                <a:buFont typeface="Arial"/>
                <a:buNone/>
              </a:pPr>
              <a:r>
                <a:rPr b="1" lang="ar-EG" sz="1800">
                  <a:solidFill>
                    <a:schemeClr val="lt1"/>
                  </a:solidFill>
                  <a:latin typeface="Arial"/>
                  <a:ea typeface="Arial"/>
                  <a:cs typeface="Arial"/>
                  <a:sym typeface="Arial"/>
                </a:rPr>
                <a:t>يوتيوب</a:t>
              </a:r>
              <a:endParaRPr b="1" sz="1800">
                <a:solidFill>
                  <a:schemeClr val="lt1"/>
                </a:solidFill>
                <a:latin typeface="Arial"/>
                <a:ea typeface="Arial"/>
                <a:cs typeface="Arial"/>
                <a:sym typeface="Arial"/>
              </a:endParaRPr>
            </a:p>
          </p:txBody>
        </p:sp>
      </p:grpSp>
      <p:grpSp>
        <p:nvGrpSpPr>
          <p:cNvPr id="426" name="Google Shape;426;p37"/>
          <p:cNvGrpSpPr/>
          <p:nvPr/>
        </p:nvGrpSpPr>
        <p:grpSpPr>
          <a:xfrm>
            <a:off x="6702044" y="4055467"/>
            <a:ext cx="2187352" cy="1036140"/>
            <a:chOff x="5815400" y="3351333"/>
            <a:chExt cx="2187352" cy="1036140"/>
          </a:xfrm>
        </p:grpSpPr>
        <p:pic>
          <p:nvPicPr>
            <p:cNvPr descr="C:\Users\Mit\Desktop\1400695043_whatsapp.png" id="427" name="Google Shape;427;p37"/>
            <p:cNvPicPr preferRelativeResize="0"/>
            <p:nvPr/>
          </p:nvPicPr>
          <p:blipFill rotWithShape="1">
            <a:blip r:embed="rId6">
              <a:alphaModFix/>
            </a:blip>
            <a:srcRect b="0" l="0" r="0" t="0"/>
            <a:stretch/>
          </p:blipFill>
          <p:spPr>
            <a:xfrm>
              <a:off x="6656659" y="3351333"/>
              <a:ext cx="594000" cy="594000"/>
            </a:xfrm>
            <a:prstGeom prst="rect">
              <a:avLst/>
            </a:prstGeom>
            <a:noFill/>
            <a:ln>
              <a:noFill/>
            </a:ln>
          </p:spPr>
        </p:pic>
        <p:sp>
          <p:nvSpPr>
            <p:cNvPr id="428" name="Google Shape;428;p37"/>
            <p:cNvSpPr txBox="1"/>
            <p:nvPr/>
          </p:nvSpPr>
          <p:spPr>
            <a:xfrm>
              <a:off x="5815400" y="3923014"/>
              <a:ext cx="2187352" cy="464459"/>
            </a:xfrm>
            <a:prstGeom prst="rect">
              <a:avLst/>
            </a:prstGeom>
            <a:solidFill>
              <a:srgbClr val="57BB63"/>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800"/>
                <a:buFont typeface="Arial"/>
                <a:buNone/>
              </a:pPr>
              <a:r>
                <a:rPr b="1" lang="ar-EG" sz="1800">
                  <a:solidFill>
                    <a:schemeClr val="lt1"/>
                  </a:solidFill>
                  <a:latin typeface="Arial"/>
                  <a:ea typeface="Arial"/>
                  <a:cs typeface="Arial"/>
                  <a:sym typeface="Arial"/>
                </a:rPr>
                <a:t>نسخة جوال </a:t>
              </a:r>
              <a:endParaRPr b="1" sz="1800">
                <a:solidFill>
                  <a:schemeClr val="lt1"/>
                </a:solidFill>
                <a:latin typeface="Arial"/>
                <a:ea typeface="Arial"/>
                <a:cs typeface="Arial"/>
                <a:sym typeface="Arial"/>
              </a:endParaRPr>
            </a:p>
          </p:txBody>
        </p:sp>
      </p:grpSp>
      <p:grpSp>
        <p:nvGrpSpPr>
          <p:cNvPr id="429" name="Google Shape;429;p37"/>
          <p:cNvGrpSpPr/>
          <p:nvPr/>
        </p:nvGrpSpPr>
        <p:grpSpPr>
          <a:xfrm>
            <a:off x="1502464" y="5301208"/>
            <a:ext cx="2188800" cy="1063340"/>
            <a:chOff x="4518939" y="2527467"/>
            <a:chExt cx="2188800" cy="1063340"/>
          </a:xfrm>
        </p:grpSpPr>
        <p:pic>
          <p:nvPicPr>
            <p:cNvPr descr="C:\Users\Mit\Desktop\Powerpoint_E-dawam_Cover\Twitter.png" id="430" name="Google Shape;430;p37"/>
            <p:cNvPicPr preferRelativeResize="0"/>
            <p:nvPr/>
          </p:nvPicPr>
          <p:blipFill rotWithShape="1">
            <a:blip r:embed="rId7">
              <a:alphaModFix/>
            </a:blip>
            <a:srcRect b="0" l="0" r="0" t="0"/>
            <a:stretch/>
          </p:blipFill>
          <p:spPr>
            <a:xfrm>
              <a:off x="5316130" y="2527467"/>
              <a:ext cx="594417" cy="579557"/>
            </a:xfrm>
            <a:prstGeom prst="rect">
              <a:avLst/>
            </a:prstGeom>
            <a:noFill/>
            <a:ln>
              <a:noFill/>
            </a:ln>
          </p:spPr>
        </p:pic>
        <p:sp>
          <p:nvSpPr>
            <p:cNvPr id="431" name="Google Shape;431;p37"/>
            <p:cNvSpPr txBox="1"/>
            <p:nvPr/>
          </p:nvSpPr>
          <p:spPr>
            <a:xfrm>
              <a:off x="4518939" y="3126407"/>
              <a:ext cx="2188800" cy="464400"/>
            </a:xfrm>
            <a:prstGeom prst="rect">
              <a:avLst/>
            </a:prstGeom>
            <a:solidFill>
              <a:srgbClr val="88BEE1"/>
            </a:solid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lt1"/>
                </a:buClr>
                <a:buSzPts val="1800"/>
                <a:buFont typeface="Arial"/>
                <a:buNone/>
              </a:pPr>
              <a:r>
                <a:rPr b="1" lang="ar-EG" sz="1800">
                  <a:solidFill>
                    <a:schemeClr val="lt1"/>
                  </a:solidFill>
                  <a:latin typeface="Arial"/>
                  <a:ea typeface="Arial"/>
                  <a:cs typeface="Arial"/>
                  <a:sym typeface="Arial"/>
                </a:rPr>
                <a:t>تويتر</a:t>
              </a:r>
              <a:endParaRPr b="1" sz="1800">
                <a:solidFill>
                  <a:schemeClr val="lt1"/>
                </a:solidFill>
                <a:latin typeface="Arial"/>
                <a:ea typeface="Arial"/>
                <a:cs typeface="Arial"/>
                <a:sym typeface="Arial"/>
              </a:endParaRPr>
            </a:p>
          </p:txBody>
        </p:sp>
      </p:grpSp>
      <p:cxnSp>
        <p:nvCxnSpPr>
          <p:cNvPr id="432" name="Google Shape;432;p37"/>
          <p:cNvCxnSpPr/>
          <p:nvPr/>
        </p:nvCxnSpPr>
        <p:spPr>
          <a:xfrm flipH="1" rot="-5400000">
            <a:off x="6876684" y="3085902"/>
            <a:ext cx="1008000" cy="830100"/>
          </a:xfrm>
          <a:prstGeom prst="curvedConnector3">
            <a:avLst>
              <a:gd fmla="val 50000" name="adj1"/>
            </a:avLst>
          </a:prstGeom>
          <a:noFill/>
          <a:ln cap="flat" cmpd="sng" w="9525">
            <a:solidFill>
              <a:srgbClr val="4A7DBA"/>
            </a:solidFill>
            <a:prstDash val="solid"/>
            <a:round/>
            <a:headEnd len="sm" w="sm" type="none"/>
            <a:tailEnd len="med" w="med" type="stealth"/>
          </a:ln>
        </p:spPr>
      </p:cxnSp>
      <p:cxnSp>
        <p:nvCxnSpPr>
          <p:cNvPr id="433" name="Google Shape;433;p37"/>
          <p:cNvCxnSpPr/>
          <p:nvPr/>
        </p:nvCxnSpPr>
        <p:spPr>
          <a:xfrm flipH="1" rot="-5400000">
            <a:off x="4941722" y="3690710"/>
            <a:ext cx="1733400" cy="489900"/>
          </a:xfrm>
          <a:prstGeom prst="curvedConnector3">
            <a:avLst>
              <a:gd fmla="val 50000" name="adj1"/>
            </a:avLst>
          </a:prstGeom>
          <a:noFill/>
          <a:ln cap="flat" cmpd="sng" w="9525">
            <a:solidFill>
              <a:srgbClr val="4A7DBA"/>
            </a:solidFill>
            <a:prstDash val="solid"/>
            <a:round/>
            <a:headEnd len="sm" w="sm" type="none"/>
            <a:tailEnd len="med" w="med" type="stealth"/>
          </a:ln>
        </p:spPr>
      </p:cxnSp>
      <p:cxnSp>
        <p:nvCxnSpPr>
          <p:cNvPr id="434" name="Google Shape;434;p37"/>
          <p:cNvCxnSpPr/>
          <p:nvPr/>
        </p:nvCxnSpPr>
        <p:spPr>
          <a:xfrm rot="5400000">
            <a:off x="3551230" y="3571459"/>
            <a:ext cx="1218600" cy="213600"/>
          </a:xfrm>
          <a:prstGeom prst="curvedConnector3">
            <a:avLst>
              <a:gd fmla="val 50000" name="adj1"/>
            </a:avLst>
          </a:prstGeom>
          <a:noFill/>
          <a:ln cap="flat" cmpd="sng" w="9525">
            <a:solidFill>
              <a:srgbClr val="4A7DBA"/>
            </a:solidFill>
            <a:prstDash val="solid"/>
            <a:round/>
            <a:headEnd len="sm" w="sm" type="none"/>
            <a:tailEnd len="med" w="med" type="stealth"/>
          </a:ln>
        </p:spPr>
      </p:cxnSp>
      <p:cxnSp>
        <p:nvCxnSpPr>
          <p:cNvPr id="435" name="Google Shape;435;p37"/>
          <p:cNvCxnSpPr/>
          <p:nvPr/>
        </p:nvCxnSpPr>
        <p:spPr>
          <a:xfrm rot="5400000">
            <a:off x="2085158" y="3757318"/>
            <a:ext cx="1718400" cy="485700"/>
          </a:xfrm>
          <a:prstGeom prst="curvedConnector3">
            <a:avLst>
              <a:gd fmla="val 50000" name="adj1"/>
            </a:avLst>
          </a:prstGeom>
          <a:noFill/>
          <a:ln cap="flat" cmpd="sng" w="9525">
            <a:solidFill>
              <a:srgbClr val="4A7DBA"/>
            </a:solidFill>
            <a:prstDash val="solid"/>
            <a:round/>
            <a:headEnd len="sm" w="sm" type="none"/>
            <a:tailEnd len="med" w="med" type="stealth"/>
          </a:ln>
        </p:spPr>
      </p:cxnSp>
      <p:cxnSp>
        <p:nvCxnSpPr>
          <p:cNvPr id="436" name="Google Shape;436;p37"/>
          <p:cNvCxnSpPr/>
          <p:nvPr/>
        </p:nvCxnSpPr>
        <p:spPr>
          <a:xfrm rot="5400000">
            <a:off x="1284336" y="3215059"/>
            <a:ext cx="895200" cy="603000"/>
          </a:xfrm>
          <a:prstGeom prst="curvedConnector3">
            <a:avLst>
              <a:gd fmla="val 50000" name="adj1"/>
            </a:avLst>
          </a:prstGeom>
          <a:noFill/>
          <a:ln cap="flat" cmpd="sng" w="9525">
            <a:solidFill>
              <a:srgbClr val="4A7DBA"/>
            </a:solidFill>
            <a:prstDash val="solid"/>
            <a:round/>
            <a:headEnd len="sm" w="sm" type="none"/>
            <a:tailEnd len="med" w="med" type="stealth"/>
          </a:ln>
        </p:spPr>
      </p:cxnSp>
      <p:pic>
        <p:nvPicPr>
          <p:cNvPr id="437" name="Google Shape;437;p37"/>
          <p:cNvPicPr preferRelativeResize="0"/>
          <p:nvPr/>
        </p:nvPicPr>
        <p:blipFill rotWithShape="1">
          <a:blip r:embed="rId8">
            <a:alphaModFix/>
          </a:blip>
          <a:srcRect b="0" l="0" r="0" t="0"/>
          <a:stretch/>
        </p:blipFill>
        <p:spPr>
          <a:xfrm>
            <a:off x="611559" y="2800550"/>
            <a:ext cx="1115446" cy="954000"/>
          </a:xfrm>
          <a:prstGeom prst="rect">
            <a:avLst/>
          </a:prstGeom>
          <a:noFill/>
          <a:ln>
            <a:noFill/>
          </a:ln>
        </p:spPr>
      </p:pic>
      <p:pic>
        <p:nvPicPr>
          <p:cNvPr id="438" name="Google Shape;438;p37"/>
          <p:cNvPicPr preferRelativeResize="0"/>
          <p:nvPr/>
        </p:nvPicPr>
        <p:blipFill rotWithShape="1">
          <a:blip r:embed="rId9">
            <a:alphaModFix/>
          </a:blip>
          <a:srcRect b="0" l="0" r="0" t="0"/>
          <a:stretch/>
        </p:blipFill>
        <p:spPr>
          <a:xfrm>
            <a:off x="2843808" y="2564904"/>
            <a:ext cx="1116000" cy="954000"/>
          </a:xfrm>
          <a:prstGeom prst="rect">
            <a:avLst/>
          </a:prstGeom>
          <a:noFill/>
          <a:ln>
            <a:noFill/>
          </a:ln>
        </p:spPr>
      </p:pic>
      <p:pic>
        <p:nvPicPr>
          <p:cNvPr id="439" name="Google Shape;439;p37"/>
          <p:cNvPicPr preferRelativeResize="0"/>
          <p:nvPr/>
        </p:nvPicPr>
        <p:blipFill rotWithShape="1">
          <a:blip r:embed="rId10">
            <a:alphaModFix/>
          </a:blip>
          <a:srcRect b="0" l="0" r="0" t="0"/>
          <a:stretch/>
        </p:blipFill>
        <p:spPr>
          <a:xfrm>
            <a:off x="5040176" y="2636912"/>
            <a:ext cx="1116000" cy="1008000"/>
          </a:xfrm>
          <a:prstGeom prst="rect">
            <a:avLst/>
          </a:prstGeom>
          <a:noFill/>
          <a:ln>
            <a:noFill/>
          </a:ln>
        </p:spPr>
      </p:pic>
      <p:graphicFrame>
        <p:nvGraphicFramePr>
          <p:cNvPr id="440" name="Google Shape;440;p37"/>
          <p:cNvGraphicFramePr/>
          <p:nvPr/>
        </p:nvGraphicFramePr>
        <p:xfrm>
          <a:off x="251520" y="3789040"/>
          <a:ext cx="3000000" cy="3000000"/>
        </p:xfrm>
        <a:graphic>
          <a:graphicData uri="http://schemas.openxmlformats.org/drawingml/2006/table">
            <a:tbl>
              <a:tblPr>
                <a:noFill/>
                <a:tableStyleId>{5A6C4988-CB45-426D-98B9-E67291E2B97F}</a:tableStyleId>
              </a:tblPr>
              <a:tblGrid>
                <a:gridCol w="1089475"/>
                <a:gridCol w="862500"/>
              </a:tblGrid>
              <a:tr h="360050">
                <a:tc rowSpan="2">
                  <a:txBody>
                    <a:bodyPr/>
                    <a:lstStyle/>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txBody>
                  <a:tcPr marT="0" marB="0" marR="0" marL="0"/>
                </a:tc>
                <a:tc>
                  <a:txBody>
                    <a:bodyPr/>
                    <a:lstStyle/>
                    <a:p>
                      <a:pPr indent="0" lvl="0" marL="0" marR="0" rtl="0" algn="ctr">
                        <a:spcBef>
                          <a:spcPts val="0"/>
                        </a:spcBef>
                        <a:spcAft>
                          <a:spcPts val="0"/>
                        </a:spcAft>
                        <a:buNone/>
                      </a:pPr>
                      <a:r>
                        <a:rPr b="1" i="0" lang="ar-EG" sz="1400" u="none" cap="none" strike="noStrike">
                          <a:solidFill>
                            <a:schemeClr val="lt1"/>
                          </a:solidFill>
                          <a:latin typeface="Arial"/>
                          <a:ea typeface="Arial"/>
                          <a:cs typeface="Arial"/>
                          <a:sym typeface="Arial"/>
                        </a:rPr>
                        <a:t>إعجاب</a:t>
                      </a:r>
                      <a:endParaRPr b="1" i="1" sz="1400" u="none" cap="none" strike="noStrike">
                        <a:solidFill>
                          <a:schemeClr val="lt1"/>
                        </a:solidFill>
                        <a:latin typeface="Arial"/>
                        <a:ea typeface="Arial"/>
                        <a:cs typeface="Arial"/>
                        <a:sym typeface="Arial"/>
                      </a:endParaRPr>
                    </a:p>
                  </a:txBody>
                  <a:tcPr marT="0" marB="0" marR="0" marL="0">
                    <a:solidFill>
                      <a:srgbClr val="1E967E"/>
                    </a:solidFill>
                  </a:tcPr>
                </a:tc>
              </a:tr>
              <a:tr h="714175">
                <a:tc vMerge="1"/>
                <a:tc>
                  <a:txBody>
                    <a:bodyPr/>
                    <a:lstStyle/>
                    <a:p>
                      <a:pPr indent="0" lvl="0" marL="0" marR="0" rtl="1" algn="ctr">
                        <a:spcBef>
                          <a:spcPts val="0"/>
                        </a:spcBef>
                        <a:spcAft>
                          <a:spcPts val="0"/>
                        </a:spcAft>
                        <a:buNone/>
                      </a:pPr>
                      <a:r>
                        <a:rPr lang="ar-EG" sz="4000" u="none" cap="none" strike="noStrike"/>
                        <a:t>155</a:t>
                      </a:r>
                      <a:endParaRPr b="1" i="0" sz="4000" u="none" cap="none" strike="noStrike">
                        <a:solidFill>
                          <a:srgbClr val="4F81BD"/>
                        </a:solidFill>
                        <a:latin typeface="Anton"/>
                        <a:ea typeface="Anton"/>
                        <a:cs typeface="Anton"/>
                        <a:sym typeface="Anton"/>
                      </a:endParaRPr>
                    </a:p>
                  </a:txBody>
                  <a:tcPr marT="0" marB="0" marR="0" marL="0" anchor="ctr"/>
                </a:tc>
              </a:tr>
            </a:tbl>
          </a:graphicData>
        </a:graphic>
      </p:graphicFrame>
      <p:pic>
        <p:nvPicPr>
          <p:cNvPr id="441" name="Google Shape;441;p37"/>
          <p:cNvPicPr preferRelativeResize="0"/>
          <p:nvPr/>
        </p:nvPicPr>
        <p:blipFill rotWithShape="1">
          <a:blip r:embed="rId11">
            <a:alphaModFix/>
          </a:blip>
          <a:srcRect b="0" l="0" r="0" t="0"/>
          <a:stretch/>
        </p:blipFill>
        <p:spPr>
          <a:xfrm>
            <a:off x="179512" y="3952679"/>
            <a:ext cx="1034920" cy="694673"/>
          </a:xfrm>
          <a:prstGeom prst="rect">
            <a:avLst/>
          </a:prstGeom>
          <a:noFill/>
          <a:ln>
            <a:noFill/>
          </a:ln>
        </p:spPr>
      </p:pic>
      <p:graphicFrame>
        <p:nvGraphicFramePr>
          <p:cNvPr id="442" name="Google Shape;442;p37"/>
          <p:cNvGraphicFramePr/>
          <p:nvPr/>
        </p:nvGraphicFramePr>
        <p:xfrm>
          <a:off x="2411760" y="3799857"/>
          <a:ext cx="3000000" cy="3000000"/>
        </p:xfrm>
        <a:graphic>
          <a:graphicData uri="http://schemas.openxmlformats.org/drawingml/2006/table">
            <a:tbl>
              <a:tblPr>
                <a:noFill/>
                <a:tableStyleId>{5A6C4988-CB45-426D-98B9-E67291E2B97F}</a:tableStyleId>
              </a:tblPr>
              <a:tblGrid>
                <a:gridCol w="939875"/>
                <a:gridCol w="1142075"/>
              </a:tblGrid>
              <a:tr h="237625">
                <a:tc rowSpan="2">
                  <a:txBody>
                    <a:bodyPr/>
                    <a:lstStyle/>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txBody>
                  <a:tcPr marT="0" marB="0" marR="0" marL="0"/>
                </a:tc>
                <a:tc>
                  <a:txBody>
                    <a:bodyPr/>
                    <a:lstStyle/>
                    <a:p>
                      <a:pPr indent="0" lvl="0" marL="0" marR="0" rtl="0" algn="ctr">
                        <a:spcBef>
                          <a:spcPts val="0"/>
                        </a:spcBef>
                        <a:spcAft>
                          <a:spcPts val="0"/>
                        </a:spcAft>
                        <a:buNone/>
                      </a:pPr>
                      <a:r>
                        <a:rPr b="1" i="0" lang="ar-EG" sz="1200" u="none" cap="none" strike="noStrike">
                          <a:solidFill>
                            <a:schemeClr val="lt1"/>
                          </a:solidFill>
                          <a:latin typeface="Arial"/>
                          <a:ea typeface="Arial"/>
                          <a:cs typeface="Arial"/>
                          <a:sym typeface="Arial"/>
                        </a:rPr>
                        <a:t>تويت</a:t>
                      </a:r>
                      <a:endParaRPr b="1" i="1" sz="1200" u="none" cap="none" strike="noStrike">
                        <a:solidFill>
                          <a:schemeClr val="lt1"/>
                        </a:solidFill>
                        <a:latin typeface="Arial"/>
                        <a:ea typeface="Arial"/>
                        <a:cs typeface="Arial"/>
                        <a:sym typeface="Arial"/>
                      </a:endParaRPr>
                    </a:p>
                  </a:txBody>
                  <a:tcPr marT="0" marB="0" marR="0" marL="0">
                    <a:solidFill>
                      <a:srgbClr val="1E967E"/>
                    </a:solidFill>
                  </a:tcPr>
                </a:tc>
              </a:tr>
              <a:tr h="1069275">
                <a:tc vMerge="1"/>
                <a:tc>
                  <a:txBody>
                    <a:bodyPr/>
                    <a:lstStyle/>
                    <a:p>
                      <a:pPr indent="0" lvl="0" marL="0" marR="0" rtl="1" algn="ctr">
                        <a:spcBef>
                          <a:spcPts val="0"/>
                        </a:spcBef>
                        <a:spcAft>
                          <a:spcPts val="0"/>
                        </a:spcAft>
                        <a:buNone/>
                      </a:pPr>
                      <a:r>
                        <a:rPr lang="ar-EG" sz="4000" u="none" cap="none" strike="noStrike"/>
                        <a:t>71</a:t>
                      </a:r>
                      <a:endParaRPr b="1" i="0" sz="4000" u="none" cap="none" strike="noStrike">
                        <a:solidFill>
                          <a:srgbClr val="4BACC6"/>
                        </a:solidFill>
                        <a:latin typeface="Anton"/>
                        <a:ea typeface="Anton"/>
                        <a:cs typeface="Anton"/>
                        <a:sym typeface="Anton"/>
                      </a:endParaRPr>
                    </a:p>
                  </a:txBody>
                  <a:tcPr marT="0" marB="0" marR="0" marL="0" anchor="ctr"/>
                </a:tc>
              </a:tr>
              <a:tr h="145200">
                <a:tc gridSpan="2">
                  <a:txBody>
                    <a:bodyPr/>
                    <a:lstStyle/>
                    <a:p>
                      <a:pPr indent="0" lvl="0" marL="0" marR="0" rtl="1" algn="l">
                        <a:spcBef>
                          <a:spcPts val="0"/>
                        </a:spcBef>
                        <a:spcAft>
                          <a:spcPts val="0"/>
                        </a:spcAft>
                        <a:buNone/>
                      </a:pPr>
                      <a:r>
                        <a:t/>
                      </a:r>
                      <a:endParaRPr b="0" i="0" sz="1100" u="none" cap="none" strike="noStrike">
                        <a:solidFill>
                          <a:srgbClr val="000000"/>
                        </a:solidFill>
                        <a:latin typeface="Arial"/>
                        <a:ea typeface="Arial"/>
                        <a:cs typeface="Arial"/>
                        <a:sym typeface="Arial"/>
                      </a:endParaRPr>
                    </a:p>
                  </a:txBody>
                  <a:tcPr marT="0" marB="0" marR="0" marL="0" anchor="b">
                    <a:solidFill>
                      <a:srgbClr val="1E967E"/>
                    </a:solidFill>
                  </a:tcPr>
                </a:tc>
                <a:tc hMerge="1"/>
              </a:tr>
              <a:tr h="381400">
                <a:tc rowSpan="2">
                  <a:txBody>
                    <a:bodyPr/>
                    <a:lstStyle/>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t/>
                      </a:r>
                      <a:endParaRPr b="0" i="0" sz="1100" u="none" cap="none" strike="noStrike">
                        <a:solidFill>
                          <a:srgbClr val="000000"/>
                        </a:solidFill>
                        <a:latin typeface="Arial"/>
                        <a:ea typeface="Arial"/>
                        <a:cs typeface="Arial"/>
                        <a:sym typeface="Arial"/>
                      </a:endParaRPr>
                    </a:p>
                  </a:txBody>
                  <a:tcPr marT="0" marB="0" marR="0" marL="0"/>
                </a:tc>
                <a:tc>
                  <a:txBody>
                    <a:bodyPr/>
                    <a:lstStyle/>
                    <a:p>
                      <a:pPr indent="0" lvl="0" marL="0" marR="0" rtl="0" algn="ctr">
                        <a:spcBef>
                          <a:spcPts val="0"/>
                        </a:spcBef>
                        <a:spcAft>
                          <a:spcPts val="0"/>
                        </a:spcAft>
                        <a:buNone/>
                      </a:pPr>
                      <a:r>
                        <a:rPr b="1" i="0" lang="ar-EG" sz="1400" u="none" cap="none" strike="noStrike">
                          <a:solidFill>
                            <a:schemeClr val="lt1"/>
                          </a:solidFill>
                          <a:latin typeface="Arial"/>
                          <a:ea typeface="Arial"/>
                          <a:cs typeface="Arial"/>
                          <a:sym typeface="Arial"/>
                        </a:rPr>
                        <a:t>متابعين</a:t>
                      </a:r>
                      <a:endParaRPr b="1" i="1" sz="1400" u="none" cap="none" strike="noStrike">
                        <a:solidFill>
                          <a:schemeClr val="lt1"/>
                        </a:solidFill>
                        <a:latin typeface="Arial"/>
                        <a:ea typeface="Arial"/>
                        <a:cs typeface="Arial"/>
                        <a:sym typeface="Arial"/>
                      </a:endParaRPr>
                    </a:p>
                  </a:txBody>
                  <a:tcPr marT="0" marB="0" marR="0" marL="0">
                    <a:solidFill>
                      <a:srgbClr val="D4A436"/>
                    </a:solidFill>
                  </a:tcPr>
                </a:tc>
              </a:tr>
              <a:tr h="778850">
                <a:tc vMerge="1"/>
                <a:tc>
                  <a:txBody>
                    <a:bodyPr/>
                    <a:lstStyle/>
                    <a:p>
                      <a:pPr indent="0" lvl="0" marL="0" marR="0" rtl="1" algn="ctr">
                        <a:spcBef>
                          <a:spcPts val="0"/>
                        </a:spcBef>
                        <a:spcAft>
                          <a:spcPts val="0"/>
                        </a:spcAft>
                        <a:buNone/>
                      </a:pPr>
                      <a:r>
                        <a:rPr b="0" i="0" lang="ar-EG" sz="4000" u="none" cap="none" strike="noStrike">
                          <a:solidFill>
                            <a:schemeClr val="dk1"/>
                          </a:solidFill>
                          <a:latin typeface="Calibri"/>
                          <a:ea typeface="Calibri"/>
                          <a:cs typeface="Calibri"/>
                          <a:sym typeface="Calibri"/>
                        </a:rPr>
                        <a:t>142</a:t>
                      </a:r>
                      <a:endParaRPr b="1" i="0" sz="4000" u="none" cap="none" strike="noStrike">
                        <a:solidFill>
                          <a:srgbClr val="4BACC6"/>
                        </a:solidFill>
                        <a:latin typeface="Anton"/>
                        <a:ea typeface="Anton"/>
                        <a:cs typeface="Anton"/>
                        <a:sym typeface="Anton"/>
                      </a:endParaRPr>
                    </a:p>
                  </a:txBody>
                  <a:tcPr marT="0" marB="0" marR="0" marL="0" anchor="ctr"/>
                </a:tc>
              </a:tr>
            </a:tbl>
          </a:graphicData>
        </a:graphic>
      </p:graphicFrame>
      <p:sp>
        <p:nvSpPr>
          <p:cNvPr descr="data:image/jpeg;base64,/9j/4AAQSkZJRgABAQAAAQABAAD/2wCEAAkGBw4NEA8QEBQVEBUQFRAXFBUWFBQWFBgWFRQWFxQVGRUYHCggGRwmHBQXIjUtJSorLzouFx8zODMsOygwLisBCgoKDg0OGxAQGywlHyY0LC8wNywsLCwsLC03LCwsLCwsLDQsLCwsNCwsLCwsLDQsLCw0LywsLCwsLCwsLCwsLP/AABEIAJwAnAMBEQACEQEDEQH/xAAcAAEAAQUBAQAAAAAAAAAAAAAABwEDBAUGAgj/xABDEAABAwIDBAcDCQYFBQAAAAABAAIDBBEFBjESIUGBBxMiUWFxkTJSoRQjQmKCkqKxwQgVM0Ny0XOTwtLhJDRTY4P/xAAaAQEAAgMBAAAAAAAAAAAAAAAABAUBAgMG/8QAMhEBAAIBAgMFBwMEAwAAAAAAAAECAwQREiExBSIyQVETYXGRobHRFSNCgeHw8RQzwf/aAAwDAQACEQMRAD8AnFAQEBAQEBAQEBAQEBAQEBAQEBAQEBAQEBAQEBAQEBAQEBAQEBAQEBAQEBAQEBAQEBAQEBAQEBAQEBAQEBAQEBAQEFEFUBBy2fMyuw6JgiAMs20Gk6NDbbTrcdR6qXpNPGW3PpCFrdTOGsRXrKJqjG62Rxc6eUk/+xwHoDYK5jDjiNorHyUs58lp3m0/NssJzviFKR84Zm+7L2vxahccmjxX8tvgk4tXlp57/FKGVs10+JNs35uVou6Mm582n6QVTn01sM8+i2waiuWOXV0CjpAgogqgICCiCqAgogICDV45mCmoADK7tH2WN3vPLgPNdsOC+We6j6jVY8Ed6efp5uQn6SnX+bpxb60hv6Bu71U6Ozo87fRWz2tO/dp9f7L1H0lMJtNAWD3mPD/wkD81rbs6f42dKdqRPjr8p3/DsMKxenrG7cDw8DUaOHm3UKDkxXxztaFjizUyRvSd3A9L8Dtukk+iRK3yN2keov6Kx7NtG1o+Cs7UrO9bfFHRVoq4eVh0qu0lTJA9ksbix7DdrhqCtbVi0bT0d6TNZ3hOuU8cbiNMyYWDh2ZG9zxryOvNef1GGcV+FeYcsZKbtZU9IeGRSuiL3HZJBe1hLLjXeNeS610OWa77Oc6vHE7buloqyKoY2SJ7ZGO0c03CjWrNZ2mEitotG8L61ZEBAQUQVQUQYtbiMFOLyyNj8yAfTVb0x2v4Y3c8mbHj8cxDTSZwhcHGnilqAwEuc1tmCwubvduUiNHaPHMQhz2hSYn2dZtt6Ry+aLMQrJKmV8shu55ufDuA8ArmlIpWKw89fJbJab26yxStmYeCjd6pauSB4kjcWubx/QjiEtWLRtLat5pPFXqlCDqMfw97QGxSDWw9iRou0/0n8iVTzxaXNv1j/wAXdeHV4JjpP2lE1ZSyQSPikaWPYbOB4FXNbRaN46KWazW3Dbqx1ltVRYdod90P1DhPVRX7L42u8i11r+j/AIBV3aMRw1lP0M960OArKV9PI+F4s6Jxa7zabKxraLRxR5ok1ms7T5Nvk7M8mFzh1yYXkCVnC3vge8P+FH1OCMtff5O+HLOOfcnyN4cA5puHAEEaEHQqgnkt1UBAQVQafHMxU9ELPO0/gxu93Pu5qRh018vToharX4tPytO8+kOTbjmJYo8x09oWj2i0+yDptPtf0sp04MGnjivz/wA9FVXWarWW4cXdj3eXxlvsJyZTQnbm/wCokO8uf7N/6ePO6i5dbe3KvKFhp+zMWPvX71ve39RTNfE+IWaHMc3cNwBFtOai1tMWiyfakTWaoLqIXROdG8Wcwlrh4jcV6SLRaN4ePms1nhnrCyUbw8FG605ZHZ9FE7m1czBo+K582u3H8R9VB7RrE44n3rHsy0xkmPc7bNWVIMSbd3zcrRZsgFz5OH0gq/T6m2GeXOFnqNLXNHPlPqiXMOWarDiOuALXGzXtIIPLX4K4w6imXwqfLp74vE0q7MQkXoofRwmVzpmiebZaIz2bNBJ3E7nEk8O4Kt18XttERyhY6LgjeZnnLYdImS31h+VUwvKBaRnvgaEH3h8eW/lo9XFO5fp9nXU6eb96vVENRG5hLXgtI3EOBBHgQdFbbxPOFd8X0Hkva/d9HtEEiJl7EHhuFx4WXn9Rt7S23qucPgjduVxdFUFEHLZyzIaUdTD/ABHC5d7g4cyp2k0vtO9bp91N2p2jOD9vH4p+iOQHSOA3uc9wFybkuceJ8yridoj3PM1ibW98pjwjDo6SJkTBuA3ni53FxXncuScluKXudPgrgxxSrMXN2VQcfnTKXyv5+CwlA7TdA8DTfwcp2l1fs+7bp9lZrtD7Xv06/dGNRC+JxY9pY5urXCxHJW8TExvCjms1naY2lZKy2WnrIlLo1y7JSsfUzDZfMAGNOrWa3PiTb0VRrtRF5ilekLvs/TTjib26z9nYVtUyCOSV5s2NrnHyAuoNazaYrCwtaK1m0oEx7GZq+Z00p19lt9zG8GheixYq4q8NXnsmW2W3Fb/TWrdmHh4ujLuskZ9kpnNgq3F8RsGyE3dH3XPFv5KBqdHF+9Tr907T6qa92/RzufaOohrZTO7b64l8bx7Loyezs+AFgu2mtW2OOHy+7nnraLzxMLLWZqnC5duE3aT24iew/wDsfFYz4a5I2lnFkmk7wn3BMVhroI6iE3bIOYPFp8QVS3pNLcMrStotG8M5aNhBDeMzOkqJ3u1Mj/gSAPQL0eGsVx1iPR4LU3m+a9p9ZYTHlpDhuLSCPMbwt5jflLWszE7wmPBcUjrIWysOvtN4tdxBXns2KcduGXt9NqK58cXr/pnrkkCAg4jPmP0sfzHVMqJeO0N0fmdb+A5qw0eC897faPuq9dqcde5wxafsjJytlMtOWRl4ZjtXRG8ErmgfRvdh82nctMmGmTxQ64s+TF4Z/CT+kCqcMKLjrL1AdbTtEFyqNHWPb/Ddday0/wDH39dkNq7UtVFh2h5cjK0Vls7TBT+96CWifvnox1lM7iWaOj+AHMdygZY9jljJHSeU/lMx/u45pPWOjgHG6k2cKu86IMwfJql1I89ipsWX0EoH+obvshQNZj4q8UeSZpr7Tt6pqVYnMCHF4JHStjO31LzG8t3gPDWuLb94DgtprMdWN4lH+dsJdTTukA7ExLgeAcd7m/qrnR5ovTh84eQ7V0k4c03jw25/184c2VMV8MrC8TmpH9ZC7ZPEfRcO4jiuWTFXJG1kvT574bcVJd7g+eKeazZx1Du/Vh8jw5qry6G9edecfV6HT9q48nLJ3Z+jqYpWvAcwhwOhBBHqFCmJjlKzi0WjeGqzXi/yGmfIPbPZZ/UePLeeS7abF7XJEeSNrM/scU28/JC73FxJJJJJJJ1JOpJV+8zC2UbrTlkWn8VswlnMo+V4I17d9ooH/cttfkVS4O5qtp9ZX+f9zS7x6RKIVcqaqiw7Q8uRlbKy2ZeBYs+gqYqhu/q3doe807nN5j9FyzY4yUmsuuO80tFobHpFwllNVdbFvhrG9dERpvsXgcyD9oKLp8k2ptPWOTvmpFbbx0nm5MPc0hzSWuaQWkagg3BHiCuktYdzjfSbX1zI6amZ1LpA1jnMO1I953EMsBsAnzPioVdNWs7ykzntblCUMjZeGGUUVO6xfvfIRptu3uHLcOSh5b8dt0nHThrs3dZSxzsdHI0Oa7UFa0vNJ3r1Yy4q5KzS8bxKOseybPBd8F5mdw9tvL6XJW+DW1vyvyn6PNarsnJi72PvR9Y/LlSpqth5KOkPdLWTU52onujP1SRfzGh5rW1K3ja0bumPJbHO9J2+C/i2O1NY2Nk7tsRkkbgDc2G+2unxK0x4KY5max1dsupyZoiLzvs1ZXVpDwUbrTlkWnLLCTujrGIJKKSlqHsZ1Zc2z3Bu1HIDpf7Q9FU63FaMsXrHX7rrQZq2xTS09PsjOupuolki2g/q3OaHAghwB3OBHeN6tK24qxZWzXhtNfRjrLpDy5GVsrLZaesS2hercVqJoYYHv2o4L9W2w7N9d9rqPwViZtHWXXimYiJ8lcEy/V4i/Ypoy+xs52jG/wBT9B5arlkyVp4nSlJt0TNkfIMGFfOvImqCPbtZrBxDB+uvkqzNnm/KOidjxRT4uyXB2EBBrMUwGlq98sY2veHZd6jVdseoyY/DKNn0eHN468/q5LEOj54uYJQ4e68WP3huPoFOp2hH84+SrydjzH/Xb5/n+zm6/LNdDfahc4d7O2PhvUumpxW6WQcmiz061+XNpZAWmzuyRwO4+hUiOfRG6TtLwVh0h4KN1pyyLTllh4IWWzysOlVFh2h4eQFlndk0WE1VT/Bhkl8WsOz97T4rS+SlPFMQ6Upa3hjd0mHdGWIzWMmxTj6x2nfdb/dRMmvxR05pVNJeevJmVGGZbwXfXVIqpR/LG/f/AITL2+0SoOTW3t05JVNLSvXmleibEI2dSGiMtBZsABuyRcEW4KJMzPVJiNl9YBAQEBAQEGozVXR0lJPUvhFQIGl5ZuuQNbXB4LMWmOktbVrbrCMIOkrK9T/GppID3mIEcurcV2jU5Y6WlwtpMNutYZcWM5Qn3ifq/Mys+BC6Rrs0ef0c57PwT5fWVzqMrSezXtH/ANm/q1bx2hl9znPZuH3q/uXLh0xEf50P+1bfqOT0j6/lr+mYvWfp+Hl2E5Zb7WID/Oi/RqfqOT0htHZmKPOf8/o3dJkvBXwfKmPfNDsuftiQlpa25JGzroVpOvze75OkaDDHr83NPzTk6DQGYj6kz/idy5zrM0/ydY0uKPJiTdMODU3/AGmHueRoXCKIfeG074LlbLe3WZdYx0jpDTYn07YjJup4IYO4kulPxsPgubZxOOZ4xbELieqkLTe7GnYZY8C1trjzugyej7ItTjk2yz5uCMjrprbm8dlvvPI4cNT4h9UYVh8dHBFTxXDIWNY25LjZosLk6oyy0BAQEBAQEGPX0raiKWF3sysew+TmkH80HxdVUz4ZJInizonOY4dzmktI9QjC0gWQLIFkE/fs7Y511LU0L9adwezxjlvtC3g4H74RlEGfMBOF4jVUtrMa8ui/w39pnoDbkjDQICCVsgdDlTW7E+IbVNDuIi0meO4/+MfHy1QT9huHw0kTIYGNijjFmtaLAIyykBAQEBAQEBAQfK3TFhfyTGKsDcJi2Zv2x2vxAnmjDikBAQSDkvomxHE9mSUfI4DY7cjT1jh9SPceZtzQT9lLJ9Dg8fV0sdi4Dbkdvkfb3nfoLBGUZftE5fc80VbG0uJJgeGgkku7UW4a79oc2ow5DK3Q/itfsvmAoozxlBMlvCIEH1IQTZk7o5w3CLPiZ1sw/nSWc+/1RozkjLr0BAQEBAQEFEBBVAQQX+0jhpElBVAbnNliefFpD2eoL/uowhiGJ0jmsY0vc42DWglxPcAN5QSJljobxWts6e1FGeMg2pLeEYI+JCCZMo9GmF4VZ7I+vlH82WznX72jRvJGXZoCAgICAgICAgICAgICAgINLmrLFJi8LIKtpcxj2vADi07QBGo3jc46ILuB5cocObs0sEcPeWtG0fN2pQbVAQEBAQEBAQEBAQEBAQEBAQEBAQEBAQEBAQEBAQEBAQEBAQEBAQEBAQEBAQEBAQEBAQEBAQEBAQEBAQEBAQEBAQEBAQEBAQEH/9k=" id="443" name="Google Shape;443;p37"/>
          <p:cNvSpPr/>
          <p:nvPr/>
        </p:nvSpPr>
        <p:spPr>
          <a:xfrm>
            <a:off x="6692900" y="5884863"/>
            <a:ext cx="304800" cy="3048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img1.wikia.nocookie.net/__cb20111228065136/simpsons/images/1/11/Twitter_bird_icon.png" id="444" name="Google Shape;444;p37"/>
          <p:cNvPicPr preferRelativeResize="0"/>
          <p:nvPr/>
        </p:nvPicPr>
        <p:blipFill rotWithShape="1">
          <a:blip r:embed="rId12">
            <a:alphaModFix/>
          </a:blip>
          <a:srcRect b="0" l="0" r="0" t="0"/>
          <a:stretch/>
        </p:blipFill>
        <p:spPr>
          <a:xfrm>
            <a:off x="2483768" y="4020619"/>
            <a:ext cx="773388" cy="773388"/>
          </a:xfrm>
          <a:prstGeom prst="rect">
            <a:avLst/>
          </a:prstGeom>
          <a:noFill/>
          <a:ln>
            <a:noFill/>
          </a:ln>
        </p:spPr>
      </p:pic>
      <p:pic>
        <p:nvPicPr>
          <p:cNvPr descr="http://static.wixstatic.com/media/5dbb66_c455b11f84d38412dd9744255531cf80.png" id="445" name="Google Shape;445;p37"/>
          <p:cNvPicPr preferRelativeResize="0"/>
          <p:nvPr/>
        </p:nvPicPr>
        <p:blipFill rotWithShape="1">
          <a:blip r:embed="rId13">
            <a:alphaModFix/>
          </a:blip>
          <a:srcRect b="0" l="0" r="0" t="0"/>
          <a:stretch/>
        </p:blipFill>
        <p:spPr>
          <a:xfrm>
            <a:off x="2483768" y="5534012"/>
            <a:ext cx="725189" cy="725189"/>
          </a:xfrm>
          <a:prstGeom prst="rect">
            <a:avLst/>
          </a:prstGeom>
          <a:noFill/>
          <a:ln>
            <a:noFill/>
          </a:ln>
        </p:spPr>
      </p:pic>
      <p:graphicFrame>
        <p:nvGraphicFramePr>
          <p:cNvPr id="446" name="Google Shape;446;p37"/>
          <p:cNvGraphicFramePr/>
          <p:nvPr/>
        </p:nvGraphicFramePr>
        <p:xfrm>
          <a:off x="4644008" y="3905168"/>
          <a:ext cx="3000000" cy="3000000"/>
        </p:xfrm>
        <a:graphic>
          <a:graphicData uri="http://schemas.openxmlformats.org/drawingml/2006/table">
            <a:tbl>
              <a:tblPr>
                <a:noFill/>
                <a:tableStyleId>{5A6C4988-CB45-426D-98B9-E67291E2B97F}</a:tableStyleId>
              </a:tblPr>
              <a:tblGrid>
                <a:gridCol w="953050"/>
                <a:gridCol w="1207200"/>
              </a:tblGrid>
              <a:tr h="267350">
                <a:tc rowSpan="3">
                  <a:txBody>
                    <a:bodyPr/>
                    <a:lstStyle/>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txBody>
                  <a:tcPr marT="0" marB="0" marR="0" marL="0"/>
                </a:tc>
                <a:tc>
                  <a:txBody>
                    <a:bodyPr/>
                    <a:lstStyle/>
                    <a:p>
                      <a:pPr indent="0" lvl="0" marL="0" marR="0" rtl="0" algn="ctr">
                        <a:spcBef>
                          <a:spcPts val="0"/>
                        </a:spcBef>
                        <a:spcAft>
                          <a:spcPts val="0"/>
                        </a:spcAft>
                        <a:buNone/>
                      </a:pPr>
                      <a:r>
                        <a:rPr b="1" i="0" lang="ar-EG" sz="1400" u="none" cap="none" strike="noStrike">
                          <a:solidFill>
                            <a:schemeClr val="lt1"/>
                          </a:solidFill>
                          <a:latin typeface="Arial"/>
                          <a:ea typeface="Arial"/>
                          <a:cs typeface="Arial"/>
                          <a:sym typeface="Arial"/>
                        </a:rPr>
                        <a:t>متابعين</a:t>
                      </a:r>
                      <a:endParaRPr b="1" i="1" sz="1400" u="none" cap="none" strike="noStrike">
                        <a:solidFill>
                          <a:schemeClr val="lt1"/>
                        </a:solidFill>
                        <a:latin typeface="Arial"/>
                        <a:ea typeface="Arial"/>
                        <a:cs typeface="Arial"/>
                        <a:sym typeface="Arial"/>
                      </a:endParaRPr>
                    </a:p>
                  </a:txBody>
                  <a:tcPr marT="0" marB="0" marR="0" marL="0">
                    <a:solidFill>
                      <a:srgbClr val="D4A436"/>
                    </a:solidFill>
                  </a:tcPr>
                </a:tc>
              </a:tr>
              <a:tr h="178250">
                <a:tc vMerge="1"/>
                <a:tc>
                  <a:txBody>
                    <a:bodyPr/>
                    <a:lstStyle/>
                    <a:p>
                      <a:pPr indent="0" lvl="0" marL="0" marR="0" rtl="1" algn="ctr">
                        <a:spcBef>
                          <a:spcPts val="0"/>
                        </a:spcBef>
                        <a:spcAft>
                          <a:spcPts val="0"/>
                        </a:spcAft>
                        <a:buNone/>
                      </a:pPr>
                      <a:r>
                        <a:rPr lang="ar-EG" sz="1200" u="none" cap="none" strike="noStrike"/>
                        <a:t> </a:t>
                      </a:r>
                      <a:endParaRPr b="1" i="1" sz="1200" u="none" cap="none" strike="noStrike">
                        <a:solidFill>
                          <a:srgbClr val="FFFFFF"/>
                        </a:solidFill>
                        <a:latin typeface="Helvetica Neue"/>
                        <a:ea typeface="Helvetica Neue"/>
                        <a:cs typeface="Helvetica Neue"/>
                        <a:sym typeface="Helvetica Neue"/>
                      </a:endParaRPr>
                    </a:p>
                  </a:txBody>
                  <a:tcPr marT="0" marB="0" marR="0" marL="0"/>
                </a:tc>
              </a:tr>
              <a:tr h="594125">
                <a:tc vMerge="1"/>
                <a:tc>
                  <a:txBody>
                    <a:bodyPr/>
                    <a:lstStyle/>
                    <a:p>
                      <a:pPr indent="0" lvl="0" marL="0" marR="0" rtl="1" algn="ctr">
                        <a:spcBef>
                          <a:spcPts val="0"/>
                        </a:spcBef>
                        <a:spcAft>
                          <a:spcPts val="0"/>
                        </a:spcAft>
                        <a:buNone/>
                      </a:pPr>
                      <a:r>
                        <a:rPr lang="ar-EG" sz="4000" u="none" cap="none" strike="noStrike"/>
                        <a:t>5</a:t>
                      </a:r>
                      <a:endParaRPr b="1" i="0" sz="4000" u="none" cap="none" strike="noStrike">
                        <a:solidFill>
                          <a:srgbClr val="C0504D"/>
                        </a:solidFill>
                        <a:latin typeface="Anton"/>
                        <a:ea typeface="Anton"/>
                        <a:cs typeface="Anton"/>
                        <a:sym typeface="Anton"/>
                      </a:endParaRPr>
                    </a:p>
                  </a:txBody>
                  <a:tcPr marT="0" marB="0" marR="0" marL="0" anchor="ctr"/>
                </a:tc>
              </a:tr>
              <a:tr h="163375">
                <a:tc gridSpan="2">
                  <a:txBody>
                    <a:bodyPr/>
                    <a:lstStyle/>
                    <a:p>
                      <a:pPr indent="0" lvl="0" marL="0" marR="0" rtl="1" algn="l">
                        <a:spcBef>
                          <a:spcPts val="0"/>
                        </a:spcBef>
                        <a:spcAft>
                          <a:spcPts val="0"/>
                        </a:spcAft>
                        <a:buNone/>
                      </a:pPr>
                      <a:r>
                        <a:t/>
                      </a:r>
                      <a:endParaRPr b="0" i="0" sz="1100" u="none" cap="none" strike="noStrike">
                        <a:solidFill>
                          <a:srgbClr val="000000"/>
                        </a:solidFill>
                        <a:latin typeface="Arial"/>
                        <a:ea typeface="Arial"/>
                        <a:cs typeface="Arial"/>
                        <a:sym typeface="Arial"/>
                      </a:endParaRPr>
                    </a:p>
                  </a:txBody>
                  <a:tcPr marT="0" marB="0" marR="0" marL="0" anchor="b">
                    <a:solidFill>
                      <a:srgbClr val="D4A436"/>
                    </a:solidFill>
                  </a:tcPr>
                </a:tc>
                <a:tc hMerge="1"/>
              </a:tr>
              <a:tr h="267350">
                <a:tc rowSpan="2">
                  <a:txBody>
                    <a:bodyPr/>
                    <a:lstStyle/>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txBody>
                  <a:tcPr marT="0" marB="0" marR="0" marL="0"/>
                </a:tc>
                <a:tc>
                  <a:txBody>
                    <a:bodyPr/>
                    <a:lstStyle/>
                    <a:p>
                      <a:pPr indent="0" lvl="0" marL="0" marR="0" rtl="1" algn="ctr">
                        <a:spcBef>
                          <a:spcPts val="0"/>
                        </a:spcBef>
                        <a:spcAft>
                          <a:spcPts val="0"/>
                        </a:spcAft>
                        <a:buNone/>
                      </a:pPr>
                      <a:r>
                        <a:rPr b="1" lang="ar-EG" sz="1400" u="none" cap="none" strike="noStrike">
                          <a:solidFill>
                            <a:schemeClr val="lt1"/>
                          </a:solidFill>
                          <a:latin typeface="Arial"/>
                          <a:ea typeface="Arial"/>
                          <a:cs typeface="Arial"/>
                          <a:sym typeface="Arial"/>
                        </a:rPr>
                        <a:t>مشاهدين</a:t>
                      </a:r>
                      <a:endParaRPr b="1" i="1" sz="1400" u="none" cap="none" strike="noStrike">
                        <a:solidFill>
                          <a:schemeClr val="lt1"/>
                        </a:solidFill>
                        <a:latin typeface="Arial"/>
                        <a:ea typeface="Arial"/>
                        <a:cs typeface="Arial"/>
                        <a:sym typeface="Arial"/>
                      </a:endParaRPr>
                    </a:p>
                  </a:txBody>
                  <a:tcPr marT="0" marB="0" marR="0" marL="0">
                    <a:solidFill>
                      <a:srgbClr val="1E967E"/>
                    </a:solidFill>
                  </a:tcPr>
                </a:tc>
              </a:tr>
              <a:tr h="1050225">
                <a:tc vMerge="1"/>
                <a:tc>
                  <a:txBody>
                    <a:bodyPr/>
                    <a:lstStyle/>
                    <a:p>
                      <a:pPr indent="0" lvl="0" marL="0" marR="0" rtl="1" algn="ctr">
                        <a:spcBef>
                          <a:spcPts val="0"/>
                        </a:spcBef>
                        <a:spcAft>
                          <a:spcPts val="0"/>
                        </a:spcAft>
                        <a:buNone/>
                      </a:pPr>
                      <a:r>
                        <a:rPr lang="ar-EG" sz="4000" u="none" cap="none" strike="noStrike"/>
                        <a:t>1445</a:t>
                      </a:r>
                      <a:endParaRPr b="1" i="0" sz="4000" u="none" cap="none" strike="noStrike">
                        <a:solidFill>
                          <a:srgbClr val="C0504D"/>
                        </a:solidFill>
                        <a:latin typeface="Anton"/>
                        <a:ea typeface="Anton"/>
                        <a:cs typeface="Anton"/>
                        <a:sym typeface="Anton"/>
                      </a:endParaRPr>
                    </a:p>
                  </a:txBody>
                  <a:tcPr marT="0" marB="0" marR="0" marL="0" anchor="ctr"/>
                </a:tc>
              </a:tr>
            </a:tbl>
          </a:graphicData>
        </a:graphic>
      </p:graphicFrame>
      <p:pic>
        <p:nvPicPr>
          <p:cNvPr id="447" name="Google Shape;447;p37"/>
          <p:cNvPicPr preferRelativeResize="0"/>
          <p:nvPr/>
        </p:nvPicPr>
        <p:blipFill rotWithShape="1">
          <a:blip r:embed="rId14">
            <a:alphaModFix/>
          </a:blip>
          <a:srcRect b="0" l="0" r="0" t="0"/>
          <a:stretch/>
        </p:blipFill>
        <p:spPr>
          <a:xfrm>
            <a:off x="4809957" y="4026997"/>
            <a:ext cx="698147" cy="698147"/>
          </a:xfrm>
          <a:prstGeom prst="rect">
            <a:avLst/>
          </a:prstGeom>
          <a:noFill/>
          <a:ln>
            <a:noFill/>
          </a:ln>
        </p:spPr>
      </p:pic>
      <p:pic>
        <p:nvPicPr>
          <p:cNvPr descr="https://encrypted-tbn1.gstatic.com/images?q=tbn:ANd9GcQCbGJ-N7-uBVYqUK1y4jgnsm0-nTWNEShLCsYSbA-9DDJIn9L5" id="448" name="Google Shape;448;p37"/>
          <p:cNvPicPr preferRelativeResize="0"/>
          <p:nvPr/>
        </p:nvPicPr>
        <p:blipFill rotWithShape="1">
          <a:blip r:embed="rId15">
            <a:alphaModFix/>
          </a:blip>
          <a:srcRect b="0" l="0" r="0" t="0"/>
          <a:stretch/>
        </p:blipFill>
        <p:spPr>
          <a:xfrm>
            <a:off x="4716016" y="5229200"/>
            <a:ext cx="770278" cy="770278"/>
          </a:xfrm>
          <a:prstGeom prst="rect">
            <a:avLst/>
          </a:prstGeom>
          <a:noFill/>
          <a:ln>
            <a:noFill/>
          </a:ln>
        </p:spPr>
      </p:pic>
      <p:pic>
        <p:nvPicPr>
          <p:cNvPr descr="https://lh4.googleusercontent.com/9Difi9bypu9-FoUsfFWpX6odYLLjXQk_q0aPxZBSFynecMOSLoKRKWRWIfZdXRGOdXMZCahrLBG6vWrwIeT-A26iDjTucgFVCP0Fuzr79BHW5kLJ3sw" id="449" name="Google Shape;449;p37"/>
          <p:cNvPicPr preferRelativeResize="0"/>
          <p:nvPr/>
        </p:nvPicPr>
        <p:blipFill rotWithShape="1">
          <a:blip r:embed="rId16">
            <a:alphaModFix/>
          </a:blip>
          <a:srcRect b="0" l="0" r="0" t="0"/>
          <a:stretch/>
        </p:blipFill>
        <p:spPr>
          <a:xfrm>
            <a:off x="7367203" y="2852936"/>
            <a:ext cx="1116000" cy="1116000"/>
          </a:xfrm>
          <a:prstGeom prst="rect">
            <a:avLst/>
          </a:prstGeom>
          <a:noFill/>
          <a:ln>
            <a:noFill/>
          </a:ln>
        </p:spPr>
      </p:pic>
      <p:graphicFrame>
        <p:nvGraphicFramePr>
          <p:cNvPr id="450" name="Google Shape;450;p37"/>
          <p:cNvGraphicFramePr/>
          <p:nvPr/>
        </p:nvGraphicFramePr>
        <p:xfrm>
          <a:off x="6954407" y="4224283"/>
          <a:ext cx="3000000" cy="3000000"/>
        </p:xfrm>
        <a:graphic>
          <a:graphicData uri="http://schemas.openxmlformats.org/drawingml/2006/table">
            <a:tbl>
              <a:tblPr>
                <a:noFill/>
                <a:tableStyleId>{5A6C4988-CB45-426D-98B9-E67291E2B97F}</a:tableStyleId>
              </a:tblPr>
              <a:tblGrid>
                <a:gridCol w="1073975"/>
                <a:gridCol w="864100"/>
              </a:tblGrid>
              <a:tr h="337225">
                <a:tc rowSpan="2">
                  <a:txBody>
                    <a:bodyPr/>
                    <a:lstStyle/>
                    <a:p>
                      <a:pPr indent="0" lvl="0" marL="0" marR="0" rtl="1" algn="l">
                        <a:spcBef>
                          <a:spcPts val="0"/>
                        </a:spcBef>
                        <a:spcAft>
                          <a:spcPts val="0"/>
                        </a:spcAft>
                        <a:buNone/>
                      </a:pPr>
                      <a:r>
                        <a:rPr lang="ar-EG" sz="1100" u="none" cap="none" strike="noStrike"/>
                        <a:t> </a:t>
                      </a:r>
                      <a:endParaRPr b="0" i="0" sz="1100" u="none" cap="none" strike="noStrike">
                        <a:solidFill>
                          <a:srgbClr val="000000"/>
                        </a:solidFill>
                        <a:latin typeface="Arial"/>
                        <a:ea typeface="Arial"/>
                        <a:cs typeface="Arial"/>
                        <a:sym typeface="Arial"/>
                      </a:endParaRPr>
                    </a:p>
                  </a:txBody>
                  <a:tcPr marT="0" marB="0" marR="0" marL="0"/>
                </a:tc>
                <a:tc>
                  <a:txBody>
                    <a:bodyPr/>
                    <a:lstStyle/>
                    <a:p>
                      <a:pPr indent="0" lvl="0" marL="0" marR="0" rtl="0" algn="ctr">
                        <a:spcBef>
                          <a:spcPts val="0"/>
                        </a:spcBef>
                        <a:spcAft>
                          <a:spcPts val="0"/>
                        </a:spcAft>
                        <a:buNone/>
                      </a:pPr>
                      <a:r>
                        <a:rPr b="1" lang="ar-EG" sz="1400" u="none" cap="none" strike="noStrike">
                          <a:solidFill>
                            <a:schemeClr val="lt1"/>
                          </a:solidFill>
                          <a:latin typeface="Arial"/>
                          <a:ea typeface="Arial"/>
                          <a:cs typeface="Arial"/>
                          <a:sym typeface="Arial"/>
                        </a:rPr>
                        <a:t>مشاهدين</a:t>
                      </a:r>
                      <a:endParaRPr b="1" i="1" sz="1400" u="none" cap="none" strike="noStrike">
                        <a:solidFill>
                          <a:schemeClr val="lt1"/>
                        </a:solidFill>
                        <a:latin typeface="Arial"/>
                        <a:ea typeface="Arial"/>
                        <a:cs typeface="Arial"/>
                        <a:sym typeface="Arial"/>
                      </a:endParaRPr>
                    </a:p>
                  </a:txBody>
                  <a:tcPr marT="0" marB="0" marR="0" marL="0">
                    <a:solidFill>
                      <a:srgbClr val="1E967E"/>
                    </a:solidFill>
                  </a:tcPr>
                </a:tc>
              </a:tr>
              <a:tr h="714175">
                <a:tc vMerge="1"/>
                <a:tc>
                  <a:txBody>
                    <a:bodyPr/>
                    <a:lstStyle/>
                    <a:p>
                      <a:pPr indent="0" lvl="0" marL="0" marR="0" rtl="1" algn="ctr">
                        <a:spcBef>
                          <a:spcPts val="0"/>
                        </a:spcBef>
                        <a:spcAft>
                          <a:spcPts val="0"/>
                        </a:spcAft>
                        <a:buNone/>
                      </a:pPr>
                      <a:r>
                        <a:rPr lang="ar-EG" sz="4000" u="none" cap="none" strike="noStrike"/>
                        <a:t>197</a:t>
                      </a:r>
                      <a:endParaRPr b="1" i="0" sz="4000" u="none" cap="none" strike="noStrike">
                        <a:solidFill>
                          <a:srgbClr val="4F81BD"/>
                        </a:solidFill>
                        <a:latin typeface="Anton"/>
                        <a:ea typeface="Anton"/>
                        <a:cs typeface="Anton"/>
                        <a:sym typeface="Anton"/>
                      </a:endParaRPr>
                    </a:p>
                  </a:txBody>
                  <a:tcPr marT="0" marB="0" marR="0" marL="0" anchor="ctr"/>
                </a:tc>
              </a:tr>
            </a:tbl>
          </a:graphicData>
        </a:graphic>
      </p:graphicFrame>
      <p:pic>
        <p:nvPicPr>
          <p:cNvPr descr="https://encrypted-tbn1.gstatic.com/images?q=tbn:ANd9GcQCbGJ-N7-uBVYqUK1y4jgnsm0-nTWNEShLCsYSbA-9DDJIn9L5" id="451" name="Google Shape;451;p37"/>
          <p:cNvPicPr preferRelativeResize="0"/>
          <p:nvPr/>
        </p:nvPicPr>
        <p:blipFill rotWithShape="1">
          <a:blip r:embed="rId15">
            <a:alphaModFix/>
          </a:blip>
          <a:srcRect b="0" l="0" r="0" t="0"/>
          <a:stretch/>
        </p:blipFill>
        <p:spPr>
          <a:xfrm>
            <a:off x="7154925" y="4298988"/>
            <a:ext cx="770278" cy="770278"/>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2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2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14"/>
                                        </p:tgtEl>
                                      </p:cBhvr>
                                    </p:animEffect>
                                    <p:set>
                                      <p:cBhvr>
                                        <p:cTn dur="1" fill="hold">
                                          <p:stCondLst>
                                            <p:cond delay="500"/>
                                          </p:stCondLst>
                                        </p:cTn>
                                        <p:tgtEl>
                                          <p:spTgt spid="41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16"/>
                                        </p:tgtEl>
                                      </p:cBhvr>
                                    </p:animEffect>
                                    <p:set>
                                      <p:cBhvr>
                                        <p:cTn dur="1" fill="hold">
                                          <p:stCondLst>
                                            <p:cond delay="500"/>
                                          </p:stCondLst>
                                        </p:cTn>
                                        <p:tgtEl>
                                          <p:spTgt spid="4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32"/>
                                        </p:tgtEl>
                                      </p:cBhvr>
                                    </p:animEffect>
                                    <p:set>
                                      <p:cBhvr>
                                        <p:cTn dur="1" fill="hold">
                                          <p:stCondLst>
                                            <p:cond delay="500"/>
                                          </p:stCondLst>
                                        </p:cTn>
                                        <p:tgtEl>
                                          <p:spTgt spid="43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6"/>
                                        </p:tgtEl>
                                      </p:cBhvr>
                                    </p:animEffect>
                                    <p:set>
                                      <p:cBhvr>
                                        <p:cTn dur="1" fill="hold">
                                          <p:stCondLst>
                                            <p:cond delay="500"/>
                                          </p:stCondLst>
                                        </p:cTn>
                                        <p:tgtEl>
                                          <p:spTgt spid="42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33"/>
                                        </p:tgtEl>
                                      </p:cBhvr>
                                    </p:animEffect>
                                    <p:set>
                                      <p:cBhvr>
                                        <p:cTn dur="1" fill="hold">
                                          <p:stCondLst>
                                            <p:cond delay="500"/>
                                          </p:stCondLst>
                                        </p:cTn>
                                        <p:tgtEl>
                                          <p:spTgt spid="43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17"/>
                                        </p:tgtEl>
                                      </p:cBhvr>
                                    </p:animEffect>
                                    <p:set>
                                      <p:cBhvr>
                                        <p:cTn dur="1" fill="hold">
                                          <p:stCondLst>
                                            <p:cond delay="500"/>
                                          </p:stCondLst>
                                        </p:cTn>
                                        <p:tgtEl>
                                          <p:spTgt spid="4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34"/>
                                        </p:tgtEl>
                                      </p:cBhvr>
                                    </p:animEffect>
                                    <p:set>
                                      <p:cBhvr>
                                        <p:cTn dur="1" fill="hold">
                                          <p:stCondLst>
                                            <p:cond delay="500"/>
                                          </p:stCondLst>
                                        </p:cTn>
                                        <p:tgtEl>
                                          <p:spTgt spid="43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3"/>
                                        </p:tgtEl>
                                      </p:cBhvr>
                                    </p:animEffect>
                                    <p:set>
                                      <p:cBhvr>
                                        <p:cTn dur="1" fill="hold">
                                          <p:stCondLst>
                                            <p:cond delay="500"/>
                                          </p:stCondLst>
                                        </p:cTn>
                                        <p:tgtEl>
                                          <p:spTgt spid="42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35"/>
                                        </p:tgtEl>
                                      </p:cBhvr>
                                    </p:animEffect>
                                    <p:set>
                                      <p:cBhvr>
                                        <p:cTn dur="1" fill="hold">
                                          <p:stCondLst>
                                            <p:cond delay="500"/>
                                          </p:stCondLst>
                                        </p:cTn>
                                        <p:tgtEl>
                                          <p:spTgt spid="43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9"/>
                                        </p:tgtEl>
                                      </p:cBhvr>
                                    </p:animEffect>
                                    <p:set>
                                      <p:cBhvr>
                                        <p:cTn dur="1" fill="hold">
                                          <p:stCondLst>
                                            <p:cond delay="500"/>
                                          </p:stCondLst>
                                        </p:cTn>
                                        <p:tgtEl>
                                          <p:spTgt spid="4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36"/>
                                        </p:tgtEl>
                                      </p:cBhvr>
                                    </p:animEffect>
                                    <p:set>
                                      <p:cBhvr>
                                        <p:cTn dur="1" fill="hold">
                                          <p:stCondLst>
                                            <p:cond delay="500"/>
                                          </p:stCondLst>
                                        </p:cTn>
                                        <p:tgtEl>
                                          <p:spTgt spid="4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0"/>
                                        </p:tgtEl>
                                      </p:cBhvr>
                                    </p:animEffect>
                                    <p:set>
                                      <p:cBhvr>
                                        <p:cTn dur="1" fill="hold">
                                          <p:stCondLst>
                                            <p:cond delay="500"/>
                                          </p:stCondLst>
                                        </p:cTn>
                                        <p:tgtEl>
                                          <p:spTgt spid="4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8"/>
          <p:cNvSpPr txBox="1"/>
          <p:nvPr>
            <p:ph type="title"/>
          </p:nvPr>
        </p:nvSpPr>
        <p:spPr>
          <a:xfrm>
            <a:off x="108014" y="404664"/>
            <a:ext cx="9072498" cy="936104"/>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2800"/>
              <a:buFont typeface="Calibri"/>
              <a:buNone/>
            </a:pPr>
            <a:r>
              <a:rPr b="1" lang="ar-EG" sz="2800"/>
              <a:t>شاهد آخر الفيديوهات على قناة اليوتيوب</a:t>
            </a:r>
            <a:endParaRPr b="1" sz="2800">
              <a:latin typeface="Calibri"/>
              <a:ea typeface="Calibri"/>
              <a:cs typeface="Calibri"/>
              <a:sym typeface="Calibri"/>
            </a:endParaRPr>
          </a:p>
        </p:txBody>
      </p:sp>
      <p:pic>
        <p:nvPicPr>
          <p:cNvPr descr="C:\Users\Mit\Desktop\Powerpoint_E-dawam_Cover\Line_1.png" id="458" name="Google Shape;458;p38"/>
          <p:cNvPicPr preferRelativeResize="0"/>
          <p:nvPr/>
        </p:nvPicPr>
        <p:blipFill rotWithShape="1">
          <a:blip r:embed="rId3">
            <a:alphaModFix/>
          </a:blip>
          <a:srcRect b="0" l="0" r="0" t="0"/>
          <a:stretch/>
        </p:blipFill>
        <p:spPr>
          <a:xfrm>
            <a:off x="22093" y="6288198"/>
            <a:ext cx="9158419" cy="230400"/>
          </a:xfrm>
          <a:prstGeom prst="rect">
            <a:avLst/>
          </a:prstGeom>
          <a:noFill/>
          <a:ln>
            <a:noFill/>
          </a:ln>
        </p:spPr>
      </p:pic>
      <p:sp>
        <p:nvSpPr>
          <p:cNvPr id="459" name="Google Shape;459;p38"/>
          <p:cNvSpPr/>
          <p:nvPr/>
        </p:nvSpPr>
        <p:spPr>
          <a:xfrm>
            <a:off x="107504" y="1722294"/>
            <a:ext cx="453515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Arial"/>
                <a:ea typeface="Arial"/>
                <a:cs typeface="Arial"/>
                <a:sym typeface="Arial"/>
                <a:hlinkClick r:id="rId4"/>
              </a:rPr>
              <a:t>http://www.youtube.com/watch?v=IPETSisjJDE</a:t>
            </a:r>
            <a:endParaRPr sz="1600">
              <a:solidFill>
                <a:schemeClr val="dk1"/>
              </a:solidFill>
              <a:latin typeface="Arial"/>
              <a:ea typeface="Arial"/>
              <a:cs typeface="Arial"/>
              <a:sym typeface="Arial"/>
            </a:endParaRPr>
          </a:p>
        </p:txBody>
      </p:sp>
      <p:sp>
        <p:nvSpPr>
          <p:cNvPr id="460" name="Google Shape;460;p38"/>
          <p:cNvSpPr/>
          <p:nvPr/>
        </p:nvSpPr>
        <p:spPr>
          <a:xfrm>
            <a:off x="6721693" y="1766070"/>
            <a:ext cx="2170787" cy="369332"/>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الفيديو التسويقي</a:t>
            </a:r>
            <a:endParaRPr sz="1800">
              <a:solidFill>
                <a:schemeClr val="dk1"/>
              </a:solidFill>
              <a:latin typeface="Arial"/>
              <a:ea typeface="Arial"/>
              <a:cs typeface="Arial"/>
              <a:sym typeface="Arial"/>
            </a:endParaRPr>
          </a:p>
        </p:txBody>
      </p:sp>
      <p:sp>
        <p:nvSpPr>
          <p:cNvPr id="461" name="Google Shape;461;p38"/>
          <p:cNvSpPr/>
          <p:nvPr/>
        </p:nvSpPr>
        <p:spPr>
          <a:xfrm>
            <a:off x="179512" y="2514382"/>
            <a:ext cx="4636764" cy="338554"/>
          </a:xfrm>
          <a:prstGeom prst="rect">
            <a:avLst/>
          </a:prstGeom>
          <a:noFill/>
          <a:ln>
            <a:noFill/>
          </a:ln>
        </p:spPr>
        <p:txBody>
          <a:bodyPr anchorCtr="0" anchor="t" bIns="45700" lIns="91425" spcFirstLastPara="1" rIns="91425" wrap="square" tIns="45700">
            <a:noAutofit/>
          </a:bodyPr>
          <a:lstStyle/>
          <a:p>
            <a:pPr indent="0" lvl="0" marL="0" marR="0" rtl="1" algn="l">
              <a:spcBef>
                <a:spcPts val="0"/>
              </a:spcBef>
              <a:spcAft>
                <a:spcPts val="0"/>
              </a:spcAft>
              <a:buNone/>
            </a:pPr>
            <a:r>
              <a:rPr lang="ar-EG" sz="1600" u="sng">
                <a:solidFill>
                  <a:schemeClr val="hlink"/>
                </a:solidFill>
                <a:latin typeface="Arial"/>
                <a:ea typeface="Arial"/>
                <a:cs typeface="Arial"/>
                <a:sym typeface="Arial"/>
                <a:hlinkClick r:id="rId5"/>
              </a:rPr>
              <a:t>http://www.youtube.com/watch?v=TyEfFc2STis</a:t>
            </a:r>
            <a:endParaRPr sz="1600">
              <a:solidFill>
                <a:schemeClr val="dk1"/>
              </a:solidFill>
              <a:latin typeface="Arial"/>
              <a:ea typeface="Arial"/>
              <a:cs typeface="Arial"/>
              <a:sym typeface="Arial"/>
            </a:endParaRPr>
          </a:p>
        </p:txBody>
      </p:sp>
      <p:sp>
        <p:nvSpPr>
          <p:cNvPr id="462" name="Google Shape;462;p38"/>
          <p:cNvSpPr/>
          <p:nvPr/>
        </p:nvSpPr>
        <p:spPr>
          <a:xfrm>
            <a:off x="6296770" y="2548866"/>
            <a:ext cx="2667718" cy="369332"/>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التسجيل السريع بالبوابة </a:t>
            </a:r>
            <a:endParaRPr sz="1800">
              <a:solidFill>
                <a:schemeClr val="dk1"/>
              </a:solidFill>
              <a:latin typeface="Arial"/>
              <a:ea typeface="Arial"/>
              <a:cs typeface="Arial"/>
              <a:sym typeface="Arial"/>
            </a:endParaRPr>
          </a:p>
        </p:txBody>
      </p:sp>
      <p:sp>
        <p:nvSpPr>
          <p:cNvPr id="463" name="Google Shape;463;p38"/>
          <p:cNvSpPr/>
          <p:nvPr/>
        </p:nvSpPr>
        <p:spPr>
          <a:xfrm>
            <a:off x="5670385" y="3422254"/>
            <a:ext cx="3312125" cy="369332"/>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خطوات تسجيل موظف بالبوابة </a:t>
            </a:r>
            <a:endParaRPr sz="1800">
              <a:solidFill>
                <a:schemeClr val="dk1"/>
              </a:solidFill>
              <a:latin typeface="Arial"/>
              <a:ea typeface="Arial"/>
              <a:cs typeface="Arial"/>
              <a:sym typeface="Arial"/>
            </a:endParaRPr>
          </a:p>
        </p:txBody>
      </p:sp>
      <p:sp>
        <p:nvSpPr>
          <p:cNvPr id="464" name="Google Shape;464;p38"/>
          <p:cNvSpPr/>
          <p:nvPr/>
        </p:nvSpPr>
        <p:spPr>
          <a:xfrm>
            <a:off x="6524396" y="4214342"/>
            <a:ext cx="2440092" cy="369332"/>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تسجيل شركة بالبوابة </a:t>
            </a:r>
            <a:endParaRPr sz="1800">
              <a:solidFill>
                <a:schemeClr val="dk1"/>
              </a:solidFill>
              <a:latin typeface="Arial"/>
              <a:ea typeface="Arial"/>
              <a:cs typeface="Arial"/>
              <a:sym typeface="Arial"/>
            </a:endParaRPr>
          </a:p>
        </p:txBody>
      </p:sp>
      <p:sp>
        <p:nvSpPr>
          <p:cNvPr id="465" name="Google Shape;465;p38"/>
          <p:cNvSpPr/>
          <p:nvPr/>
        </p:nvSpPr>
        <p:spPr>
          <a:xfrm>
            <a:off x="5292080" y="5141154"/>
            <a:ext cx="3634710" cy="646331"/>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خطوات إضافة وإسناد مهمة ببرنامج إي تاسك</a:t>
            </a:r>
            <a:endParaRPr sz="1800">
              <a:solidFill>
                <a:schemeClr val="dk1"/>
              </a:solidFill>
              <a:latin typeface="Arial"/>
              <a:ea typeface="Arial"/>
              <a:cs typeface="Arial"/>
              <a:sym typeface="Arial"/>
            </a:endParaRPr>
          </a:p>
        </p:txBody>
      </p:sp>
      <p:sp>
        <p:nvSpPr>
          <p:cNvPr id="466" name="Google Shape;466;p38"/>
          <p:cNvSpPr/>
          <p:nvPr/>
        </p:nvSpPr>
        <p:spPr>
          <a:xfrm>
            <a:off x="-108520" y="3429000"/>
            <a:ext cx="494196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Arial"/>
                <a:ea typeface="Arial"/>
                <a:cs typeface="Arial"/>
                <a:sym typeface="Arial"/>
                <a:hlinkClick r:id="rId6"/>
              </a:rPr>
              <a:t>http://www.youtube.com/watch?v=aoTtwMlB0gE</a:t>
            </a:r>
            <a:endParaRPr sz="1600">
              <a:solidFill>
                <a:schemeClr val="dk1"/>
              </a:solidFill>
              <a:latin typeface="Arial"/>
              <a:ea typeface="Arial"/>
              <a:cs typeface="Arial"/>
              <a:sym typeface="Arial"/>
            </a:endParaRPr>
          </a:p>
        </p:txBody>
      </p:sp>
      <p:sp>
        <p:nvSpPr>
          <p:cNvPr id="467" name="Google Shape;467;p38"/>
          <p:cNvSpPr/>
          <p:nvPr/>
        </p:nvSpPr>
        <p:spPr>
          <a:xfrm>
            <a:off x="-108520" y="5157192"/>
            <a:ext cx="5013969"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Arial"/>
                <a:ea typeface="Arial"/>
                <a:cs typeface="Arial"/>
                <a:sym typeface="Arial"/>
                <a:hlinkClick r:id="rId7"/>
              </a:rPr>
              <a:t>http://www.youtube.com/watch?v=F9vXDnd5A2A</a:t>
            </a:r>
            <a:endParaRPr sz="1600">
              <a:solidFill>
                <a:schemeClr val="dk1"/>
              </a:solidFill>
              <a:latin typeface="Arial"/>
              <a:ea typeface="Arial"/>
              <a:cs typeface="Arial"/>
              <a:sym typeface="Arial"/>
            </a:endParaRPr>
          </a:p>
        </p:txBody>
      </p:sp>
      <p:sp>
        <p:nvSpPr>
          <p:cNvPr id="468" name="Google Shape;468;p38"/>
          <p:cNvSpPr/>
          <p:nvPr/>
        </p:nvSpPr>
        <p:spPr>
          <a:xfrm>
            <a:off x="107504" y="4221088"/>
            <a:ext cx="4851237"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Arial"/>
                <a:ea typeface="Arial"/>
                <a:cs typeface="Arial"/>
                <a:sym typeface="Arial"/>
                <a:hlinkClick r:id="rId8"/>
              </a:rPr>
              <a:t>http://www.youtube.com/watch?v=kPoRQpB46Wc</a:t>
            </a:r>
            <a:endParaRPr sz="1600">
              <a:solidFill>
                <a:schemeClr val="dk1"/>
              </a:solidFill>
              <a:latin typeface="Arial"/>
              <a:ea typeface="Arial"/>
              <a:cs typeface="Arial"/>
              <a:sym typeface="Arial"/>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2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id="473" name="Google Shape;473;p39"/>
          <p:cNvPicPr preferRelativeResize="0"/>
          <p:nvPr/>
        </p:nvPicPr>
        <p:blipFill rotWithShape="1">
          <a:blip r:embed="rId3">
            <a:alphaModFix/>
          </a:blip>
          <a:srcRect b="0" l="0" r="0" t="0"/>
          <a:stretch/>
        </p:blipFill>
        <p:spPr>
          <a:xfrm>
            <a:off x="-38099" y="381000"/>
            <a:ext cx="9144000" cy="5456039"/>
          </a:xfrm>
          <a:prstGeom prst="rect">
            <a:avLst/>
          </a:prstGeom>
          <a:noFill/>
          <a:ln>
            <a:noFill/>
          </a:ln>
        </p:spPr>
      </p:pic>
      <p:pic>
        <p:nvPicPr>
          <p:cNvPr descr="C:\Users\dinaar\Desktop\Powerpoint_E-dawam_Cover\Cover_Powerpoint.png" id="474" name="Google Shape;474;p39"/>
          <p:cNvPicPr preferRelativeResize="0"/>
          <p:nvPr/>
        </p:nvPicPr>
        <p:blipFill rotWithShape="1">
          <a:blip r:embed="rId4">
            <a:alphaModFix/>
          </a:blip>
          <a:srcRect b="-11151" l="3385" r="-3384" t="78856"/>
          <a:stretch/>
        </p:blipFill>
        <p:spPr>
          <a:xfrm>
            <a:off x="-19049" y="5410199"/>
            <a:ext cx="9467850" cy="2293215"/>
          </a:xfrm>
          <a:prstGeom prst="rect">
            <a:avLst/>
          </a:prstGeom>
          <a:noFill/>
          <a:ln>
            <a:noFill/>
          </a:ln>
        </p:spPr>
      </p:pic>
      <p:pic>
        <p:nvPicPr>
          <p:cNvPr descr="C:\Users\dinaar\Desktop\Powerpoint_E-dawam_Cover\Logo.png" id="475" name="Google Shape;475;p39"/>
          <p:cNvPicPr preferRelativeResize="0"/>
          <p:nvPr/>
        </p:nvPicPr>
        <p:blipFill rotWithShape="1">
          <a:blip r:embed="rId5">
            <a:alphaModFix/>
          </a:blip>
          <a:srcRect b="15413" l="25781" r="25585" t="12507"/>
          <a:stretch/>
        </p:blipFill>
        <p:spPr>
          <a:xfrm>
            <a:off x="2162176" y="381000"/>
            <a:ext cx="4743450" cy="5272716"/>
          </a:xfrm>
          <a:prstGeom prst="rect">
            <a:avLst/>
          </a:prstGeom>
          <a:noFill/>
          <a:ln>
            <a:noFill/>
          </a:ln>
        </p:spPr>
      </p:pic>
      <p:pic>
        <p:nvPicPr>
          <p:cNvPr descr="C:\Users\dinaar\Desktop\Powerpoint_E-dawam_Cover\Cover_Powerpoint.png" id="476" name="Google Shape;476;p39"/>
          <p:cNvPicPr preferRelativeResize="0"/>
          <p:nvPr/>
        </p:nvPicPr>
        <p:blipFill rotWithShape="1">
          <a:blip r:embed="rId4">
            <a:alphaModFix/>
          </a:blip>
          <a:srcRect b="92448" l="0" r="0" t="3776"/>
          <a:stretch/>
        </p:blipFill>
        <p:spPr>
          <a:xfrm>
            <a:off x="0" y="274439"/>
            <a:ext cx="9144000" cy="2589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20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txBox="1"/>
          <p:nvPr>
            <p:ph type="title"/>
          </p:nvPr>
        </p:nvSpPr>
        <p:spPr>
          <a:xfrm>
            <a:off x="0" y="836712"/>
            <a:ext cx="9144000" cy="1080120"/>
          </a:xfrm>
          <a:prstGeom prst="rect">
            <a:avLst/>
          </a:prstGeom>
          <a:noFill/>
          <a:ln>
            <a:noFill/>
          </a:ln>
        </p:spPr>
        <p:txBody>
          <a:bodyPr anchorCtr="0" anchor="ctr" bIns="45700" lIns="91425" spcFirstLastPara="1" rIns="91425" wrap="square" tIns="45700">
            <a:noAutofit/>
          </a:bodyPr>
          <a:lstStyle/>
          <a:p>
            <a:pPr indent="0" lvl="0" marL="0" rtl="1" algn="ctr">
              <a:lnSpc>
                <a:spcPct val="150000"/>
              </a:lnSpc>
              <a:spcBef>
                <a:spcPts val="0"/>
              </a:spcBef>
              <a:spcAft>
                <a:spcPts val="0"/>
              </a:spcAft>
              <a:buClr>
                <a:srgbClr val="11609E"/>
              </a:buClr>
              <a:buSzPts val="2800"/>
              <a:buFont typeface="Arial"/>
              <a:buNone/>
            </a:pPr>
            <a:r>
              <a:rPr b="1" lang="ar-EG" sz="2800">
                <a:solidFill>
                  <a:srgbClr val="11609E"/>
                </a:solidFill>
                <a:latin typeface="Arial"/>
                <a:ea typeface="Arial"/>
                <a:cs typeface="Arial"/>
                <a:sym typeface="Arial"/>
              </a:rPr>
              <a:t>الشركة المشغلة للمشروع (ملتقى)</a:t>
            </a:r>
            <a:endParaRPr b="1" sz="2800">
              <a:solidFill>
                <a:srgbClr val="11609E"/>
              </a:solidFill>
              <a:latin typeface="Arial"/>
              <a:ea typeface="Arial"/>
              <a:cs typeface="Arial"/>
              <a:sym typeface="Arial"/>
            </a:endParaRPr>
          </a:p>
        </p:txBody>
      </p:sp>
      <p:sp>
        <p:nvSpPr>
          <p:cNvPr id="113" name="Google Shape;113;p15"/>
          <p:cNvSpPr txBox="1"/>
          <p:nvPr/>
        </p:nvSpPr>
        <p:spPr>
          <a:xfrm>
            <a:off x="451536" y="2636912"/>
            <a:ext cx="8208913" cy="1629627"/>
          </a:xfrm>
          <a:prstGeom prst="rect">
            <a:avLst/>
          </a:prstGeom>
          <a:noFill/>
          <a:ln>
            <a:noFill/>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Clr>
                <a:schemeClr val="dk1"/>
              </a:buClr>
              <a:buSzPts val="2000"/>
              <a:buFont typeface="Calibri"/>
              <a:buNone/>
            </a:pPr>
            <a:r>
              <a:rPr lang="ar-EG"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1" algn="just">
              <a:lnSpc>
                <a:spcPct val="200000"/>
              </a:lnSpc>
              <a:spcBef>
                <a:spcPts val="0"/>
              </a:spcBef>
              <a:spcAft>
                <a:spcPts val="0"/>
              </a:spcAft>
              <a:buClr>
                <a:schemeClr val="dk1"/>
              </a:buClr>
              <a:buSzPts val="2000"/>
              <a:buFont typeface="Arial"/>
              <a:buNone/>
            </a:pPr>
            <a:r>
              <a:rPr lang="ar-EG" sz="2000">
                <a:solidFill>
                  <a:schemeClr val="dk1"/>
                </a:solidFill>
                <a:latin typeface="Arial"/>
                <a:ea typeface="Arial"/>
                <a:cs typeface="Arial"/>
                <a:sym typeface="Arial"/>
              </a:rPr>
              <a:t>شركة سعودية تأسست عام 2006 لتثري سوق البرمجيات بأفكار مبدعة وعملية .</a:t>
            </a:r>
            <a:endParaRPr sz="2000">
              <a:solidFill>
                <a:schemeClr val="dk1"/>
              </a:solidFill>
              <a:latin typeface="Arial"/>
              <a:ea typeface="Arial"/>
              <a:cs typeface="Arial"/>
              <a:sym typeface="Arial"/>
            </a:endParaRPr>
          </a:p>
          <a:p>
            <a:pPr indent="0" lvl="0" marL="0" marR="0" rtl="1" algn="just">
              <a:lnSpc>
                <a:spcPct val="200000"/>
              </a:lnSpc>
              <a:spcBef>
                <a:spcPts val="0"/>
              </a:spcBef>
              <a:spcAft>
                <a:spcPts val="0"/>
              </a:spcAft>
              <a:buClr>
                <a:schemeClr val="dk1"/>
              </a:buClr>
              <a:buSzPts val="2000"/>
              <a:buFont typeface="Arial"/>
              <a:buNone/>
            </a:pPr>
            <a:r>
              <a:rPr lang="ar-EG" sz="2000">
                <a:solidFill>
                  <a:schemeClr val="dk1"/>
                </a:solidFill>
                <a:latin typeface="Arial"/>
                <a:ea typeface="Arial"/>
                <a:cs typeface="Arial"/>
                <a:sym typeface="Arial"/>
              </a:rPr>
              <a:t>تسعى الشركة لعقد تطوير العمل الخيري :</a:t>
            </a:r>
            <a:endParaRPr sz="2000">
              <a:solidFill>
                <a:schemeClr val="dk1"/>
              </a:solidFill>
              <a:latin typeface="Arial"/>
              <a:ea typeface="Arial"/>
              <a:cs typeface="Arial"/>
              <a:sym typeface="Arial"/>
            </a:endParaRPr>
          </a:p>
          <a:p>
            <a:pPr indent="0" lvl="0" marL="0" marR="0" rtl="1" algn="just">
              <a:lnSpc>
                <a:spcPct val="200000"/>
              </a:lnSpc>
              <a:spcBef>
                <a:spcPts val="0"/>
              </a:spcBef>
              <a:spcAft>
                <a:spcPts val="0"/>
              </a:spcAft>
              <a:buClr>
                <a:schemeClr val="dk1"/>
              </a:buClr>
              <a:buSzPts val="2000"/>
              <a:buFont typeface="Arial"/>
              <a:buNone/>
            </a:pPr>
            <a:r>
              <a:rPr lang="ar-EG" sz="2000">
                <a:solidFill>
                  <a:schemeClr val="dk1"/>
                </a:solidFill>
                <a:latin typeface="Arial"/>
                <a:ea typeface="Arial"/>
                <a:cs typeface="Arial"/>
                <a:sym typeface="Arial"/>
              </a:rPr>
              <a:t>إداريا: بأنظمة ومسارات الكترونية ترتقي بالعمل وتساهم في تطوير الكوادر .</a:t>
            </a:r>
            <a:endParaRPr sz="2000">
              <a:solidFill>
                <a:schemeClr val="dk1"/>
              </a:solidFill>
              <a:latin typeface="Arial"/>
              <a:ea typeface="Arial"/>
              <a:cs typeface="Arial"/>
              <a:sym typeface="Arial"/>
            </a:endParaRPr>
          </a:p>
          <a:p>
            <a:pPr indent="0" lvl="0" marL="0" marR="0" rtl="1" algn="just">
              <a:lnSpc>
                <a:spcPct val="200000"/>
              </a:lnSpc>
              <a:spcBef>
                <a:spcPts val="0"/>
              </a:spcBef>
              <a:spcAft>
                <a:spcPts val="0"/>
              </a:spcAft>
              <a:buClr>
                <a:schemeClr val="dk1"/>
              </a:buClr>
              <a:buSzPts val="2000"/>
              <a:buFont typeface="Arial"/>
              <a:buNone/>
            </a:pPr>
            <a:r>
              <a:rPr lang="ar-EG" sz="2000">
                <a:solidFill>
                  <a:schemeClr val="dk1"/>
                </a:solidFill>
                <a:latin typeface="Arial"/>
                <a:ea typeface="Arial"/>
                <a:cs typeface="Arial"/>
                <a:sym typeface="Arial"/>
              </a:rPr>
              <a:t>ماليا  : ابتكار مشاريع للجهات الخيرية  تحقق أهدافها وتوفر موارد مالية لها .</a:t>
            </a:r>
            <a:endParaRPr sz="2000">
              <a:solidFill>
                <a:schemeClr val="dk1"/>
              </a:solidFill>
              <a:latin typeface="Arial"/>
              <a:ea typeface="Arial"/>
              <a:cs typeface="Arial"/>
              <a:sym typeface="Arial"/>
            </a:endParaRPr>
          </a:p>
          <a:p>
            <a:pPr indent="0" lvl="0" marL="0" marR="0" rtl="1" algn="just">
              <a:lnSpc>
                <a:spcPct val="200000"/>
              </a:lnSpc>
              <a:spcBef>
                <a:spcPts val="0"/>
              </a:spcBef>
              <a:spcAft>
                <a:spcPts val="0"/>
              </a:spcAft>
              <a:buClr>
                <a:schemeClr val="dk1"/>
              </a:buClr>
              <a:buSzPts val="2000"/>
              <a:buFont typeface="Arial"/>
              <a:buNone/>
            </a:pPr>
            <a:r>
              <a:rPr lang="ar-EG" sz="2000">
                <a:solidFill>
                  <a:schemeClr val="dk1"/>
                </a:solidFill>
                <a:latin typeface="Arial"/>
                <a:ea typeface="Arial"/>
                <a:cs typeface="Arial"/>
                <a:sym typeface="Arial"/>
              </a:rPr>
              <a:t>مركز الشركة الرئيسي في جدة و تمتلك فرعاً في الإسكندرية ( جمهورية مصر العربية )</a:t>
            </a:r>
            <a:endParaRPr sz="2000">
              <a:solidFill>
                <a:schemeClr val="dk1"/>
              </a:solidFill>
              <a:latin typeface="Arial"/>
              <a:ea typeface="Arial"/>
              <a:cs typeface="Arial"/>
              <a:sym typeface="Arial"/>
            </a:endParaRPr>
          </a:p>
          <a:p>
            <a:pPr indent="0" lvl="0" marL="0" marR="0" rtl="1" algn="just">
              <a:lnSpc>
                <a:spcPct val="200000"/>
              </a:lnSpc>
              <a:spcBef>
                <a:spcPts val="0"/>
              </a:spcBef>
              <a:spcAft>
                <a:spcPts val="0"/>
              </a:spcAft>
              <a:buClr>
                <a:schemeClr val="dk1"/>
              </a:buClr>
              <a:buSzPts val="2000"/>
              <a:buFont typeface="Arial"/>
              <a:buNone/>
            </a:pPr>
            <a:r>
              <a:rPr lang="ar-EG" sz="2000">
                <a:solidFill>
                  <a:schemeClr val="dk1"/>
                </a:solidFill>
                <a:latin typeface="Arial"/>
                <a:ea typeface="Arial"/>
                <a:cs typeface="Arial"/>
                <a:sym typeface="Arial"/>
              </a:rPr>
              <a:t>شركائها التنفيذيين  فريق عمل من المحترفين مستعد لإنجاح المهام التي يستلمها في جميع مراحلها سعيا لرضى العميل .</a:t>
            </a:r>
            <a:endParaRPr sz="2000">
              <a:solidFill>
                <a:schemeClr val="dk1"/>
              </a:solidFill>
              <a:latin typeface="Arial"/>
              <a:ea typeface="Arial"/>
              <a:cs typeface="Arial"/>
              <a:sym typeface="Arial"/>
            </a:endParaRPr>
          </a:p>
          <a:p>
            <a:pPr indent="0" lvl="0" marL="0" marR="0" rtl="1" algn="ctr">
              <a:spcBef>
                <a:spcPts val="0"/>
              </a:spcBef>
              <a:spcAft>
                <a:spcPts val="0"/>
              </a:spcAft>
              <a:buClr>
                <a:srgbClr val="366092"/>
              </a:buClr>
              <a:buSzPts val="2000"/>
              <a:buFont typeface="Arial"/>
              <a:buNone/>
            </a:pPr>
            <a:r>
              <a:rPr lang="ar-EG" sz="2000">
                <a:solidFill>
                  <a:srgbClr val="366092"/>
                </a:solidFill>
                <a:latin typeface="Arial"/>
                <a:ea typeface="Arial"/>
                <a:cs typeface="Arial"/>
                <a:sym typeface="Arial"/>
              </a:rPr>
              <a:t> </a:t>
            </a:r>
            <a:endParaRPr sz="2000">
              <a:solidFill>
                <a:srgbClr val="366092"/>
              </a:solidFill>
              <a:latin typeface="Arial"/>
              <a:ea typeface="Arial"/>
              <a:cs typeface="Arial"/>
              <a:sym typeface="Arial"/>
            </a:endParaRPr>
          </a:p>
          <a:p>
            <a:pPr indent="0" lvl="0" marL="0" marR="0" rtl="1" algn="ctr">
              <a:spcBef>
                <a:spcPts val="0"/>
              </a:spcBef>
              <a:spcAft>
                <a:spcPts val="0"/>
              </a:spcAft>
              <a:buClr>
                <a:schemeClr val="dk1"/>
              </a:buClr>
              <a:buSzPts val="2000"/>
              <a:buFont typeface="Calibri"/>
              <a:buNone/>
            </a:pPr>
            <a:r>
              <a:rPr lang="ar-EG"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pic>
        <p:nvPicPr>
          <p:cNvPr descr="C:\Users\Mit\Desktop\ملتقي لوجو.png" id="114" name="Google Shape;114;p15"/>
          <p:cNvPicPr preferRelativeResize="0"/>
          <p:nvPr/>
        </p:nvPicPr>
        <p:blipFill rotWithShape="1">
          <a:blip r:embed="rId3">
            <a:alphaModFix/>
          </a:blip>
          <a:srcRect b="0" l="0" r="0" t="0"/>
          <a:stretch/>
        </p:blipFill>
        <p:spPr>
          <a:xfrm>
            <a:off x="1857938" y="1772816"/>
            <a:ext cx="5643132" cy="4806170"/>
          </a:xfrm>
          <a:prstGeom prst="rect">
            <a:avLst/>
          </a:prstGeom>
          <a:noFill/>
          <a:ln>
            <a:noFill/>
          </a:ln>
        </p:spPr>
      </p:pic>
      <p:sp>
        <p:nvSpPr>
          <p:cNvPr id="115" name="Google Shape;115;p15"/>
          <p:cNvSpPr txBox="1"/>
          <p:nvPr/>
        </p:nvSpPr>
        <p:spPr>
          <a:xfrm>
            <a:off x="107504" y="2594785"/>
            <a:ext cx="9144000" cy="1661993"/>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800">
                <a:solidFill>
                  <a:srgbClr val="1E967E"/>
                </a:solidFill>
                <a:latin typeface="Arial"/>
                <a:ea typeface="Arial"/>
                <a:cs typeface="Arial"/>
                <a:sym typeface="Arial"/>
              </a:rPr>
              <a:t>لمزيد من المعلومات عن اعمالنا زوروا موقعنا على</a:t>
            </a:r>
            <a:endParaRPr/>
          </a:p>
          <a:p>
            <a:pPr indent="0" lvl="0" marL="0" marR="0" rtl="1" algn="ctr">
              <a:lnSpc>
                <a:spcPct val="150000"/>
              </a:lnSpc>
              <a:spcBef>
                <a:spcPts val="0"/>
              </a:spcBef>
              <a:spcAft>
                <a:spcPts val="0"/>
              </a:spcAft>
              <a:buNone/>
            </a:pPr>
            <a:r>
              <a:rPr b="1" lang="ar-EG" sz="2800">
                <a:solidFill>
                  <a:srgbClr val="366092"/>
                </a:solidFill>
                <a:latin typeface="Arial"/>
                <a:ea typeface="Arial"/>
                <a:cs typeface="Arial"/>
                <a:sym typeface="Arial"/>
              </a:rPr>
              <a:t> </a:t>
            </a:r>
            <a:r>
              <a:rPr lang="ar-EG" sz="2800" u="sng">
                <a:solidFill>
                  <a:schemeClr val="hlink"/>
                </a:solidFill>
                <a:latin typeface="Calibri"/>
                <a:ea typeface="Calibri"/>
                <a:cs typeface="Calibri"/>
                <a:sym typeface="Calibri"/>
                <a:hlinkClick r:id="rId4"/>
              </a:rPr>
              <a:t>http://qvsite.com/</a:t>
            </a:r>
            <a:endParaRPr b="1" sz="2800">
              <a:solidFill>
                <a:srgbClr val="366092"/>
              </a:solidFill>
              <a:latin typeface="Arial"/>
              <a:ea typeface="Arial"/>
              <a:cs typeface="Arial"/>
              <a:sym typeface="Arial"/>
            </a:endParaRPr>
          </a:p>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2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2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2"/>
                                        </p:tgtEl>
                                      </p:cBhvr>
                                    </p:animEffect>
                                    <p:set>
                                      <p:cBhvr>
                                        <p:cTn dur="1" fill="hold">
                                          <p:stCondLst>
                                            <p:cond delay="500"/>
                                          </p:stCondLst>
                                        </p:cTn>
                                        <p:tgtEl>
                                          <p:spTgt spid="11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14"/>
                                        </p:tgtEl>
                                      </p:cBhvr>
                                    </p:animEffect>
                                    <p:set>
                                      <p:cBhvr>
                                        <p:cTn dur="1" fill="hold">
                                          <p:stCondLst>
                                            <p:cond delay="500"/>
                                          </p:stCondLst>
                                        </p:cTn>
                                        <p:tgtEl>
                                          <p:spTgt spid="1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3"/>
                                        </p:tgtEl>
                                      </p:cBhvr>
                                    </p:animEffect>
                                    <p:set>
                                      <p:cBhvr>
                                        <p:cTn dur="1" fill="hold">
                                          <p:stCondLst>
                                            <p:cond delay="500"/>
                                          </p:stCondLst>
                                        </p:cTn>
                                        <p:tgtEl>
                                          <p:spTgt spid="1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ph type="title"/>
          </p:nvPr>
        </p:nvSpPr>
        <p:spPr>
          <a:xfrm>
            <a:off x="457200" y="47667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2800"/>
              <a:buFont typeface="Arial"/>
              <a:buNone/>
            </a:pPr>
            <a:r>
              <a:rPr b="1" lang="ar-EG" sz="2800">
                <a:latin typeface="Arial"/>
                <a:ea typeface="Arial"/>
                <a:cs typeface="Arial"/>
                <a:sym typeface="Arial"/>
              </a:rPr>
              <a:t>مــا هــو مشــروع «إي – دوام»؟</a:t>
            </a:r>
            <a:endParaRPr b="1" sz="2800">
              <a:latin typeface="Arial"/>
              <a:ea typeface="Arial"/>
              <a:cs typeface="Arial"/>
              <a:sym typeface="Arial"/>
            </a:endParaRPr>
          </a:p>
        </p:txBody>
      </p:sp>
      <p:pic>
        <p:nvPicPr>
          <p:cNvPr descr="C:\Users\Mit\Desktop\E_dawam_logo_1.png" id="121" name="Google Shape;121;p16"/>
          <p:cNvPicPr preferRelativeResize="0"/>
          <p:nvPr/>
        </p:nvPicPr>
        <p:blipFill rotWithShape="1">
          <a:blip r:embed="rId3">
            <a:alphaModFix/>
          </a:blip>
          <a:srcRect b="31323" l="22748" r="18595" t="26667"/>
          <a:stretch/>
        </p:blipFill>
        <p:spPr>
          <a:xfrm>
            <a:off x="971600" y="1412776"/>
            <a:ext cx="7356087" cy="4792918"/>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2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2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txBox="1"/>
          <p:nvPr/>
        </p:nvSpPr>
        <p:spPr>
          <a:xfrm>
            <a:off x="152400" y="2348880"/>
            <a:ext cx="7817893" cy="2169825"/>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lang="ar-EG" sz="1800">
                <a:solidFill>
                  <a:schemeClr val="dk1"/>
                </a:solidFill>
                <a:latin typeface="Arial"/>
                <a:ea typeface="Arial"/>
                <a:cs typeface="Arial"/>
                <a:sym typeface="Arial"/>
              </a:rPr>
              <a:t>إي-دوام مكتب توظيف حاصل على رخصة وزارة العمل رقم 388 لعام  1434 هـــ.، متخصص في،،،</a:t>
            </a:r>
            <a:endParaRPr/>
          </a:p>
          <a:p>
            <a:pPr indent="-285750" lvl="1" marL="742950" marR="0" rtl="1" algn="r">
              <a:lnSpc>
                <a:spcPct val="150000"/>
              </a:lnSpc>
              <a:spcBef>
                <a:spcPts val="0"/>
              </a:spcBef>
              <a:spcAft>
                <a:spcPts val="0"/>
              </a:spcAft>
              <a:buClr>
                <a:schemeClr val="dk1"/>
              </a:buClr>
              <a:buSzPts val="1800"/>
              <a:buFont typeface="Arial"/>
              <a:buChar char="•"/>
            </a:pPr>
            <a:r>
              <a:rPr b="0" i="0" lang="ar-EG" sz="1800" u="none" cap="none" strike="noStrike">
                <a:solidFill>
                  <a:schemeClr val="dk1"/>
                </a:solidFill>
                <a:latin typeface="Arial"/>
                <a:ea typeface="Arial"/>
                <a:cs typeface="Arial"/>
                <a:sym typeface="Arial"/>
              </a:rPr>
              <a:t>التوظيف المباشر </a:t>
            </a:r>
            <a:endParaRPr/>
          </a:p>
          <a:p>
            <a:pPr indent="-285750" lvl="1" marL="742950" marR="0" rtl="1" algn="r">
              <a:lnSpc>
                <a:spcPct val="150000"/>
              </a:lnSpc>
              <a:spcBef>
                <a:spcPts val="0"/>
              </a:spcBef>
              <a:spcAft>
                <a:spcPts val="0"/>
              </a:spcAft>
              <a:buClr>
                <a:schemeClr val="dk1"/>
              </a:buClr>
              <a:buSzPts val="1800"/>
              <a:buFont typeface="Arial"/>
              <a:buChar char="•"/>
            </a:pPr>
            <a:r>
              <a:rPr b="0" i="0" lang="ar-EG" sz="1800" u="none" cap="none" strike="noStrike">
                <a:solidFill>
                  <a:schemeClr val="dk1"/>
                </a:solidFill>
                <a:latin typeface="Arial"/>
                <a:ea typeface="Arial"/>
                <a:cs typeface="Arial"/>
                <a:sym typeface="Arial"/>
              </a:rPr>
              <a:t>التوظيف عن بعد</a:t>
            </a:r>
            <a:endParaRPr/>
          </a:p>
          <a:p>
            <a:pPr indent="-285750" lvl="1" marL="742950" marR="0" rtl="1" algn="r">
              <a:lnSpc>
                <a:spcPct val="150000"/>
              </a:lnSpc>
              <a:spcBef>
                <a:spcPts val="0"/>
              </a:spcBef>
              <a:spcAft>
                <a:spcPts val="0"/>
              </a:spcAft>
              <a:buClr>
                <a:schemeClr val="dk1"/>
              </a:buClr>
              <a:buSzPts val="1800"/>
              <a:buFont typeface="Arial"/>
              <a:buChar char="•"/>
            </a:pPr>
            <a:r>
              <a:rPr b="0" i="0" lang="ar-EG" sz="1800" u="none" cap="none" strike="noStrike">
                <a:solidFill>
                  <a:schemeClr val="dk1"/>
                </a:solidFill>
                <a:latin typeface="Arial"/>
                <a:ea typeface="Arial"/>
                <a:cs typeface="Arial"/>
                <a:sym typeface="Arial"/>
              </a:rPr>
              <a:t>نظام لإدارة العمل عن بعد إلكترونياً</a:t>
            </a:r>
            <a:endParaRPr b="0" i="0" sz="1800" u="none" cap="none" strike="noStrike">
              <a:solidFill>
                <a:schemeClr val="dk1"/>
              </a:solidFill>
              <a:latin typeface="Arial"/>
              <a:ea typeface="Arial"/>
              <a:cs typeface="Arial"/>
              <a:sym typeface="Arial"/>
            </a:endParaRPr>
          </a:p>
        </p:txBody>
      </p:sp>
      <p:sp>
        <p:nvSpPr>
          <p:cNvPr id="128" name="Google Shape;128;p17"/>
          <p:cNvSpPr txBox="1"/>
          <p:nvPr/>
        </p:nvSpPr>
        <p:spPr>
          <a:xfrm rot="-5400000">
            <a:off x="7423356" y="3171638"/>
            <a:ext cx="2074800" cy="600164"/>
          </a:xfrm>
          <a:prstGeom prst="rect">
            <a:avLst/>
          </a:prstGeom>
          <a:solidFill>
            <a:srgbClr val="1E967E"/>
          </a:solidFill>
          <a:ln>
            <a:noFill/>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None/>
            </a:pPr>
            <a:r>
              <a:rPr b="1" lang="ar-EG" sz="2200">
                <a:solidFill>
                  <a:schemeClr val="lt1"/>
                </a:solidFill>
                <a:latin typeface="Arial"/>
                <a:ea typeface="Arial"/>
                <a:cs typeface="Arial"/>
                <a:sym typeface="Arial"/>
              </a:rPr>
              <a:t>حول إي دوام</a:t>
            </a:r>
            <a:endParaRPr b="1" sz="2200">
              <a:solidFill>
                <a:schemeClr val="lt1"/>
              </a:solidFill>
              <a:latin typeface="Arial"/>
              <a:ea typeface="Arial"/>
              <a:cs typeface="Arial"/>
              <a:sym typeface="Arial"/>
            </a:endParaRPr>
          </a:p>
        </p:txBody>
      </p:sp>
      <p:pic>
        <p:nvPicPr>
          <p:cNvPr descr="C:\Users\Mit\Desktop\Powerpoint_E-dawam_Cover\Line_3.png" id="129" name="Google Shape;129;p17"/>
          <p:cNvPicPr preferRelativeResize="0"/>
          <p:nvPr/>
        </p:nvPicPr>
        <p:blipFill rotWithShape="1">
          <a:blip r:embed="rId3">
            <a:alphaModFix/>
          </a:blip>
          <a:srcRect b="0" l="0" r="0" t="0"/>
          <a:stretch/>
        </p:blipFill>
        <p:spPr>
          <a:xfrm>
            <a:off x="1" y="636403"/>
            <a:ext cx="9224763" cy="229901"/>
          </a:xfrm>
          <a:prstGeom prst="rect">
            <a:avLst/>
          </a:prstGeom>
          <a:noFill/>
          <a:ln>
            <a:noFill/>
          </a:ln>
        </p:spPr>
      </p:pic>
      <p:sp>
        <p:nvSpPr>
          <p:cNvPr id="130" name="Google Shape;130;p17"/>
          <p:cNvSpPr txBox="1"/>
          <p:nvPr/>
        </p:nvSpPr>
        <p:spPr>
          <a:xfrm>
            <a:off x="6878845" y="1075276"/>
            <a:ext cx="2016000" cy="557845"/>
          </a:xfrm>
          <a:prstGeom prst="rect">
            <a:avLst/>
          </a:prstGeom>
          <a:solidFill>
            <a:srgbClr val="D4A436"/>
          </a:solid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200">
                <a:solidFill>
                  <a:schemeClr val="lt1"/>
                </a:solidFill>
                <a:latin typeface="Arial"/>
                <a:ea typeface="Arial"/>
                <a:cs typeface="Arial"/>
                <a:sym typeface="Arial"/>
              </a:rPr>
              <a:t>حول إي-دوام</a:t>
            </a:r>
            <a:endParaRPr b="1" sz="2200">
              <a:solidFill>
                <a:schemeClr val="lt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500"/>
                                        <p:tgtEl>
                                          <p:spTgt spid="127"/>
                                        </p:tgtEl>
                                        <p:attrNameLst>
                                          <p:attrName>ppt_w</p:attrName>
                                        </p:attrNameLst>
                                      </p:cBhvr>
                                      <p:tavLst>
                                        <p:tav fmla="" tm="0">
                                          <p:val>
                                            <p:strVal val="0"/>
                                          </p:val>
                                        </p:tav>
                                        <p:tav fmla="" tm="100000">
                                          <p:val>
                                            <p:strVal val="#ppt_w"/>
                                          </p:val>
                                        </p:tav>
                                      </p:tavLst>
                                    </p:anim>
                                    <p:anim calcmode="lin" valueType="num">
                                      <p:cBhvr additive="base">
                                        <p:cTn dur="500"/>
                                        <p:tgtEl>
                                          <p:spTgt spid="1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ppt_w</p:attrName>
                                        </p:attrNameLst>
                                      </p:cBhvr>
                                      <p:tavLst>
                                        <p:tav fmla="" tm="0">
                                          <p:val>
                                            <p:strVal val="0"/>
                                          </p:val>
                                        </p:tav>
                                        <p:tav fmla="" tm="100000">
                                          <p:val>
                                            <p:strVal val="#ppt_w"/>
                                          </p:val>
                                        </p:tav>
                                      </p:tavLst>
                                    </p:anim>
                                    <p:anim calcmode="lin" valueType="num">
                                      <p:cBhvr additive="base">
                                        <p:cTn dur="500"/>
                                        <p:tgtEl>
                                          <p:spTgt spid="1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C:\Users\Mit\Desktop\Powerpoint_E-dawam_Cover\Line_3.png" id="136" name="Google Shape;136;p18"/>
          <p:cNvPicPr preferRelativeResize="0"/>
          <p:nvPr/>
        </p:nvPicPr>
        <p:blipFill rotWithShape="1">
          <a:blip r:embed="rId3">
            <a:alphaModFix/>
          </a:blip>
          <a:srcRect b="0" l="0" r="0" t="0"/>
          <a:stretch/>
        </p:blipFill>
        <p:spPr>
          <a:xfrm>
            <a:off x="1" y="636403"/>
            <a:ext cx="9224763" cy="229901"/>
          </a:xfrm>
          <a:prstGeom prst="rect">
            <a:avLst/>
          </a:prstGeom>
          <a:noFill/>
          <a:ln>
            <a:noFill/>
          </a:ln>
        </p:spPr>
      </p:pic>
      <p:sp>
        <p:nvSpPr>
          <p:cNvPr id="137" name="Google Shape;137;p18"/>
          <p:cNvSpPr txBox="1"/>
          <p:nvPr/>
        </p:nvSpPr>
        <p:spPr>
          <a:xfrm>
            <a:off x="6876365" y="1142963"/>
            <a:ext cx="2016115" cy="557845"/>
          </a:xfrm>
          <a:prstGeom prst="rect">
            <a:avLst/>
          </a:prstGeom>
          <a:solidFill>
            <a:srgbClr val="D4A436"/>
          </a:solid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200">
                <a:solidFill>
                  <a:schemeClr val="lt1"/>
                </a:solidFill>
                <a:latin typeface="Arial"/>
                <a:ea typeface="Arial"/>
                <a:cs typeface="Arial"/>
                <a:sym typeface="Arial"/>
              </a:rPr>
              <a:t>الرسالة</a:t>
            </a:r>
            <a:endParaRPr b="1" sz="2200">
              <a:solidFill>
                <a:schemeClr val="lt1"/>
              </a:solidFill>
              <a:latin typeface="Arial"/>
              <a:ea typeface="Arial"/>
              <a:cs typeface="Arial"/>
              <a:sym typeface="Arial"/>
            </a:endParaRPr>
          </a:p>
        </p:txBody>
      </p:sp>
      <p:sp>
        <p:nvSpPr>
          <p:cNvPr id="138" name="Google Shape;138;p18"/>
          <p:cNvSpPr txBox="1"/>
          <p:nvPr/>
        </p:nvSpPr>
        <p:spPr>
          <a:xfrm>
            <a:off x="3302425" y="2267287"/>
            <a:ext cx="4577534" cy="2169825"/>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lang="ar-EG" sz="1800">
                <a:solidFill>
                  <a:schemeClr val="dk1"/>
                </a:solidFill>
                <a:latin typeface="Arial"/>
                <a:ea typeface="Arial"/>
                <a:cs typeface="Arial"/>
                <a:sym typeface="Arial"/>
              </a:rPr>
              <a:t>«إي – دوام»</a:t>
            </a:r>
            <a:endParaRPr/>
          </a:p>
          <a:p>
            <a:pPr indent="0" lvl="0" marL="0" marR="0" rtl="1" algn="r">
              <a:lnSpc>
                <a:spcPct val="150000"/>
              </a:lnSpc>
              <a:spcBef>
                <a:spcPts val="0"/>
              </a:spcBef>
              <a:spcAft>
                <a:spcPts val="0"/>
              </a:spcAft>
              <a:buNone/>
            </a:pPr>
            <a:r>
              <a:rPr lang="ar-EG" sz="1800">
                <a:solidFill>
                  <a:schemeClr val="dk1"/>
                </a:solidFill>
                <a:latin typeface="Arial"/>
                <a:ea typeface="Arial"/>
                <a:cs typeface="Arial"/>
                <a:sym typeface="Arial"/>
              </a:rPr>
              <a:t>أكبر نظام تقني للتوظيف وإدارة الأعمال </a:t>
            </a:r>
            <a:endParaRPr/>
          </a:p>
          <a:p>
            <a:pPr indent="0" lvl="0" marL="0" marR="0" rtl="1" algn="r">
              <a:lnSpc>
                <a:spcPct val="150000"/>
              </a:lnSpc>
              <a:spcBef>
                <a:spcPts val="0"/>
              </a:spcBef>
              <a:spcAft>
                <a:spcPts val="0"/>
              </a:spcAft>
              <a:buNone/>
            </a:pPr>
            <a:r>
              <a:rPr lang="ar-EG" sz="1800">
                <a:solidFill>
                  <a:schemeClr val="dk1"/>
                </a:solidFill>
                <a:latin typeface="Arial"/>
                <a:ea typeface="Arial"/>
                <a:cs typeface="Arial"/>
                <a:sym typeface="Arial"/>
              </a:rPr>
              <a:t>لذوي الاحتياجات الخاصة وأسرهم </a:t>
            </a:r>
            <a:endParaRPr/>
          </a:p>
          <a:p>
            <a:pPr indent="0" lvl="0" marL="0" marR="0" rtl="1" algn="r">
              <a:lnSpc>
                <a:spcPct val="150000"/>
              </a:lnSpc>
              <a:spcBef>
                <a:spcPts val="0"/>
              </a:spcBef>
              <a:spcAft>
                <a:spcPts val="0"/>
              </a:spcAft>
              <a:buNone/>
            </a:pPr>
            <a:r>
              <a:rPr lang="ar-EG" sz="1800">
                <a:solidFill>
                  <a:schemeClr val="dk1"/>
                </a:solidFill>
                <a:latin typeface="Arial"/>
                <a:ea typeface="Arial"/>
                <a:cs typeface="Arial"/>
                <a:sym typeface="Arial"/>
              </a:rPr>
              <a:t>بالمملكة العربية السعودية </a:t>
            </a:r>
            <a:endParaRPr/>
          </a:p>
          <a:p>
            <a:pPr indent="0" lvl="0" marL="0" marR="0" rtl="1" algn="r">
              <a:lnSpc>
                <a:spcPct val="150000"/>
              </a:lnSpc>
              <a:spcBef>
                <a:spcPts val="0"/>
              </a:spcBef>
              <a:spcAft>
                <a:spcPts val="0"/>
              </a:spcAft>
              <a:buNone/>
            </a:pPr>
            <a:r>
              <a:rPr lang="ar-EG" sz="1800">
                <a:solidFill>
                  <a:schemeClr val="dk1"/>
                </a:solidFill>
                <a:latin typeface="Arial"/>
                <a:ea typeface="Arial"/>
                <a:cs typeface="Arial"/>
                <a:sym typeface="Arial"/>
              </a:rPr>
              <a:t>بحلول عملية إبداعية</a:t>
            </a:r>
            <a:endParaRPr sz="1800">
              <a:solidFill>
                <a:schemeClr val="dk1"/>
              </a:solidFill>
              <a:latin typeface="Arial"/>
              <a:ea typeface="Arial"/>
              <a:cs typeface="Arial"/>
              <a:sym typeface="Arial"/>
            </a:endParaRPr>
          </a:p>
        </p:txBody>
      </p:sp>
      <p:sp>
        <p:nvSpPr>
          <p:cNvPr id="139" name="Google Shape;139;p18"/>
          <p:cNvSpPr txBox="1"/>
          <p:nvPr/>
        </p:nvSpPr>
        <p:spPr>
          <a:xfrm rot="-5400000">
            <a:off x="7360133" y="3035350"/>
            <a:ext cx="2074800" cy="557845"/>
          </a:xfrm>
          <a:prstGeom prst="rect">
            <a:avLst/>
          </a:prstGeom>
          <a:solidFill>
            <a:srgbClr val="1E967E"/>
          </a:solidFill>
          <a:ln>
            <a:noFill/>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None/>
            </a:pPr>
            <a:r>
              <a:rPr b="1" lang="ar-EG" sz="2200">
                <a:solidFill>
                  <a:schemeClr val="lt1"/>
                </a:solidFill>
                <a:latin typeface="Arial"/>
                <a:ea typeface="Arial"/>
                <a:cs typeface="Arial"/>
                <a:sym typeface="Arial"/>
              </a:rPr>
              <a:t>الرسالة</a:t>
            </a:r>
            <a:endParaRPr b="1" sz="2200">
              <a:solidFill>
                <a:schemeClr val="lt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500"/>
                                        <p:tgtEl>
                                          <p:spTgt spid="139"/>
                                        </p:tgtEl>
                                        <p:attrNameLst>
                                          <p:attrName>ppt_w</p:attrName>
                                        </p:attrNameLst>
                                      </p:cBhvr>
                                      <p:tavLst>
                                        <p:tav fmla="" tm="0">
                                          <p:val>
                                            <p:strVal val="0"/>
                                          </p:val>
                                        </p:tav>
                                        <p:tav fmla="" tm="100000">
                                          <p:val>
                                            <p:strVal val="#ppt_w"/>
                                          </p:val>
                                        </p:tav>
                                      </p:tavLst>
                                    </p:anim>
                                    <p:anim calcmode="lin" valueType="num">
                                      <p:cBhvr additive="base">
                                        <p:cTn dur="500"/>
                                        <p:tgtEl>
                                          <p:spTgt spid="1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500"/>
                                        <p:tgtEl>
                                          <p:spTgt spid="138"/>
                                        </p:tgtEl>
                                        <p:attrNameLst>
                                          <p:attrName>ppt_w</p:attrName>
                                        </p:attrNameLst>
                                      </p:cBhvr>
                                      <p:tavLst>
                                        <p:tav fmla="" tm="0">
                                          <p:val>
                                            <p:strVal val="0"/>
                                          </p:val>
                                        </p:tav>
                                        <p:tav fmla="" tm="100000">
                                          <p:val>
                                            <p:strVal val="#ppt_w"/>
                                          </p:val>
                                        </p:tav>
                                      </p:tavLst>
                                    </p:anim>
                                    <p:anim calcmode="lin" valueType="num">
                                      <p:cBhvr additive="base">
                                        <p:cTn dur="500"/>
                                        <p:tgtEl>
                                          <p:spTgt spid="13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nvSpPr>
        <p:spPr>
          <a:xfrm>
            <a:off x="282499" y="2695489"/>
            <a:ext cx="7817893" cy="923330"/>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lang="ar-EG" sz="1800">
                <a:solidFill>
                  <a:schemeClr val="dk1"/>
                </a:solidFill>
                <a:latin typeface="Arial"/>
                <a:ea typeface="Arial"/>
                <a:cs typeface="Arial"/>
                <a:sym typeface="Arial"/>
              </a:rPr>
              <a:t>نسعى لتوطين حقيقي ومستمر لـ 10,000  وظيفة بأنحاء المملكة سنوياً خلال أول خمس سنوات من إطلاق المشروع.</a:t>
            </a:r>
            <a:endParaRPr sz="1800">
              <a:solidFill>
                <a:schemeClr val="dk1"/>
              </a:solidFill>
              <a:latin typeface="Arial"/>
              <a:ea typeface="Arial"/>
              <a:cs typeface="Arial"/>
              <a:sym typeface="Arial"/>
            </a:endParaRPr>
          </a:p>
        </p:txBody>
      </p:sp>
      <p:sp>
        <p:nvSpPr>
          <p:cNvPr id="146" name="Google Shape;146;p19"/>
          <p:cNvSpPr txBox="1"/>
          <p:nvPr/>
        </p:nvSpPr>
        <p:spPr>
          <a:xfrm rot="-5400000">
            <a:off x="7207331" y="2963342"/>
            <a:ext cx="2506849" cy="557845"/>
          </a:xfrm>
          <a:prstGeom prst="rect">
            <a:avLst/>
          </a:prstGeom>
          <a:solidFill>
            <a:srgbClr val="1E967E"/>
          </a:solid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200">
                <a:solidFill>
                  <a:schemeClr val="lt1"/>
                </a:solidFill>
                <a:latin typeface="Arial"/>
                <a:ea typeface="Arial"/>
                <a:cs typeface="Arial"/>
                <a:sym typeface="Arial"/>
              </a:rPr>
              <a:t>رؤيتنا</a:t>
            </a:r>
            <a:endParaRPr/>
          </a:p>
        </p:txBody>
      </p:sp>
      <p:sp>
        <p:nvSpPr>
          <p:cNvPr id="147" name="Google Shape;147;p19"/>
          <p:cNvSpPr txBox="1"/>
          <p:nvPr/>
        </p:nvSpPr>
        <p:spPr>
          <a:xfrm>
            <a:off x="1" y="4665910"/>
            <a:ext cx="9144000" cy="923330"/>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lang="ar-EG" sz="1800">
                <a:solidFill>
                  <a:schemeClr val="dk1"/>
                </a:solidFill>
                <a:latin typeface="Arial"/>
                <a:ea typeface="Arial"/>
                <a:cs typeface="Arial"/>
                <a:sym typeface="Arial"/>
              </a:rPr>
              <a:t>لمزيد من المعلومات عن البوابة زورونا على الموقع الرسمي </a:t>
            </a:r>
            <a:endParaRPr sz="1800">
              <a:solidFill>
                <a:schemeClr val="dk1"/>
              </a:solidFill>
              <a:latin typeface="Arial"/>
              <a:ea typeface="Arial"/>
              <a:cs typeface="Arial"/>
              <a:sym typeface="Arial"/>
            </a:endParaRPr>
          </a:p>
          <a:p>
            <a:pPr indent="0" lvl="0" marL="0" marR="0" rtl="1" algn="ctr">
              <a:lnSpc>
                <a:spcPct val="150000"/>
              </a:lnSpc>
              <a:spcBef>
                <a:spcPts val="0"/>
              </a:spcBef>
              <a:spcAft>
                <a:spcPts val="0"/>
              </a:spcAft>
              <a:buNone/>
            </a:pPr>
            <a:r>
              <a:rPr lang="ar-EG" sz="1800" u="sng">
                <a:solidFill>
                  <a:schemeClr val="hlink"/>
                </a:solidFill>
                <a:latin typeface="Arial"/>
                <a:ea typeface="Arial"/>
                <a:cs typeface="Arial"/>
                <a:sym typeface="Arial"/>
                <a:hlinkClick r:id="rId3"/>
              </a:rPr>
              <a:t>www.edawam.com</a:t>
            </a:r>
            <a:endParaRPr sz="1800">
              <a:solidFill>
                <a:schemeClr val="dk1"/>
              </a:solidFill>
              <a:latin typeface="Arial"/>
              <a:ea typeface="Arial"/>
              <a:cs typeface="Arial"/>
              <a:sym typeface="Arial"/>
            </a:endParaRPr>
          </a:p>
        </p:txBody>
      </p:sp>
      <p:pic>
        <p:nvPicPr>
          <p:cNvPr descr="C:\Users\Mit\Desktop\Powerpoint_E-dawam_Cover\Line_3.png" id="148" name="Google Shape;148;p19"/>
          <p:cNvPicPr preferRelativeResize="0"/>
          <p:nvPr/>
        </p:nvPicPr>
        <p:blipFill rotWithShape="1">
          <a:blip r:embed="rId4">
            <a:alphaModFix/>
          </a:blip>
          <a:srcRect b="0" l="0" r="0" t="0"/>
          <a:stretch/>
        </p:blipFill>
        <p:spPr>
          <a:xfrm>
            <a:off x="1" y="636403"/>
            <a:ext cx="9224763" cy="229901"/>
          </a:xfrm>
          <a:prstGeom prst="rect">
            <a:avLst/>
          </a:prstGeom>
          <a:noFill/>
          <a:ln>
            <a:noFill/>
          </a:ln>
        </p:spPr>
      </p:pic>
      <p:sp>
        <p:nvSpPr>
          <p:cNvPr id="149" name="Google Shape;149;p19"/>
          <p:cNvSpPr txBox="1"/>
          <p:nvPr/>
        </p:nvSpPr>
        <p:spPr>
          <a:xfrm>
            <a:off x="6788805" y="1016178"/>
            <a:ext cx="1950873" cy="557845"/>
          </a:xfrm>
          <a:prstGeom prst="rect">
            <a:avLst/>
          </a:prstGeom>
          <a:solidFill>
            <a:srgbClr val="D4A436"/>
          </a:solid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200">
                <a:solidFill>
                  <a:schemeClr val="lt1"/>
                </a:solidFill>
                <a:latin typeface="Arial"/>
                <a:ea typeface="Arial"/>
                <a:cs typeface="Arial"/>
                <a:sym typeface="Arial"/>
              </a:rPr>
              <a:t>رؤيتنا</a:t>
            </a:r>
            <a:endParaRPr b="1" sz="2200">
              <a:solidFill>
                <a:schemeClr val="lt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ppt_w</p:attrName>
                                        </p:attrNameLst>
                                      </p:cBhvr>
                                      <p:tavLst>
                                        <p:tav fmla="" tm="0">
                                          <p:val>
                                            <p:strVal val="0"/>
                                          </p:val>
                                        </p:tav>
                                        <p:tav fmla="" tm="100000">
                                          <p:val>
                                            <p:strVal val="#ppt_w"/>
                                          </p:val>
                                        </p:tav>
                                      </p:tavLst>
                                    </p:anim>
                                    <p:anim calcmode="lin" valueType="num">
                                      <p:cBhvr additive="base">
                                        <p:cTn dur="500"/>
                                        <p:tgtEl>
                                          <p:spTgt spid="14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ppt_w</p:attrName>
                                        </p:attrNameLst>
                                      </p:cBhvr>
                                      <p:tavLst>
                                        <p:tav fmla="" tm="0">
                                          <p:val>
                                            <p:strVal val="0"/>
                                          </p:val>
                                        </p:tav>
                                        <p:tav fmla="" tm="100000">
                                          <p:val>
                                            <p:strVal val="#ppt_w"/>
                                          </p:val>
                                        </p:tav>
                                      </p:tavLst>
                                    </p:anim>
                                    <p:anim calcmode="lin" valueType="num">
                                      <p:cBhvr additive="base">
                                        <p:cTn dur="500"/>
                                        <p:tgtEl>
                                          <p:spTgt spid="1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nvSpPr>
        <p:spPr>
          <a:xfrm>
            <a:off x="6228184" y="2132856"/>
            <a:ext cx="2520280" cy="3220112"/>
          </a:xfrm>
          <a:prstGeom prst="rect">
            <a:avLst/>
          </a:prstGeom>
          <a:solidFill>
            <a:srgbClr val="1E967E"/>
          </a:solidFill>
          <a:ln>
            <a:noFill/>
          </a:ln>
        </p:spPr>
        <p:txBody>
          <a:bodyPr anchorCtr="0" anchor="t" bIns="45700" lIns="91425" spcFirstLastPara="1" rIns="91425" wrap="square" tIns="45700">
            <a:noAutofit/>
          </a:bodyPr>
          <a:lstStyle/>
          <a:p>
            <a:pPr indent="0" lvl="0" marL="174625" marR="0" rtl="1" algn="just">
              <a:lnSpc>
                <a:spcPct val="150000"/>
              </a:lnSpc>
              <a:spcBef>
                <a:spcPts val="0"/>
              </a:spcBef>
              <a:spcAft>
                <a:spcPts val="0"/>
              </a:spcAft>
              <a:buNone/>
            </a:pPr>
            <a:r>
              <a:rPr b="1" lang="ar-EG" sz="1700">
                <a:solidFill>
                  <a:schemeClr val="lt1"/>
                </a:solidFill>
                <a:latin typeface="Arial"/>
                <a:ea typeface="Arial"/>
                <a:cs typeface="Arial"/>
                <a:sym typeface="Arial"/>
              </a:rPr>
              <a:t>الباحثين الجادين عن العمل من ذوي الاحتياجات الخاصة بكافة تصنيفاتهم سواء: </a:t>
            </a:r>
            <a:endParaRPr/>
          </a:p>
          <a:p>
            <a:pPr indent="-285750" lvl="0" marL="460375" marR="0" rtl="1" algn="just">
              <a:lnSpc>
                <a:spcPct val="150000"/>
              </a:lnSpc>
              <a:spcBef>
                <a:spcPts val="0"/>
              </a:spcBef>
              <a:spcAft>
                <a:spcPts val="0"/>
              </a:spcAft>
              <a:buClr>
                <a:schemeClr val="lt1"/>
              </a:buClr>
              <a:buSzPts val="1700"/>
              <a:buFont typeface="Noto Sans Symbols"/>
              <a:buChar char="✔"/>
            </a:pPr>
            <a:r>
              <a:rPr b="1" lang="ar-EG" sz="1700">
                <a:solidFill>
                  <a:schemeClr val="lt1"/>
                </a:solidFill>
                <a:latin typeface="Arial"/>
                <a:ea typeface="Arial"/>
                <a:cs typeface="Arial"/>
                <a:sym typeface="Arial"/>
              </a:rPr>
              <a:t>حركياً </a:t>
            </a:r>
            <a:endParaRPr/>
          </a:p>
          <a:p>
            <a:pPr indent="-285750" lvl="0" marL="460375" marR="0" rtl="1" algn="just">
              <a:lnSpc>
                <a:spcPct val="150000"/>
              </a:lnSpc>
              <a:spcBef>
                <a:spcPts val="0"/>
              </a:spcBef>
              <a:spcAft>
                <a:spcPts val="0"/>
              </a:spcAft>
              <a:buClr>
                <a:schemeClr val="lt1"/>
              </a:buClr>
              <a:buSzPts val="1700"/>
              <a:buFont typeface="Noto Sans Symbols"/>
              <a:buChar char="✔"/>
            </a:pPr>
            <a:r>
              <a:rPr b="1" lang="ar-EG" sz="1700">
                <a:solidFill>
                  <a:schemeClr val="lt1"/>
                </a:solidFill>
                <a:latin typeface="Arial"/>
                <a:ea typeface="Arial"/>
                <a:cs typeface="Arial"/>
                <a:sym typeface="Arial"/>
              </a:rPr>
              <a:t>سمعياً </a:t>
            </a:r>
            <a:endParaRPr/>
          </a:p>
          <a:p>
            <a:pPr indent="-285750" lvl="0" marL="460375" marR="0" rtl="1" algn="just">
              <a:lnSpc>
                <a:spcPct val="150000"/>
              </a:lnSpc>
              <a:spcBef>
                <a:spcPts val="0"/>
              </a:spcBef>
              <a:spcAft>
                <a:spcPts val="0"/>
              </a:spcAft>
              <a:buClr>
                <a:schemeClr val="lt1"/>
              </a:buClr>
              <a:buSzPts val="1700"/>
              <a:buFont typeface="Noto Sans Symbols"/>
              <a:buChar char="✔"/>
            </a:pPr>
            <a:r>
              <a:rPr b="1" lang="ar-EG" sz="1700">
                <a:solidFill>
                  <a:schemeClr val="lt1"/>
                </a:solidFill>
                <a:latin typeface="Arial"/>
                <a:ea typeface="Arial"/>
                <a:cs typeface="Arial"/>
                <a:sym typeface="Arial"/>
              </a:rPr>
              <a:t>بصرياً </a:t>
            </a:r>
            <a:endParaRPr/>
          </a:p>
          <a:p>
            <a:pPr indent="0" lvl="0" marL="174625" marR="0" rtl="1" algn="ctr">
              <a:lnSpc>
                <a:spcPct val="150000"/>
              </a:lnSpc>
              <a:spcBef>
                <a:spcPts val="0"/>
              </a:spcBef>
              <a:spcAft>
                <a:spcPts val="0"/>
              </a:spcAft>
              <a:buNone/>
            </a:pPr>
            <a:r>
              <a:rPr b="1" lang="ar-EG" sz="1700">
                <a:solidFill>
                  <a:schemeClr val="lt1"/>
                </a:solidFill>
                <a:latin typeface="Arial"/>
                <a:ea typeface="Arial"/>
                <a:cs typeface="Arial"/>
                <a:sym typeface="Arial"/>
              </a:rPr>
              <a:t>بالإضافة إلى أسرهم</a:t>
            </a:r>
            <a:r>
              <a:rPr b="1" lang="ar-EG" sz="1800">
                <a:solidFill>
                  <a:schemeClr val="lt1"/>
                </a:solidFill>
                <a:latin typeface="Arial"/>
                <a:ea typeface="Arial"/>
                <a:cs typeface="Arial"/>
                <a:sym typeface="Arial"/>
              </a:rPr>
              <a:t>.</a:t>
            </a:r>
            <a:endParaRPr/>
          </a:p>
        </p:txBody>
      </p:sp>
      <p:pic>
        <p:nvPicPr>
          <p:cNvPr descr="C:\Users\Mit\Desktop\Powerpoint_E-dawam_Cover\Line_3.png" id="156" name="Google Shape;156;p20"/>
          <p:cNvPicPr preferRelativeResize="0"/>
          <p:nvPr/>
        </p:nvPicPr>
        <p:blipFill rotWithShape="1">
          <a:blip r:embed="rId3">
            <a:alphaModFix/>
          </a:blip>
          <a:srcRect b="0" l="0" r="0" t="0"/>
          <a:stretch/>
        </p:blipFill>
        <p:spPr>
          <a:xfrm>
            <a:off x="1" y="636403"/>
            <a:ext cx="9224763" cy="229901"/>
          </a:xfrm>
          <a:prstGeom prst="rect">
            <a:avLst/>
          </a:prstGeom>
          <a:noFill/>
          <a:ln>
            <a:noFill/>
          </a:ln>
        </p:spPr>
      </p:pic>
      <p:sp>
        <p:nvSpPr>
          <p:cNvPr id="157" name="Google Shape;157;p20"/>
          <p:cNvSpPr txBox="1"/>
          <p:nvPr/>
        </p:nvSpPr>
        <p:spPr>
          <a:xfrm>
            <a:off x="2627784" y="1100644"/>
            <a:ext cx="4159699" cy="600164"/>
          </a:xfrm>
          <a:prstGeom prst="rect">
            <a:avLst/>
          </a:prstGeom>
          <a:solidFill>
            <a:srgbClr val="D4A436"/>
          </a:solid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200">
                <a:solidFill>
                  <a:schemeClr val="lt1"/>
                </a:solidFill>
                <a:latin typeface="Arial"/>
                <a:ea typeface="Arial"/>
                <a:cs typeface="Arial"/>
                <a:sym typeface="Arial"/>
              </a:rPr>
              <a:t>المستفيدين  من المشروع </a:t>
            </a:r>
            <a:endParaRPr b="1" sz="2200">
              <a:solidFill>
                <a:schemeClr val="lt1"/>
              </a:solidFill>
              <a:latin typeface="Arial"/>
              <a:ea typeface="Arial"/>
              <a:cs typeface="Arial"/>
              <a:sym typeface="Arial"/>
            </a:endParaRPr>
          </a:p>
        </p:txBody>
      </p:sp>
      <p:sp>
        <p:nvSpPr>
          <p:cNvPr id="158" name="Google Shape;158;p20"/>
          <p:cNvSpPr txBox="1"/>
          <p:nvPr/>
        </p:nvSpPr>
        <p:spPr>
          <a:xfrm>
            <a:off x="3419872" y="2161886"/>
            <a:ext cx="2520280" cy="3139321"/>
          </a:xfrm>
          <a:prstGeom prst="rect">
            <a:avLst/>
          </a:prstGeom>
          <a:solidFill>
            <a:srgbClr val="7F7F7F"/>
          </a:solidFill>
          <a:ln>
            <a:noFill/>
          </a:ln>
        </p:spPr>
        <p:txBody>
          <a:bodyPr anchorCtr="0" anchor="t" bIns="45700" lIns="91425" spcFirstLastPara="1" rIns="91425" wrap="square" tIns="45700">
            <a:noAutofit/>
          </a:bodyPr>
          <a:lstStyle/>
          <a:p>
            <a:pPr indent="0" lvl="0" marL="0" marR="0" rtl="1" algn="ctr">
              <a:lnSpc>
                <a:spcPct val="200000"/>
              </a:lnSpc>
              <a:spcBef>
                <a:spcPts val="0"/>
              </a:spcBef>
              <a:spcAft>
                <a:spcPts val="0"/>
              </a:spcAft>
              <a:buNone/>
            </a:pPr>
            <a:r>
              <a:rPr b="1" lang="ar-EG" sz="1800">
                <a:solidFill>
                  <a:schemeClr val="lt1"/>
                </a:solidFill>
                <a:latin typeface="Arial"/>
                <a:ea typeface="Arial"/>
                <a:cs typeface="Arial"/>
                <a:sym typeface="Arial"/>
              </a:rPr>
              <a:t>الشركات والمؤسسات التي تبحث عن كوادر وطنية متميزة</a:t>
            </a:r>
            <a:endParaRPr b="1" sz="1800">
              <a:solidFill>
                <a:schemeClr val="lt1"/>
              </a:solidFill>
              <a:latin typeface="Arial"/>
              <a:ea typeface="Arial"/>
              <a:cs typeface="Arial"/>
              <a:sym typeface="Arial"/>
            </a:endParaRPr>
          </a:p>
          <a:p>
            <a:pPr indent="0" lvl="0" marL="0" marR="0" rtl="1" algn="ctr">
              <a:lnSpc>
                <a:spcPct val="150000"/>
              </a:lnSpc>
              <a:spcBef>
                <a:spcPts val="0"/>
              </a:spcBef>
              <a:spcAft>
                <a:spcPts val="0"/>
              </a:spcAft>
              <a:buNone/>
            </a:pPr>
            <a:r>
              <a:t/>
            </a:r>
            <a:endParaRPr b="1" sz="2200">
              <a:solidFill>
                <a:schemeClr val="lt1"/>
              </a:solidFill>
              <a:latin typeface="Arial"/>
              <a:ea typeface="Arial"/>
              <a:cs typeface="Arial"/>
              <a:sym typeface="Arial"/>
            </a:endParaRPr>
          </a:p>
          <a:p>
            <a:pPr indent="0" lvl="0" marL="0" marR="0" rtl="1" algn="ctr">
              <a:lnSpc>
                <a:spcPct val="150000"/>
              </a:lnSpc>
              <a:spcBef>
                <a:spcPts val="0"/>
              </a:spcBef>
              <a:spcAft>
                <a:spcPts val="0"/>
              </a:spcAft>
              <a:buNone/>
            </a:pPr>
            <a:r>
              <a:t/>
            </a:r>
            <a:endParaRPr b="1" sz="2200">
              <a:solidFill>
                <a:schemeClr val="lt1"/>
              </a:solidFill>
              <a:latin typeface="Arial"/>
              <a:ea typeface="Arial"/>
              <a:cs typeface="Arial"/>
              <a:sym typeface="Arial"/>
            </a:endParaRPr>
          </a:p>
          <a:p>
            <a:pPr indent="0" lvl="0" marL="0" marR="0" rtl="1" algn="ctr">
              <a:lnSpc>
                <a:spcPct val="150000"/>
              </a:lnSpc>
              <a:spcBef>
                <a:spcPts val="0"/>
              </a:spcBef>
              <a:spcAft>
                <a:spcPts val="0"/>
              </a:spcAft>
              <a:buNone/>
            </a:pPr>
            <a:r>
              <a:t/>
            </a:r>
            <a:endParaRPr b="1" sz="400">
              <a:solidFill>
                <a:schemeClr val="lt1"/>
              </a:solidFill>
              <a:latin typeface="Arial"/>
              <a:ea typeface="Arial"/>
              <a:cs typeface="Arial"/>
              <a:sym typeface="Arial"/>
            </a:endParaRPr>
          </a:p>
          <a:p>
            <a:pPr indent="0" lvl="0" marL="0" marR="0" rtl="1" algn="ctr">
              <a:lnSpc>
                <a:spcPct val="150000"/>
              </a:lnSpc>
              <a:spcBef>
                <a:spcPts val="0"/>
              </a:spcBef>
              <a:spcAft>
                <a:spcPts val="0"/>
              </a:spcAft>
              <a:buNone/>
            </a:pPr>
            <a:r>
              <a:t/>
            </a:r>
            <a:endParaRPr b="1" sz="1200">
              <a:solidFill>
                <a:schemeClr val="lt1"/>
              </a:solidFill>
              <a:latin typeface="Arial"/>
              <a:ea typeface="Arial"/>
              <a:cs typeface="Arial"/>
              <a:sym typeface="Arial"/>
            </a:endParaRPr>
          </a:p>
        </p:txBody>
      </p:sp>
      <p:sp>
        <p:nvSpPr>
          <p:cNvPr id="159" name="Google Shape;159;p20"/>
          <p:cNvSpPr txBox="1"/>
          <p:nvPr/>
        </p:nvSpPr>
        <p:spPr>
          <a:xfrm>
            <a:off x="539552" y="2152590"/>
            <a:ext cx="2520280" cy="3166251"/>
          </a:xfrm>
          <a:prstGeom prst="rect">
            <a:avLst/>
          </a:prstGeom>
          <a:solidFill>
            <a:srgbClr val="1E967E"/>
          </a:solidFill>
          <a:ln>
            <a:noFill/>
          </a:ln>
        </p:spPr>
        <p:txBody>
          <a:bodyPr anchorCtr="0" anchor="t" bIns="45700" lIns="91425" spcFirstLastPara="1" rIns="91425" wrap="square" tIns="45700">
            <a:noAutofit/>
          </a:bodyPr>
          <a:lstStyle/>
          <a:p>
            <a:pPr indent="0" lvl="0" marL="0" marR="0" rtl="1" algn="ctr">
              <a:lnSpc>
                <a:spcPct val="200000"/>
              </a:lnSpc>
              <a:spcBef>
                <a:spcPts val="0"/>
              </a:spcBef>
              <a:spcAft>
                <a:spcPts val="0"/>
              </a:spcAft>
              <a:buNone/>
            </a:pPr>
            <a:r>
              <a:rPr b="1" lang="ar-EG" sz="1700">
                <a:solidFill>
                  <a:schemeClr val="lt1"/>
                </a:solidFill>
                <a:latin typeface="Arial"/>
                <a:ea typeface="Arial"/>
                <a:cs typeface="Arial"/>
                <a:sym typeface="Arial"/>
              </a:rPr>
              <a:t>المدراء الذين يسعون لنظام يساعد على إدارة وتقييم الموظف بسهولة</a:t>
            </a:r>
            <a:endParaRPr/>
          </a:p>
          <a:p>
            <a:pPr indent="0" lvl="0" marL="0" marR="0" rtl="1" algn="ctr">
              <a:lnSpc>
                <a:spcPct val="200000"/>
              </a:lnSpc>
              <a:spcBef>
                <a:spcPts val="0"/>
              </a:spcBef>
              <a:spcAft>
                <a:spcPts val="0"/>
              </a:spcAft>
              <a:buNone/>
            </a:pPr>
            <a:r>
              <a:t/>
            </a:r>
            <a:endParaRPr b="1" sz="1700">
              <a:solidFill>
                <a:schemeClr val="lt1"/>
              </a:solidFill>
              <a:latin typeface="Arial"/>
              <a:ea typeface="Arial"/>
              <a:cs typeface="Arial"/>
              <a:sym typeface="Arial"/>
            </a:endParaRPr>
          </a:p>
          <a:p>
            <a:pPr indent="0" lvl="0" marL="0" marR="0" rtl="1" algn="ctr">
              <a:lnSpc>
                <a:spcPct val="200000"/>
              </a:lnSpc>
              <a:spcBef>
                <a:spcPts val="0"/>
              </a:spcBef>
              <a:spcAft>
                <a:spcPts val="0"/>
              </a:spcAft>
              <a:buNone/>
            </a:pPr>
            <a:r>
              <a:t/>
            </a:r>
            <a:endParaRPr b="1" sz="1700">
              <a:solidFill>
                <a:schemeClr val="lt1"/>
              </a:solidFill>
              <a:latin typeface="Arial"/>
              <a:ea typeface="Arial"/>
              <a:cs typeface="Arial"/>
              <a:sym typeface="Arial"/>
            </a:endParaRPr>
          </a:p>
          <a:p>
            <a:pPr indent="0" lvl="0" marL="0" marR="0" rtl="1" algn="ctr">
              <a:lnSpc>
                <a:spcPct val="200000"/>
              </a:lnSpc>
              <a:spcBef>
                <a:spcPts val="0"/>
              </a:spcBef>
              <a:spcAft>
                <a:spcPts val="0"/>
              </a:spcAft>
              <a:buNone/>
            </a:pPr>
            <a:r>
              <a:t/>
            </a:r>
            <a:endParaRPr b="1" sz="1700">
              <a:solidFill>
                <a:schemeClr val="lt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23" presetSubtype="16">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ppt_w</p:attrName>
                                        </p:attrNameLst>
                                      </p:cBhvr>
                                      <p:tavLst>
                                        <p:tav fmla="" tm="0">
                                          <p:val>
                                            <p:strVal val="0"/>
                                          </p:val>
                                        </p:tav>
                                        <p:tav fmla="" tm="100000">
                                          <p:val>
                                            <p:strVal val="#ppt_w"/>
                                          </p:val>
                                        </p:tav>
                                      </p:tavLst>
                                    </p:anim>
                                    <p:anim calcmode="lin" valueType="num">
                                      <p:cBhvr additive="base">
                                        <p:cTn dur="500"/>
                                        <p:tgtEl>
                                          <p:spTgt spid="15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500"/>
                                        <p:tgtEl>
                                          <p:spTgt spid="155"/>
                                        </p:tgtEl>
                                        <p:attrNameLst>
                                          <p:attrName>ppt_w</p:attrName>
                                        </p:attrNameLst>
                                      </p:cBhvr>
                                      <p:tavLst>
                                        <p:tav fmla="" tm="0">
                                          <p:val>
                                            <p:strVal val="0"/>
                                          </p:val>
                                        </p:tav>
                                        <p:tav fmla="" tm="100000">
                                          <p:val>
                                            <p:strVal val="#ppt_w"/>
                                          </p:val>
                                        </p:tav>
                                      </p:tavLst>
                                    </p:anim>
                                    <p:anim calcmode="lin" valueType="num">
                                      <p:cBhvr additive="base">
                                        <p:cTn dur="500"/>
                                        <p:tgtEl>
                                          <p:spTgt spid="1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ppt_w</p:attrName>
                                        </p:attrNameLst>
                                      </p:cBhvr>
                                      <p:tavLst>
                                        <p:tav fmla="" tm="0">
                                          <p:val>
                                            <p:strVal val="0"/>
                                          </p:val>
                                        </p:tav>
                                        <p:tav fmla="" tm="100000">
                                          <p:val>
                                            <p:strVal val="#ppt_w"/>
                                          </p:val>
                                        </p:tav>
                                      </p:tavLst>
                                    </p:anim>
                                    <p:anim calcmode="lin" valueType="num">
                                      <p:cBhvr additive="base">
                                        <p:cTn dur="500"/>
                                        <p:tgtEl>
                                          <p:spTgt spid="15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294733" y="53752"/>
            <a:ext cx="8568952"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2800"/>
              <a:buFont typeface="Arial"/>
              <a:buNone/>
            </a:pPr>
            <a:r>
              <a:rPr b="1" lang="ar-EG" sz="2800">
                <a:latin typeface="Arial"/>
                <a:ea typeface="Arial"/>
                <a:cs typeface="Arial"/>
                <a:sym typeface="Arial"/>
              </a:rPr>
              <a:t>مراحــــل التجهيــــز</a:t>
            </a:r>
            <a:endParaRPr b="1" sz="2800">
              <a:latin typeface="Arial"/>
              <a:ea typeface="Arial"/>
              <a:cs typeface="Arial"/>
              <a:sym typeface="Arial"/>
            </a:endParaRPr>
          </a:p>
        </p:txBody>
      </p:sp>
      <p:pic>
        <p:nvPicPr>
          <p:cNvPr descr="C:\Users\Mit\Desktop\Powerpoint_E-dawam_Cover\Line_1.png" id="166" name="Google Shape;166;p21"/>
          <p:cNvPicPr preferRelativeResize="0"/>
          <p:nvPr/>
        </p:nvPicPr>
        <p:blipFill rotWithShape="1">
          <a:blip r:embed="rId3">
            <a:alphaModFix/>
          </a:blip>
          <a:srcRect b="0" l="0" r="0" t="0"/>
          <a:stretch/>
        </p:blipFill>
        <p:spPr>
          <a:xfrm>
            <a:off x="0" y="6453336"/>
            <a:ext cx="9158419" cy="230400"/>
          </a:xfrm>
          <a:prstGeom prst="rect">
            <a:avLst/>
          </a:prstGeom>
          <a:noFill/>
          <a:ln>
            <a:noFill/>
          </a:ln>
        </p:spPr>
      </p:pic>
      <p:sp>
        <p:nvSpPr>
          <p:cNvPr id="167" name="Google Shape;167;p21"/>
          <p:cNvSpPr/>
          <p:nvPr/>
        </p:nvSpPr>
        <p:spPr>
          <a:xfrm>
            <a:off x="323528" y="836712"/>
            <a:ext cx="8336921" cy="5493812"/>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دراسات وإحصاءات عن أخر قوانين العمل بالمملكة.</a:t>
            </a:r>
            <a:endParaRPr sz="1800">
              <a:solidFill>
                <a:schemeClr val="dk1"/>
              </a:solidFill>
              <a:latin typeface="Arial"/>
              <a:ea typeface="Arial"/>
              <a:cs typeface="Arial"/>
              <a:sym typeface="Arial"/>
            </a:endParaRPr>
          </a:p>
          <a:p>
            <a:pPr indent="-285750" lvl="0" marL="285750" marR="0" rtl="1" algn="just">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متابعة نسب توطين واستخلاص تقارير لتنفيذ تقنيات لمحاربة السعودة الوهمية </a:t>
            </a:r>
            <a:endParaRPr sz="1800">
              <a:solidFill>
                <a:schemeClr val="dk1"/>
              </a:solidFill>
              <a:latin typeface="Arial"/>
              <a:ea typeface="Arial"/>
              <a:cs typeface="Arial"/>
              <a:sym typeface="Arial"/>
            </a:endParaRPr>
          </a:p>
          <a:p>
            <a:pPr indent="-285750" lvl="0" marL="285750" marR="0" rtl="1" algn="just">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متابعة الباحثين عن عمل من ذوي الاحتياجات الخاصة بالمملكة لمعرفة حجم الشريحة المستهدفة واحتياجاتهم.</a:t>
            </a:r>
            <a:endParaRPr sz="1800">
              <a:solidFill>
                <a:schemeClr val="dk1"/>
              </a:solidFill>
              <a:latin typeface="Arial"/>
              <a:ea typeface="Arial"/>
              <a:cs typeface="Arial"/>
              <a:sym typeface="Arial"/>
            </a:endParaRPr>
          </a:p>
          <a:p>
            <a:pPr indent="-285750" lvl="0" marL="285750" marR="0" rtl="1" algn="just">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دراسة طريقة التوظيف السابقة في الجمعية للاستفادة من إيجابياتها وإيجاد حلول للسلبيات.</a:t>
            </a:r>
            <a:endParaRPr sz="1800">
              <a:solidFill>
                <a:schemeClr val="dk1"/>
              </a:solidFill>
              <a:latin typeface="Arial"/>
              <a:ea typeface="Arial"/>
              <a:cs typeface="Arial"/>
              <a:sym typeface="Arial"/>
            </a:endParaRPr>
          </a:p>
          <a:p>
            <a:pPr indent="-285750" lvl="0" marL="285750" marR="0" rtl="1" algn="just">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تجهيز تصور للمشروع بمساراته المتعددة لإدارة العملية الوظيفية من خلال التقنيات الذكية.</a:t>
            </a:r>
            <a:endParaRPr sz="1800">
              <a:solidFill>
                <a:schemeClr val="dk1"/>
              </a:solidFill>
              <a:latin typeface="Arial"/>
              <a:ea typeface="Arial"/>
              <a:cs typeface="Arial"/>
              <a:sym typeface="Arial"/>
            </a:endParaRPr>
          </a:p>
          <a:p>
            <a:pPr indent="-285750" lvl="0" marL="285750" marR="0" rtl="1" algn="just">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استخراج ترخيص مكتب توظيف من وزارة العمل.</a:t>
            </a:r>
            <a:endParaRPr sz="1800">
              <a:solidFill>
                <a:schemeClr val="dk1"/>
              </a:solidFill>
              <a:latin typeface="Arial"/>
              <a:ea typeface="Arial"/>
              <a:cs typeface="Arial"/>
              <a:sym typeface="Arial"/>
            </a:endParaRPr>
          </a:p>
          <a:p>
            <a:pPr indent="-285750" lvl="0" marL="285750" marR="0" rtl="1" algn="just">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تجهيز برمجي وإداري لتنفيذ بوابة إلكترونية كواجهة رئيسية لمكتب التوظيف.</a:t>
            </a:r>
            <a:endParaRPr sz="1800">
              <a:solidFill>
                <a:schemeClr val="dk1"/>
              </a:solidFill>
              <a:latin typeface="Arial"/>
              <a:ea typeface="Arial"/>
              <a:cs typeface="Arial"/>
              <a:sym typeface="Arial"/>
            </a:endParaRPr>
          </a:p>
          <a:p>
            <a:pPr indent="-285750" lvl="0" marL="285750" marR="0" rtl="1" algn="just">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تجميع البيانات المعتمدة من وزارة العمل والتي تخص أنشطة العمل وأنواع الإعاقات التي تناسب ظروف العمل لوضعها بالبوابة .</a:t>
            </a:r>
            <a:endParaRPr sz="1800">
              <a:solidFill>
                <a:schemeClr val="dk1"/>
              </a:solidFill>
              <a:latin typeface="Arial"/>
              <a:ea typeface="Arial"/>
              <a:cs typeface="Arial"/>
              <a:sym typeface="Arial"/>
            </a:endParaRPr>
          </a:p>
          <a:p>
            <a:pPr indent="-285750" lvl="0" marL="285750" marR="0" rtl="1" algn="just">
              <a:lnSpc>
                <a:spcPct val="150000"/>
              </a:lnSpc>
              <a:spcBef>
                <a:spcPts val="0"/>
              </a:spcBef>
              <a:spcAft>
                <a:spcPts val="0"/>
              </a:spcAft>
              <a:buClr>
                <a:schemeClr val="dk1"/>
              </a:buClr>
              <a:buSzPts val="1800"/>
              <a:buFont typeface="Arial"/>
              <a:buChar char="•"/>
            </a:pPr>
            <a:r>
              <a:rPr lang="ar-EG" sz="1800">
                <a:solidFill>
                  <a:schemeClr val="dk1"/>
                </a:solidFill>
                <a:latin typeface="Arial"/>
                <a:ea typeface="Arial"/>
                <a:cs typeface="Arial"/>
                <a:sym typeface="Arial"/>
              </a:rPr>
              <a:t>تنفيذ تقنية برمجية ونظام لإدارة العمل عن بعد وربطه بالبوابة.</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2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5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5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500"/>
                                        <p:tgtEl>
                                          <p:spTgt spid="1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animEffect filter="fade" transition="in">
                                      <p:cBhvr>
                                        <p:cTn dur="500"/>
                                        <p:tgtEl>
                                          <p:spTgt spid="1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4" st="4"/>
                                            </p:txEl>
                                          </p:spTgt>
                                        </p:tgtEl>
                                        <p:attrNameLst>
                                          <p:attrName>style.visibility</p:attrName>
                                        </p:attrNameLst>
                                      </p:cBhvr>
                                      <p:to>
                                        <p:strVal val="visible"/>
                                      </p:to>
                                    </p:set>
                                    <p:animEffect filter="fade" transition="in">
                                      <p:cBhvr>
                                        <p:cTn dur="500"/>
                                        <p:tgtEl>
                                          <p:spTgt spid="16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5" st="5"/>
                                            </p:txEl>
                                          </p:spTgt>
                                        </p:tgtEl>
                                        <p:attrNameLst>
                                          <p:attrName>style.visibility</p:attrName>
                                        </p:attrNameLst>
                                      </p:cBhvr>
                                      <p:to>
                                        <p:strVal val="visible"/>
                                      </p:to>
                                    </p:set>
                                    <p:animEffect filter="fade" transition="in">
                                      <p:cBhvr>
                                        <p:cTn dur="500"/>
                                        <p:tgtEl>
                                          <p:spTgt spid="16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6" st="6"/>
                                            </p:txEl>
                                          </p:spTgt>
                                        </p:tgtEl>
                                        <p:attrNameLst>
                                          <p:attrName>style.visibility</p:attrName>
                                        </p:attrNameLst>
                                      </p:cBhvr>
                                      <p:to>
                                        <p:strVal val="visible"/>
                                      </p:to>
                                    </p:set>
                                    <p:animEffect filter="fade" transition="in">
                                      <p:cBhvr>
                                        <p:cTn dur="500"/>
                                        <p:tgtEl>
                                          <p:spTgt spid="16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7" st="7"/>
                                            </p:txEl>
                                          </p:spTgt>
                                        </p:tgtEl>
                                        <p:attrNameLst>
                                          <p:attrName>style.visibility</p:attrName>
                                        </p:attrNameLst>
                                      </p:cBhvr>
                                      <p:to>
                                        <p:strVal val="visible"/>
                                      </p:to>
                                    </p:set>
                                    <p:animEffect filter="fade" transition="in">
                                      <p:cBhvr>
                                        <p:cTn dur="500"/>
                                        <p:tgtEl>
                                          <p:spTgt spid="16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8" st="8"/>
                                            </p:txEl>
                                          </p:spTgt>
                                        </p:tgtEl>
                                        <p:attrNameLst>
                                          <p:attrName>style.visibility</p:attrName>
                                        </p:attrNameLst>
                                      </p:cBhvr>
                                      <p:to>
                                        <p:strVal val="visible"/>
                                      </p:to>
                                    </p:set>
                                    <p:animEffect filter="fade" transition="in">
                                      <p:cBhvr>
                                        <p:cTn dur="500"/>
                                        <p:tgtEl>
                                          <p:spTgt spid="16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