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FC7096-B08E-4A5B-AEBA-7FE60F2C42AF}">
  <a:tblStyle styleId="{B8FC7096-B08E-4A5B-AEBA-7FE60F2C42A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5CBABE6-378D-4036-A00E-C133BCA4CCB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E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4.png"/><Relationship Id="rId13" Type="http://schemas.openxmlformats.org/officeDocument/2006/relationships/image" Target="../media/image4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5" Type="http://schemas.openxmlformats.org/officeDocument/2006/relationships/image" Target="../media/image2.png"/><Relationship Id="rId14" Type="http://schemas.openxmlformats.org/officeDocument/2006/relationships/image" Target="../media/image9.png"/><Relationship Id="rId17" Type="http://schemas.openxmlformats.org/officeDocument/2006/relationships/image" Target="../media/image13.png"/><Relationship Id="rId16" Type="http://schemas.openxmlformats.org/officeDocument/2006/relationships/image" Target="../media/image5.png"/><Relationship Id="rId5" Type="http://schemas.openxmlformats.org/officeDocument/2006/relationships/image" Target="../media/image3.png"/><Relationship Id="rId19" Type="http://schemas.openxmlformats.org/officeDocument/2006/relationships/image" Target="../media/image18.png"/><Relationship Id="rId6" Type="http://schemas.openxmlformats.org/officeDocument/2006/relationships/image" Target="../media/image10.png"/><Relationship Id="rId18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7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27.png"/><Relationship Id="rId5" Type="http://schemas.openxmlformats.org/officeDocument/2006/relationships/image" Target="../media/image35.png"/><Relationship Id="rId6" Type="http://schemas.openxmlformats.org/officeDocument/2006/relationships/image" Target="../media/image33.png"/><Relationship Id="rId7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image" Target="../media/image31.jp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725" y="370611"/>
            <a:ext cx="6930652" cy="5866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E_dawam_logo_1.png" id="90" name="Google Shape;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3351" y="2636913"/>
            <a:ext cx="2616975" cy="1944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2123728" y="1124742"/>
            <a:ext cx="1336126" cy="1368151"/>
            <a:chOff x="2267744" y="1176841"/>
            <a:chExt cx="1336126" cy="1368151"/>
          </a:xfrm>
        </p:grpSpPr>
        <p:pic>
          <p:nvPicPr>
            <p:cNvPr id="92" name="Google Shape;92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67744" y="1176841"/>
              <a:ext cx="1336126" cy="1368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411760" y="1271723"/>
              <a:ext cx="1159249" cy="11783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3"/>
          <p:cNvGrpSpPr/>
          <p:nvPr/>
        </p:nvGrpSpPr>
        <p:grpSpPr>
          <a:xfrm>
            <a:off x="2007964" y="4247131"/>
            <a:ext cx="1637230" cy="1584176"/>
            <a:chOff x="1933779" y="4005064"/>
            <a:chExt cx="1637230" cy="1584176"/>
          </a:xfrm>
        </p:grpSpPr>
        <p:pic>
          <p:nvPicPr>
            <p:cNvPr id="95" name="Google Shape;95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933779" y="4005064"/>
              <a:ext cx="1637230" cy="1584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95736" y="4167122"/>
              <a:ext cx="1375273" cy="12600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13"/>
          <p:cNvGrpSpPr/>
          <p:nvPr/>
        </p:nvGrpSpPr>
        <p:grpSpPr>
          <a:xfrm>
            <a:off x="5580112" y="4221088"/>
            <a:ext cx="1371957" cy="1499320"/>
            <a:chOff x="5652120" y="4229434"/>
            <a:chExt cx="1371957" cy="1499320"/>
          </a:xfrm>
        </p:grpSpPr>
        <p:pic>
          <p:nvPicPr>
            <p:cNvPr id="98" name="Google Shape;98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68499" y="4229434"/>
              <a:ext cx="1355578" cy="1388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652120" y="4320110"/>
              <a:ext cx="1347203" cy="14086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Google Shape;100;p13"/>
          <p:cNvGrpSpPr/>
          <p:nvPr/>
        </p:nvGrpSpPr>
        <p:grpSpPr>
          <a:xfrm>
            <a:off x="3883446" y="260648"/>
            <a:ext cx="1425568" cy="1121949"/>
            <a:chOff x="3883446" y="362835"/>
            <a:chExt cx="1425568" cy="1121949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883446" y="362835"/>
              <a:ext cx="1425568" cy="112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80638" y="370611"/>
              <a:ext cx="923410" cy="918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3"/>
          <p:cNvGrpSpPr/>
          <p:nvPr/>
        </p:nvGrpSpPr>
        <p:grpSpPr>
          <a:xfrm>
            <a:off x="1115616" y="2822780"/>
            <a:ext cx="1828930" cy="1344342"/>
            <a:chOff x="1281271" y="2822780"/>
            <a:chExt cx="1828930" cy="1344342"/>
          </a:xfrm>
        </p:grpSpPr>
        <p:pic>
          <p:nvPicPr>
            <p:cNvPr id="104" name="Google Shape;104;p1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81271" y="2822780"/>
              <a:ext cx="1828930" cy="1344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619672" y="2894649"/>
              <a:ext cx="977403" cy="9966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3"/>
          <p:cNvGrpSpPr/>
          <p:nvPr/>
        </p:nvGrpSpPr>
        <p:grpSpPr>
          <a:xfrm>
            <a:off x="5436096" y="1052736"/>
            <a:ext cx="1675265" cy="1427586"/>
            <a:chOff x="5605901" y="1176841"/>
            <a:chExt cx="1675265" cy="1427586"/>
          </a:xfrm>
        </p:grpSpPr>
        <p:pic>
          <p:nvPicPr>
            <p:cNvPr id="107" name="Google Shape;107;p1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605901" y="1216641"/>
              <a:ext cx="1675265" cy="131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774158" y="1176841"/>
              <a:ext cx="1338749" cy="14275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13"/>
          <p:cNvGrpSpPr/>
          <p:nvPr/>
        </p:nvGrpSpPr>
        <p:grpSpPr>
          <a:xfrm>
            <a:off x="3883446" y="5270333"/>
            <a:ext cx="1425568" cy="1121949"/>
            <a:chOff x="3883446" y="5270333"/>
            <a:chExt cx="1425568" cy="1121949"/>
          </a:xfrm>
        </p:grpSpPr>
        <p:pic>
          <p:nvPicPr>
            <p:cNvPr id="110" name="Google Shape;110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883446" y="5270333"/>
              <a:ext cx="1425568" cy="112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080638" y="5386191"/>
              <a:ext cx="1017455" cy="10060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13"/>
          <p:cNvSpPr txBox="1"/>
          <p:nvPr/>
        </p:nvSpPr>
        <p:spPr>
          <a:xfrm>
            <a:off x="3645194" y="1928471"/>
            <a:ext cx="19607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8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مشــروع</a:t>
            </a:r>
            <a:endParaRPr b="1" i="0" sz="2800" u="none" cap="none" strike="noStrike">
              <a:solidFill>
                <a:srgbClr val="D4A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2597075" y="3059368"/>
            <a:ext cx="39191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44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أين وصلنا؟</a:t>
            </a:r>
            <a:endParaRPr b="1" i="0" sz="4400" u="none" cap="none" strike="noStrike">
              <a:solidFill>
                <a:srgbClr val="D4A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13"/>
          <p:cNvGrpSpPr/>
          <p:nvPr/>
        </p:nvGrpSpPr>
        <p:grpSpPr>
          <a:xfrm>
            <a:off x="6346288" y="2883115"/>
            <a:ext cx="1425568" cy="1121949"/>
            <a:chOff x="6346288" y="2883115"/>
            <a:chExt cx="1425568" cy="1121949"/>
          </a:xfrm>
        </p:grpSpPr>
        <p:pic>
          <p:nvPicPr>
            <p:cNvPr id="115" name="Google Shape;115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346288" y="2883115"/>
              <a:ext cx="1425568" cy="112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588224" y="3083234"/>
              <a:ext cx="965039" cy="8498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2"/>
          <p:cNvGrpSpPr/>
          <p:nvPr/>
        </p:nvGrpSpPr>
        <p:grpSpPr>
          <a:xfrm>
            <a:off x="2867873" y="4561081"/>
            <a:ext cx="732663" cy="325771"/>
            <a:chOff x="2570286" y="4452131"/>
            <a:chExt cx="732663" cy="325771"/>
          </a:xfrm>
        </p:grpSpPr>
        <p:sp>
          <p:nvSpPr>
            <p:cNvPr id="206" name="Google Shape;206;p22"/>
            <p:cNvSpPr/>
            <p:nvPr/>
          </p:nvSpPr>
          <p:spPr>
            <a:xfrm>
              <a:off x="3209975" y="4452131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3002869" y="4546568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2789640" y="4624313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2570286" y="4684928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22"/>
          <p:cNvSpPr/>
          <p:nvPr/>
        </p:nvSpPr>
        <p:spPr>
          <a:xfrm>
            <a:off x="4475724" y="3681966"/>
            <a:ext cx="92974" cy="92974"/>
          </a:xfrm>
          <a:prstGeom prst="ellipse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5028006" y="2614814"/>
            <a:ext cx="92974" cy="92974"/>
          </a:xfrm>
          <a:prstGeom prst="ellipse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22"/>
          <p:cNvGrpSpPr/>
          <p:nvPr/>
        </p:nvGrpSpPr>
        <p:grpSpPr>
          <a:xfrm>
            <a:off x="1782796" y="4454055"/>
            <a:ext cx="2556250" cy="1063177"/>
            <a:chOff x="1485209" y="4345105"/>
            <a:chExt cx="2556250" cy="1063177"/>
          </a:xfrm>
        </p:grpSpPr>
        <p:sp>
          <p:nvSpPr>
            <p:cNvPr id="213" name="Google Shape;213;p22"/>
            <p:cNvSpPr/>
            <p:nvPr/>
          </p:nvSpPr>
          <p:spPr>
            <a:xfrm>
              <a:off x="2039996" y="4871533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248 اعجاب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485209" y="4345105"/>
              <a:ext cx="928077" cy="928111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22"/>
          <p:cNvGrpSpPr/>
          <p:nvPr/>
        </p:nvGrpSpPr>
        <p:grpSpPr>
          <a:xfrm>
            <a:off x="3579381" y="3681968"/>
            <a:ext cx="2556249" cy="1063177"/>
            <a:chOff x="3281794" y="3573018"/>
            <a:chExt cx="2556249" cy="1063177"/>
          </a:xfrm>
        </p:grpSpPr>
        <p:sp>
          <p:nvSpPr>
            <p:cNvPr id="216" name="Google Shape;216;p22"/>
            <p:cNvSpPr/>
            <p:nvPr/>
          </p:nvSpPr>
          <p:spPr>
            <a:xfrm>
              <a:off x="3836580" y="4099446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389 متابع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3281794" y="3573018"/>
              <a:ext cx="928077" cy="928111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22"/>
          <p:cNvGrpSpPr/>
          <p:nvPr/>
        </p:nvGrpSpPr>
        <p:grpSpPr>
          <a:xfrm>
            <a:off x="4344335" y="2673859"/>
            <a:ext cx="2556249" cy="1063175"/>
            <a:chOff x="4046748" y="2564909"/>
            <a:chExt cx="2556249" cy="1063175"/>
          </a:xfrm>
        </p:grpSpPr>
        <p:sp>
          <p:nvSpPr>
            <p:cNvPr id="219" name="Google Shape;219;p22"/>
            <p:cNvSpPr/>
            <p:nvPr/>
          </p:nvSpPr>
          <p:spPr>
            <a:xfrm>
              <a:off x="4601534" y="3091335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13.535مشاهدة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4046748" y="2564909"/>
              <a:ext cx="928077" cy="928111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22"/>
          <p:cNvGrpSpPr/>
          <p:nvPr/>
        </p:nvGrpSpPr>
        <p:grpSpPr>
          <a:xfrm>
            <a:off x="4680046" y="1538671"/>
            <a:ext cx="2556250" cy="1063178"/>
            <a:chOff x="4382459" y="1429721"/>
            <a:chExt cx="2556250" cy="1063178"/>
          </a:xfrm>
        </p:grpSpPr>
        <p:sp>
          <p:nvSpPr>
            <p:cNvPr id="222" name="Google Shape;222;p22"/>
            <p:cNvSpPr/>
            <p:nvPr/>
          </p:nvSpPr>
          <p:spPr>
            <a:xfrm>
              <a:off x="4937246" y="1956150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1.124مشاهدة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4382459" y="1429721"/>
              <a:ext cx="928077" cy="928111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22"/>
          <p:cNvSpPr txBox="1"/>
          <p:nvPr/>
        </p:nvSpPr>
        <p:spPr>
          <a:xfrm>
            <a:off x="5364088" y="321186"/>
            <a:ext cx="3646888" cy="515526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أرقام وإحصاءات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467544" y="1165163"/>
            <a:ext cx="8172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أرقام وإحصاءات البوابة وصفحات التواصل الإجتماعي من فترة التدشين وحتى 3/ 2/ 1436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22"/>
          <p:cNvGrpSpPr/>
          <p:nvPr/>
        </p:nvGrpSpPr>
        <p:grpSpPr>
          <a:xfrm>
            <a:off x="1262556" y="1538671"/>
            <a:ext cx="6612283" cy="4235102"/>
            <a:chOff x="0" y="0"/>
            <a:chExt cx="6612283" cy="4235102"/>
          </a:xfrm>
        </p:grpSpPr>
        <p:sp>
          <p:nvSpPr>
            <p:cNvPr id="227" name="Google Shape;227;p22"/>
            <p:cNvSpPr/>
            <p:nvPr/>
          </p:nvSpPr>
          <p:spPr>
            <a:xfrm>
              <a:off x="0" y="102426"/>
              <a:ext cx="6612283" cy="4132676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B78A27"/>
                </a:gs>
                <a:gs pos="80000">
                  <a:srgbClr val="D4A436"/>
                </a:gs>
                <a:gs pos="100000">
                  <a:srgbClr val="B78A27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651309" y="3175484"/>
              <a:ext cx="152082" cy="152082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727351" y="3251525"/>
              <a:ext cx="1130700" cy="983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2"/>
            <p:cNvSpPr txBox="1"/>
            <p:nvPr/>
          </p:nvSpPr>
          <p:spPr>
            <a:xfrm>
              <a:off x="727351" y="3251525"/>
              <a:ext cx="1130700" cy="983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80575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عدد الشركات المسجلة بالبوابة: 92شركة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1725805" y="2214223"/>
              <a:ext cx="264491" cy="264491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255964" y="1292158"/>
              <a:ext cx="1388579" cy="814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 txBox="1"/>
            <p:nvPr/>
          </p:nvSpPr>
          <p:spPr>
            <a:xfrm>
              <a:off x="255964" y="1292158"/>
              <a:ext cx="1388579" cy="814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0125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عدد طالبي الوظائف المسجلين بالبوابة: 448موظف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3097854" y="1505883"/>
              <a:ext cx="350450" cy="350450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3212024" y="2058103"/>
              <a:ext cx="1388579" cy="875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2"/>
            <p:cNvSpPr txBox="1"/>
            <p:nvPr/>
          </p:nvSpPr>
          <p:spPr>
            <a:xfrm>
              <a:off x="3212024" y="2058103"/>
              <a:ext cx="1388579" cy="875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5675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عدد الشركات التي تم التواصل معها: 15 شركة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4592230" y="1037237"/>
              <a:ext cx="469472" cy="469472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3093415" y="0"/>
              <a:ext cx="1705855" cy="1051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2"/>
            <p:cNvSpPr txBox="1"/>
            <p:nvPr/>
          </p:nvSpPr>
          <p:spPr>
            <a:xfrm>
              <a:off x="3093415" y="0"/>
              <a:ext cx="1705855" cy="1051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875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عدد الموظفين الذين تم اقتراحهم للتوظيف بالشركات: 142موظف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/>
        </p:nvSpPr>
        <p:spPr>
          <a:xfrm rot="-5400000">
            <a:off x="6876579" y="3265691"/>
            <a:ext cx="3168353" cy="326619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611560" y="1844824"/>
            <a:ext cx="74888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تم إستخراج تصاريح رسمية للمشروع تختص بمجال التوظيف: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2667318" y="2492897"/>
            <a:ext cx="53610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الحصول على رخصة وزارة العمل لمكتب حركية للتوظيف الأهلي رقم 388 لعام 1434هـ..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549" y="3934204"/>
            <a:ext cx="1910227" cy="1222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2667318" y="4077073"/>
            <a:ext cx="543307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توقيع إتفاقية برنامج طاقات مع صندوق تنمية الموارد البشرية "هدف " بتاريخ 17-8-2014م.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565" y="2327589"/>
            <a:ext cx="1766211" cy="121302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الإعتمادات والإتفاقيات</a:t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1702" y="2844552"/>
            <a:ext cx="3572603" cy="238173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 txBox="1"/>
          <p:nvPr/>
        </p:nvSpPr>
        <p:spPr>
          <a:xfrm>
            <a:off x="611560" y="1771791"/>
            <a:ext cx="7814883" cy="1009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قمنا بخطوات فعلية للحصول على وكيل حصري للتوظيف  مع مؤسسة «كافل» وسيتم إستكمال باقي الخطوات ضمن الخطة المستقبلية للمشروع.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/>
          <p:nvPr/>
        </p:nvSpPr>
        <p:spPr>
          <a:xfrm>
            <a:off x="899592" y="188640"/>
            <a:ext cx="7200800" cy="72008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الجدول الزمني للخطوات القادمة بالمشروع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251520" y="1052736"/>
            <a:ext cx="8640960" cy="5760640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1" name="Google Shape;261;p24"/>
          <p:cNvGraphicFramePr/>
          <p:nvPr/>
        </p:nvGraphicFramePr>
        <p:xfrm>
          <a:off x="395536" y="1268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{B8FC7096-B08E-4A5B-AEBA-7FE60F2C42AF}</a:tableStyleId>
              </a:tblPr>
              <a:tblGrid>
                <a:gridCol w="3122600"/>
                <a:gridCol w="5230350"/>
              </a:tblGrid>
              <a:tr h="56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800" u="none" cap="none" strike="noStrike">
                          <a:solidFill>
                            <a:srgbClr val="125A4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المخطط الزمني</a:t>
                      </a:r>
                      <a:endParaRPr b="1" sz="1800" u="none" cap="none" strike="noStrike">
                        <a:solidFill>
                          <a:srgbClr val="125A4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25A4C"/>
                        </a:buClr>
                        <a:buSzPts val="1800"/>
                        <a:buFont typeface="Arial"/>
                        <a:buNone/>
                      </a:pPr>
                      <a:r>
                        <a:rPr b="1" lang="ar-EG" sz="1800" u="none" cap="none" strike="noStrike">
                          <a:solidFill>
                            <a:srgbClr val="125A4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الخطوات</a:t>
                      </a:r>
                      <a:endParaRPr b="1" sz="1800" u="none" cap="none" strike="noStrike">
                        <a:solidFill>
                          <a:srgbClr val="125A4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090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تم إرسال إتفاقية مزود معتمد لإدارة العمل عن بعد موقعة لشركة تكامل وبانتظار الإعتماد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اتفاقية تكامل (الحصول على رخصة مزود خدمة العمل عن بعد)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035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تم توقيع واحدة وجاري العمل على توقيع الإتفاقية الثانية 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ومخطط تنفيذ إجتماعين شهرياً مع جهات جديدة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توقيع  10 شراكات وكيل توظيف مع جهات متعددة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1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خلال شهرين 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تواصل مع الغرفة التجارية وهيئة الاستثمار لتوقيع اتفاقيات تعاون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خلال ثلاثة أشهر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الحصول على معلومات المعاقين من وزارة الشؤون الإجتماعية لزيادة قاعدة بيانات المشتركين بالبوابة 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جاري التجهيز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تنفيذ إتفاقية مع د/ هايدى العسكري (مديرة برنامج توافق)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2" name="Google Shape;262;p24"/>
          <p:cNvSpPr/>
          <p:nvPr/>
        </p:nvSpPr>
        <p:spPr>
          <a:xfrm>
            <a:off x="251520" y="1052736"/>
            <a:ext cx="8640960" cy="4464496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3" name="Google Shape;263;p24"/>
          <p:cNvGraphicFramePr/>
          <p:nvPr/>
        </p:nvGraphicFramePr>
        <p:xfrm>
          <a:off x="395536" y="1268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{B8FC7096-B08E-4A5B-AEBA-7FE60F2C42AF}</a:tableStyleId>
              </a:tblPr>
              <a:tblGrid>
                <a:gridCol w="3122600"/>
                <a:gridCol w="5230350"/>
              </a:tblGrid>
              <a:tr h="6612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2000">
                          <a:solidFill>
                            <a:srgbClr val="125A4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المخطط الزمني</a:t>
                      </a:r>
                      <a:endParaRPr b="1" sz="2000">
                        <a:solidFill>
                          <a:srgbClr val="125A4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25A4C"/>
                        </a:buClr>
                        <a:buSzPts val="2000"/>
                        <a:buFont typeface="Arial"/>
                        <a:buNone/>
                      </a:pPr>
                      <a:r>
                        <a:rPr b="1" lang="ar-EG" sz="2000">
                          <a:solidFill>
                            <a:srgbClr val="125A4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الخطوات</a:t>
                      </a:r>
                      <a:endParaRPr b="1" sz="2000">
                        <a:solidFill>
                          <a:srgbClr val="125A4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1591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خلال الشهر الحالي 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إرسال إستبيانات إلى مشتركي البوابة من ذوي الاحتياجات الخاصة للحصول على احصائيات عن التوظيف.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3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تم</a:t>
                      </a: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عن طريق البريد / التواصل الميداني خلال الشهر الحالي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التواصل مع الشركات التى أرسلنا لهم بيانات موظفين وتجميع عقود التوظيف التي تمت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0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جاري اعتماد مقترح الجمعيات</a:t>
                      </a: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وسيتم خلال  4 شهور من الأن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إتفاقية مع جمعيات الصم والبكم لدعم المشروع </a:t>
                      </a:r>
                      <a:endParaRPr/>
                    </a:p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« توفير مترجمين بالبوابة »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/>
          <p:nvPr/>
        </p:nvSpPr>
        <p:spPr>
          <a:xfrm>
            <a:off x="5076056" y="3623524"/>
            <a:ext cx="3024336" cy="174969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اعتماد رخصة «مزود خدمة العمل عن بعد» من مؤسسة تكامل التابعة لوزارة العمل السعودية للمشروع وبرنامج إدارة المهام التابع له</a:t>
            </a:r>
            <a:endParaRPr/>
          </a:p>
        </p:txBody>
      </p:sp>
      <p:sp>
        <p:nvSpPr>
          <p:cNvPr id="269" name="Google Shape;269;p25"/>
          <p:cNvSpPr txBox="1"/>
          <p:nvPr/>
        </p:nvSpPr>
        <p:spPr>
          <a:xfrm>
            <a:off x="1187624" y="3623524"/>
            <a:ext cx="3024336" cy="174969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إدراج ملفات التوظيف الفترة السابقة ضمن «إتفاقية برنامج طاقات» التي تم توقيعها</a:t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5940152" y="2735085"/>
            <a:ext cx="1222041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C898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4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من خلال</a:t>
            </a:r>
            <a:endParaRPr b="1" i="0" sz="14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2051720" y="2724335"/>
            <a:ext cx="1222041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C898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4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من خلال</a:t>
            </a:r>
            <a:endParaRPr b="1" i="0" sz="14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25"/>
          <p:cNvGrpSpPr/>
          <p:nvPr/>
        </p:nvGrpSpPr>
        <p:grpSpPr>
          <a:xfrm>
            <a:off x="5508104" y="1196752"/>
            <a:ext cx="2195693" cy="1490668"/>
            <a:chOff x="5868144" y="1196752"/>
            <a:chExt cx="2195693" cy="1490668"/>
          </a:xfrm>
        </p:grpSpPr>
        <p:sp>
          <p:nvSpPr>
            <p:cNvPr id="273" name="Google Shape;273;p25"/>
            <p:cNvSpPr txBox="1"/>
            <p:nvPr/>
          </p:nvSpPr>
          <p:spPr>
            <a:xfrm>
              <a:off x="5868144" y="1412776"/>
              <a:ext cx="2024609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rgbClr val="D4A43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9229"/>
                </a:buClr>
                <a:buSzPts val="1600"/>
                <a:buFont typeface="Arial"/>
                <a:buNone/>
              </a:pPr>
              <a:r>
                <a:rPr b="1" i="0" lang="ar-EG" sz="1600" u="none" cap="none" strike="noStrike">
                  <a:solidFill>
                    <a:srgbClr val="C19229"/>
                  </a:solidFill>
                  <a:latin typeface="Arial"/>
                  <a:ea typeface="Arial"/>
                  <a:cs typeface="Arial"/>
                  <a:sym typeface="Arial"/>
                </a:rPr>
                <a:t>رعاية الجانب التقني بالمشروع</a:t>
              </a:r>
              <a:endParaRPr b="1" i="0" sz="1600" u="none" cap="none" strike="noStrike">
                <a:solidFill>
                  <a:srgbClr val="C1922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7532712" y="1196752"/>
              <a:ext cx="531125" cy="504056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25"/>
          <p:cNvGrpSpPr/>
          <p:nvPr/>
        </p:nvGrpSpPr>
        <p:grpSpPr>
          <a:xfrm>
            <a:off x="1403648" y="1196752"/>
            <a:ext cx="2619357" cy="1490668"/>
            <a:chOff x="1403648" y="1196752"/>
            <a:chExt cx="2619357" cy="1490668"/>
          </a:xfrm>
        </p:grpSpPr>
        <p:sp>
          <p:nvSpPr>
            <p:cNvPr id="276" name="Google Shape;276;p25"/>
            <p:cNvSpPr txBox="1"/>
            <p:nvPr/>
          </p:nvSpPr>
          <p:spPr>
            <a:xfrm>
              <a:off x="1403648" y="1412776"/>
              <a:ext cx="2376264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rgbClr val="D4A43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9229"/>
                </a:buClr>
                <a:buSzPts val="1600"/>
                <a:buFont typeface="Arial"/>
                <a:buNone/>
              </a:pPr>
              <a:r>
                <a:rPr b="1" i="0" lang="ar-EG" sz="1600" u="none" cap="none" strike="noStrike">
                  <a:solidFill>
                    <a:srgbClr val="C19229"/>
                  </a:solidFill>
                  <a:latin typeface="Arial"/>
                  <a:ea typeface="Arial"/>
                  <a:cs typeface="Arial"/>
                  <a:sym typeface="Arial"/>
                </a:rPr>
                <a:t>دعم الخطوات الفعلية التي تمت بمجال التوظيف بالجمعية</a:t>
              </a:r>
              <a:endParaRPr b="1" i="0" sz="1600" u="none" cap="none" strike="noStrike">
                <a:solidFill>
                  <a:srgbClr val="C1922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3491880" y="1196752"/>
              <a:ext cx="531125" cy="504056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25"/>
          <p:cNvSpPr/>
          <p:nvPr/>
        </p:nvSpPr>
        <p:spPr>
          <a:xfrm>
            <a:off x="4098525" y="2204864"/>
            <a:ext cx="1222041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C898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4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من خلال</a:t>
            </a:r>
            <a:endParaRPr b="1" i="0" sz="14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6225614" y="3212976"/>
            <a:ext cx="1586746" cy="144016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دعم رواتب العاملين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5"/>
          <p:cNvSpPr/>
          <p:nvPr/>
        </p:nvSpPr>
        <p:spPr>
          <a:xfrm rot="-5400000">
            <a:off x="4522913" y="-122313"/>
            <a:ext cx="242189" cy="6624736"/>
          </a:xfrm>
          <a:prstGeom prst="rightBracket">
            <a:avLst>
              <a:gd fmla="val 8333" name="adj"/>
            </a:avLst>
          </a:prstGeom>
          <a:noFill/>
          <a:ln cap="flat" cmpd="sng" w="38100">
            <a:solidFill>
              <a:srgbClr val="C898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4572000" y="3212976"/>
            <a:ext cx="1539236" cy="144016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دعم الخطوات التطويرية بالمشروع </a:t>
            </a:r>
            <a:endParaRPr/>
          </a:p>
        </p:txBody>
      </p:sp>
      <p:sp>
        <p:nvSpPr>
          <p:cNvPr id="282" name="Google Shape;282;p25"/>
          <p:cNvSpPr txBox="1"/>
          <p:nvPr/>
        </p:nvSpPr>
        <p:spPr>
          <a:xfrm>
            <a:off x="2915816" y="3212976"/>
            <a:ext cx="1557107" cy="144016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دعم نظم التدريب لراغبي التوظيف </a:t>
            </a: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1403649" y="3212976"/>
            <a:ext cx="1440159" cy="144016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الدعم الإعلامي للمشروع</a:t>
            </a:r>
            <a:endParaRPr/>
          </a:p>
        </p:txBody>
      </p:sp>
      <p:grpSp>
        <p:nvGrpSpPr>
          <p:cNvPr id="284" name="Google Shape;284;p25"/>
          <p:cNvGrpSpPr/>
          <p:nvPr/>
        </p:nvGrpSpPr>
        <p:grpSpPr>
          <a:xfrm>
            <a:off x="1691680" y="4689140"/>
            <a:ext cx="5688632" cy="900100"/>
            <a:chOff x="627134" y="878411"/>
            <a:chExt cx="3824535" cy="1433335"/>
          </a:xfrm>
        </p:grpSpPr>
        <p:sp>
          <p:nvSpPr>
            <p:cNvPr id="285" name="Google Shape;285;p25"/>
            <p:cNvSpPr txBox="1"/>
            <p:nvPr/>
          </p:nvSpPr>
          <p:spPr>
            <a:xfrm>
              <a:off x="627134" y="1203409"/>
              <a:ext cx="3672408" cy="1108337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rgbClr val="D4A43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rgbClr val="C19229"/>
                </a:buClr>
                <a:buSzPts val="1600"/>
                <a:buFont typeface="Arial"/>
                <a:buNone/>
              </a:pPr>
              <a:r>
                <a:rPr b="1" i="0" lang="ar-EG" sz="1600" u="none" cap="none" strike="noStrike">
                  <a:solidFill>
                    <a:srgbClr val="C19229"/>
                  </a:solidFill>
                  <a:latin typeface="Arial"/>
                  <a:ea typeface="Arial"/>
                  <a:cs typeface="Arial"/>
                  <a:sym typeface="Arial"/>
                </a:rPr>
                <a:t>فتح كاونترات للجمعية بمكاتب العمل بالوزارة.</a:t>
              </a:r>
              <a:endParaRPr b="1" i="0" sz="1600" u="none" cap="none" strike="noStrike">
                <a:solidFill>
                  <a:srgbClr val="C1922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25"/>
          <p:cNvSpPr/>
          <p:nvPr/>
        </p:nvSpPr>
        <p:spPr>
          <a:xfrm>
            <a:off x="1187624" y="188640"/>
            <a:ext cx="6912768" cy="72008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متطلبات مساندة وزارة العمل للمشروع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25"/>
          <p:cNvGrpSpPr/>
          <p:nvPr/>
        </p:nvGrpSpPr>
        <p:grpSpPr>
          <a:xfrm>
            <a:off x="1691680" y="1268760"/>
            <a:ext cx="5832648" cy="936104"/>
            <a:chOff x="627134" y="1088740"/>
            <a:chExt cx="3921358" cy="1490668"/>
          </a:xfrm>
        </p:grpSpPr>
        <p:sp>
          <p:nvSpPr>
            <p:cNvPr id="289" name="Google Shape;289;p25"/>
            <p:cNvSpPr txBox="1"/>
            <p:nvPr/>
          </p:nvSpPr>
          <p:spPr>
            <a:xfrm>
              <a:off x="627134" y="1304764"/>
              <a:ext cx="3672408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rgbClr val="D4A43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9229"/>
                </a:buClr>
                <a:buSzPts val="1600"/>
                <a:buFont typeface="Arial"/>
                <a:buNone/>
              </a:pPr>
              <a:r>
                <a:rPr b="1" i="0" lang="ar-EG" sz="1600" u="none" cap="none" strike="noStrike">
                  <a:solidFill>
                    <a:srgbClr val="C19229"/>
                  </a:solidFill>
                  <a:latin typeface="Arial"/>
                  <a:ea typeface="Arial"/>
                  <a:cs typeface="Arial"/>
                  <a:sym typeface="Arial"/>
                </a:rPr>
                <a:t>تقديم الدعم المالي للمشروع للمساندة في تطويره وإستحداث نظم جديدة له</a:t>
              </a:r>
              <a:endParaRPr b="1" i="0" sz="1600" u="none" cap="none" strike="noStrike">
                <a:solidFill>
                  <a:srgbClr val="C1922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4223464" y="1088740"/>
              <a:ext cx="325028" cy="669401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534667" y="1207249"/>
            <a:ext cx="6071516" cy="5347688"/>
            <a:chOff x="1140705" y="10497"/>
            <a:chExt cx="6071516" cy="5347688"/>
          </a:xfrm>
        </p:grpSpPr>
        <p:sp>
          <p:nvSpPr>
            <p:cNvPr id="296" name="Google Shape;296;p26"/>
            <p:cNvSpPr/>
            <p:nvPr/>
          </p:nvSpPr>
          <p:spPr>
            <a:xfrm>
              <a:off x="2158213" y="815089"/>
              <a:ext cx="2900789" cy="2901288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6"/>
            <p:cNvSpPr txBox="1"/>
            <p:nvPr/>
          </p:nvSpPr>
          <p:spPr>
            <a:xfrm>
              <a:off x="2583024" y="1239973"/>
              <a:ext cx="2051167" cy="205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5725" lIns="205725" spcFirstLastPara="1" rIns="205725" wrap="square" tIns="2057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2042044" y="3663768"/>
              <a:ext cx="233848" cy="233824"/>
            </a:xfrm>
            <a:prstGeom prst="ellipse">
              <a:avLst/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45843" y="1992506"/>
              <a:ext cx="233848" cy="233824"/>
            </a:xfrm>
            <a:prstGeom prst="ellipse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4128370" y="3749559"/>
              <a:ext cx="322508" cy="322999"/>
            </a:xfrm>
            <a:prstGeom prst="ellipse">
              <a:avLst/>
            </a:prstGeom>
            <a:solidFill>
              <a:srgbClr val="197D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916316" y="677146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2379565" y="2479338"/>
              <a:ext cx="233848" cy="233824"/>
            </a:xfrm>
            <a:prstGeom prst="ellipse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1251381" y="1338731"/>
              <a:ext cx="1179356" cy="1179491"/>
            </a:xfrm>
            <a:prstGeom prst="ellipse">
              <a:avLst/>
            </a:prstGeom>
            <a:gradFill>
              <a:gsLst>
                <a:gs pos="0">
                  <a:srgbClr val="B78A27"/>
                </a:gs>
                <a:gs pos="50000">
                  <a:srgbClr val="D4A436"/>
                </a:gs>
                <a:gs pos="100000">
                  <a:srgbClr val="B78A27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6"/>
            <p:cNvSpPr txBox="1"/>
            <p:nvPr/>
          </p:nvSpPr>
          <p:spPr>
            <a:xfrm>
              <a:off x="1424094" y="1511463"/>
              <a:ext cx="833930" cy="834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تطوير البوابة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3487518" y="1040647"/>
              <a:ext cx="322508" cy="322999"/>
            </a:xfrm>
            <a:prstGeom prst="ellipse">
              <a:avLst/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1362653" y="2863515"/>
              <a:ext cx="583133" cy="583264"/>
            </a:xfrm>
            <a:prstGeom prst="ellipse">
              <a:avLst/>
            </a:prstGeom>
            <a:solidFill>
              <a:srgbClr val="197D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340014" y="803237"/>
              <a:ext cx="1213558" cy="1140980"/>
            </a:xfrm>
            <a:prstGeom prst="ellipse">
              <a:avLst/>
            </a:prstGeom>
            <a:gradFill>
              <a:gsLst>
                <a:gs pos="0">
                  <a:srgbClr val="B78A27"/>
                </a:gs>
                <a:gs pos="50000">
                  <a:srgbClr val="D4A436"/>
                </a:gs>
                <a:gs pos="100000">
                  <a:srgbClr val="B78A27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6"/>
            <p:cNvSpPr txBox="1"/>
            <p:nvPr/>
          </p:nvSpPr>
          <p:spPr>
            <a:xfrm>
              <a:off x="5517735" y="970330"/>
              <a:ext cx="858116" cy="806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الشق القانوني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4830510" y="1597960"/>
              <a:ext cx="322508" cy="322999"/>
            </a:xfrm>
            <a:prstGeom prst="ellipse">
              <a:avLst/>
            </a:prstGeom>
            <a:solidFill>
              <a:srgbClr val="1E967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1140705" y="3557730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470857" y="3224880"/>
              <a:ext cx="233848" cy="233824"/>
            </a:xfrm>
            <a:prstGeom prst="ellipse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5790507" y="2719110"/>
              <a:ext cx="1421714" cy="1385347"/>
            </a:xfrm>
            <a:prstGeom prst="ellipse">
              <a:avLst/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6"/>
            <p:cNvSpPr txBox="1"/>
            <p:nvPr/>
          </p:nvSpPr>
          <p:spPr>
            <a:xfrm>
              <a:off x="5998712" y="2921989"/>
              <a:ext cx="1005304" cy="979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اتفاقيات وشراكات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5579062" y="2781080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180303" y="3484257"/>
              <a:ext cx="1853807" cy="1873928"/>
            </a:xfrm>
            <a:prstGeom prst="ellipse">
              <a:avLst/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6"/>
            <p:cNvSpPr txBox="1"/>
            <p:nvPr/>
          </p:nvSpPr>
          <p:spPr>
            <a:xfrm>
              <a:off x="2451787" y="3758687"/>
              <a:ext cx="1310839" cy="132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تفعيل «خطة تشغيل مكتب التوظيف» مع "هدف / الشركات"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3662479" y="3663767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3677051" y="10497"/>
              <a:ext cx="1179356" cy="1179491"/>
            </a:xfrm>
            <a:prstGeom prst="ellipse">
              <a:avLst/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3849764" y="183229"/>
              <a:ext cx="833930" cy="834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تدريب وتأهيل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196890" y="1104907"/>
              <a:ext cx="233848" cy="233824"/>
            </a:xfrm>
            <a:prstGeom prst="ellipse">
              <a:avLst/>
            </a:prstGeom>
            <a:solidFill>
              <a:srgbClr val="197D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4919765" y="116726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C:\Users\Mit\Desktop\E_dawam_logo_1.png" id="322" name="Google Shape;322;p26"/>
          <p:cNvPicPr preferRelativeResize="0"/>
          <p:nvPr/>
        </p:nvPicPr>
        <p:blipFill rotWithShape="1">
          <a:blip r:embed="rId4">
            <a:alphaModFix/>
          </a:blip>
          <a:srcRect b="0" l="0" r="3764" t="0"/>
          <a:stretch/>
        </p:blipFill>
        <p:spPr>
          <a:xfrm>
            <a:off x="2723396" y="2672925"/>
            <a:ext cx="2496676" cy="18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6"/>
          <p:cNvGrpSpPr/>
          <p:nvPr/>
        </p:nvGrpSpPr>
        <p:grpSpPr>
          <a:xfrm>
            <a:off x="7469786" y="2677014"/>
            <a:ext cx="1674213" cy="968010"/>
            <a:chOff x="7317785" y="1862486"/>
            <a:chExt cx="1826215" cy="1043434"/>
          </a:xfrm>
        </p:grpSpPr>
        <p:pic>
          <p:nvPicPr>
            <p:cNvPr id="324" name="Google Shape;324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7317785" y="1862486"/>
              <a:ext cx="1826215" cy="1043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52320" y="1870657"/>
              <a:ext cx="1303451" cy="10270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6" name="Google Shape;326;p26"/>
          <p:cNvGrpSpPr/>
          <p:nvPr/>
        </p:nvGrpSpPr>
        <p:grpSpPr>
          <a:xfrm>
            <a:off x="7460305" y="2669432"/>
            <a:ext cx="1674213" cy="968010"/>
            <a:chOff x="7308304" y="3105646"/>
            <a:chExt cx="1826215" cy="1043434"/>
          </a:xfrm>
        </p:grpSpPr>
        <p:pic>
          <p:nvPicPr>
            <p:cNvPr id="327" name="Google Shape;327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7308304" y="3105646"/>
              <a:ext cx="1826215" cy="1043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52320" y="3105646"/>
              <a:ext cx="1361473" cy="9680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9" name="Google Shape;329;p26"/>
          <p:cNvSpPr/>
          <p:nvPr/>
        </p:nvSpPr>
        <p:spPr>
          <a:xfrm>
            <a:off x="611560" y="2133883"/>
            <a:ext cx="6048672" cy="1871181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تنفيذ الجانب التقني من المرحلة المستقبلية من اختصاص شركة كيوفيجن Q-vision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611560" y="2132856"/>
            <a:ext cx="6048672" cy="1871181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تنفيذ الجانب الميداني والتواصل والمتابعة مع الجهات الرسمية من اختصاص جمعية الاعاقة الحركية للكبار «حركية»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1187624" y="332656"/>
            <a:ext cx="6912768" cy="72008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النظرة المستقبلية للمشروع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Google Shape;337;p27"/>
          <p:cNvGraphicFramePr/>
          <p:nvPr/>
        </p:nvGraphicFramePr>
        <p:xfrm>
          <a:off x="1043608" y="1614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{35CBABE6-378D-4036-A00E-C133BCA4CCB4}</a:tableStyleId>
              </a:tblPr>
              <a:tblGrid>
                <a:gridCol w="4179875"/>
                <a:gridCol w="2948925"/>
              </a:tblGrid>
              <a:tr h="506025">
                <a:tc gridSpan="2"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فريق عمل المشروع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 hMerge="1"/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المبرمجين ومحللين</a:t>
                      </a: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نظم معلومات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المصممين الجرافيك والملتيميديا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إدارة الحملة التسويقية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إدارة البوابة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اختبار الجودة 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منسقي</a:t>
                      </a: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التوظيف والشركات (بجمعية حركية)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38" name="Google Shape;338;p27"/>
          <p:cNvSpPr/>
          <p:nvPr/>
        </p:nvSpPr>
        <p:spPr>
          <a:xfrm>
            <a:off x="1187624" y="332656"/>
            <a:ext cx="6912768" cy="72008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الموارد البشرية وفريق العمل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344" name="Google Shape;344;p28"/>
          <p:cNvPicPr preferRelativeResize="0"/>
          <p:nvPr/>
        </p:nvPicPr>
        <p:blipFill rotWithShape="1">
          <a:blip r:embed="rId4">
            <a:alphaModFix/>
          </a:blip>
          <a:srcRect b="-52738" l="0" r="-3504" t="0"/>
          <a:stretch/>
        </p:blipFill>
        <p:spPr>
          <a:xfrm>
            <a:off x="-36512" y="5410199"/>
            <a:ext cx="9505056" cy="229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Logo.png" id="345" name="Google Shape;34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2494" y="620688"/>
            <a:ext cx="6025421" cy="389827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8"/>
          <p:cNvSpPr txBox="1"/>
          <p:nvPr/>
        </p:nvSpPr>
        <p:spPr>
          <a:xfrm>
            <a:off x="2741899" y="4671076"/>
            <a:ext cx="35349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ولكم خالص الشكر والتقدير</a:t>
            </a:r>
            <a:endParaRPr b="1" sz="2400">
              <a:solidFill>
                <a:srgbClr val="D4A43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1547664" y="188640"/>
            <a:ext cx="6192688" cy="864096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مسارات عمل المشروع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5554100" y="1999455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الجانب التقني للمشروع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4516641" y="3345049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  <a:lin ang="16200000" scaled="0"/>
          </a:gradFill>
          <a:ln>
            <a:noFill/>
          </a:ln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الإعتمادات والإتفاقيات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3479182" y="1999455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خدمات المتابعة الإدارية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2441106" y="3345049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  <a:lin ang="16200000" scaled="0"/>
          </a:gradFill>
          <a:ln>
            <a:noFill/>
          </a:ln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الحملة التسويقية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1403648" y="1999455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الأعمال المساندة لجمعية حركية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5141743" y="3429000"/>
            <a:ext cx="2160240" cy="1728192"/>
          </a:xfrm>
          <a:prstGeom prst="parallelogram">
            <a:avLst>
              <a:gd fmla="val 25000" name="adj"/>
            </a:avLst>
          </a:prstGeom>
          <a:solidFill>
            <a:srgbClr val="D4A4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البوابة الإلكترونية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1763688" y="3501008"/>
            <a:ext cx="2160240" cy="1728192"/>
          </a:xfrm>
          <a:prstGeom prst="parallelogram">
            <a:avLst>
              <a:gd fmla="val 25000" name="adj"/>
            </a:avLst>
          </a:prstGeom>
          <a:solidFill>
            <a:srgbClr val="1E96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برنامج إدارة المهام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E-Task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15"/>
          <p:cNvCxnSpPr/>
          <p:nvPr/>
        </p:nvCxnSpPr>
        <p:spPr>
          <a:xfrm flipH="1" rot="-5400000">
            <a:off x="5396969" y="2532020"/>
            <a:ext cx="1080000" cy="569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1E967E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6" name="Google Shape;136;p15"/>
          <p:cNvCxnSpPr/>
          <p:nvPr/>
        </p:nvCxnSpPr>
        <p:spPr>
          <a:xfrm rot="5400000">
            <a:off x="2915905" y="2564863"/>
            <a:ext cx="1152000" cy="432000"/>
          </a:xfrm>
          <a:prstGeom prst="curvedConnector3">
            <a:avLst>
              <a:gd fmla="val 60879" name="adj1"/>
            </a:avLst>
          </a:prstGeom>
          <a:noFill/>
          <a:ln cap="flat" cmpd="sng" w="28575">
            <a:solidFill>
              <a:srgbClr val="1E967E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7" name="Google Shape;137;p15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الجانب التقني للمشروع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467544" y="1268760"/>
            <a:ext cx="8352928" cy="977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تم تنفيذ المرحلة الأولى من الجانب التقني للمشروع وجاري الآن عمل الخطة التطويرية له</a:t>
            </a:r>
            <a:endParaRPr b="0" i="0" sz="20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609626"/>
            <a:ext cx="7592190" cy="4691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>
            <a:off x="323528" y="942880"/>
            <a:ext cx="7776864" cy="2990176"/>
          </a:xfrm>
          <a:prstGeom prst="rect">
            <a:avLst/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1440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تم تصميم بوابة إي-دوام التفاعلية وهي الواجهة الرئيسية للمشروع لتكون هي حلقة الوصل بين الباحثين عن العمل والشركات، ولتدعيم تفاعل أسهل وأسرع، تم تفعيل عدة خطوات: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تزويد البوابة بالعديد من الخصائص مثل البحث المتقدم بتصنيفات متعددة / قائمة المفضلة للموظفين والشركات / خاصية الابلاغ عن مخالفات.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ربط البوابة ببرنامج إدارة المهام.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تهيئة البوابة للتوافق مع أبعاد الهواتف الذكية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علماً بأن بعض خواص البوابة غير مفعلة للمشتركين بصورة مؤقتة لحين إكتمال قاعدة بيانات لإمكانية ظهور نتائج بحث أكثر واقعية ومصداقية للشركات.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 rot="5400000">
            <a:off x="7086755" y="2601779"/>
            <a:ext cx="3024337" cy="646331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البوابة الإلكترونية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2987824" y="404664"/>
            <a:ext cx="2808312" cy="538215"/>
          </a:xfrm>
          <a:prstGeom prst="rect">
            <a:avLst/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البوابة</a:t>
            </a:r>
            <a:endParaRPr b="1" i="0" sz="22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323528" y="4365105"/>
            <a:ext cx="7776864" cy="1080119"/>
          </a:xfrm>
          <a:prstGeom prst="rect">
            <a:avLst/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تصميم لوحة تحكم متخصصة لإدارة البوابة، تمكن من إستخراج مجموعة متنوعة من التقارير التي تسهل على مدير البوابة التعامل مع المشروع ودراسة مدى نجاحه وتقدمه بسهولة.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2987824" y="4042913"/>
            <a:ext cx="2808312" cy="538215"/>
          </a:xfrm>
          <a:prstGeom prst="rect">
            <a:avLst/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لوحة التحكم</a:t>
            </a:r>
            <a:endParaRPr b="1" i="0" sz="22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/>
          <p:nvPr/>
        </p:nvPicPr>
        <p:blipFill rotWithShape="1">
          <a:blip r:embed="rId4">
            <a:alphaModFix/>
          </a:blip>
          <a:srcRect b="8408" l="0" r="0" t="0"/>
          <a:stretch/>
        </p:blipFill>
        <p:spPr>
          <a:xfrm>
            <a:off x="756692" y="692697"/>
            <a:ext cx="6840760" cy="5015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290980" y="2060848"/>
            <a:ext cx="7632848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شاشة لعرض المهام وتوضيح حالة كل مهمة (متوقفة/ متأخرة/ تنتهي اليوم).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إمكانية اضافة المهام والمشروعات.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إمكانية إضافة الشركة لموظفين غير مسجلين بالبوابة مع منحهم إمكانية تعديل البيانات الخاصة بهم.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خاصية الإشعارات.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إستخراج تقارير متنوعة.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323528" y="990722"/>
            <a:ext cx="7632848" cy="99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يقدم البرنامج الحلول العملية لإدارة العمل عن بعد بين الموظفين والشركات من خلال آليات منظمة لمتابعة الأعمال.. ويتضمن البرنامج عدة خصائص مثل: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 rot="5400000">
            <a:off x="6834726" y="2637782"/>
            <a:ext cx="3528392" cy="646331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برنامج إدارة المهام E-Task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8"/>
          <p:cNvGrpSpPr/>
          <p:nvPr/>
        </p:nvGrpSpPr>
        <p:grpSpPr>
          <a:xfrm>
            <a:off x="1623847" y="2481646"/>
            <a:ext cx="5824297" cy="3107593"/>
            <a:chOff x="4175" y="60758"/>
            <a:chExt cx="5824297" cy="3107593"/>
          </a:xfrm>
        </p:grpSpPr>
        <p:sp>
          <p:nvSpPr>
            <p:cNvPr id="165" name="Google Shape;165;p18"/>
            <p:cNvSpPr/>
            <p:nvPr/>
          </p:nvSpPr>
          <p:spPr>
            <a:xfrm>
              <a:off x="1995859" y="1327422"/>
              <a:ext cx="1840929" cy="1840929"/>
            </a:xfrm>
            <a:prstGeom prst="ellipse">
              <a:avLst/>
            </a:prstGeom>
            <a:gradFill>
              <a:gsLst>
                <a:gs pos="0">
                  <a:srgbClr val="B78A27"/>
                </a:gs>
                <a:gs pos="50000">
                  <a:srgbClr val="D4A436"/>
                </a:gs>
                <a:gs pos="100000">
                  <a:srgbClr val="B78A2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2265457" y="1597020"/>
              <a:ext cx="1301733" cy="1301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خدمات  Q-vision الإدارية</a:t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 rot="-8632179">
              <a:off x="732997" y="944419"/>
              <a:ext cx="1514321" cy="524664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5A5A5"/>
            </a:solidFill>
            <a:ln cap="flat" cmpd="sng" w="254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4175" y="60758"/>
              <a:ext cx="1748883" cy="139910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8"/>
            <p:cNvSpPr txBox="1"/>
            <p:nvPr/>
          </p:nvSpPr>
          <p:spPr>
            <a:xfrm>
              <a:off x="45153" y="101736"/>
              <a:ext cx="1666927" cy="131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التوظيف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 rot="-2167821">
              <a:off x="3585328" y="944419"/>
              <a:ext cx="1514321" cy="524664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5A5A5"/>
            </a:solidFill>
            <a:ln cap="flat" cmpd="sng" w="254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4079589" y="60758"/>
              <a:ext cx="1748883" cy="139910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4120567" y="101736"/>
              <a:ext cx="1666927" cy="131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البوابة والدعم الفني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 txBox="1"/>
          <p:nvPr/>
        </p:nvSpPr>
        <p:spPr>
          <a:xfrm>
            <a:off x="179512" y="1340768"/>
            <a:ext cx="87849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تحرص كيوفيجن على إدارة المشروع بشكل متكامل حرصاً على إستقراره ومن ثم نجاحه، وذلك من خلال،،،</a:t>
            </a:r>
            <a:endParaRPr b="0" i="0" sz="20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خدمات المتابعة الإدارية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/>
        </p:nvSpPr>
        <p:spPr>
          <a:xfrm>
            <a:off x="827584" y="836712"/>
            <a:ext cx="7356256" cy="19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تحديث محتوى البوابة بشكل دوري (فيديوهات/ مقالات/ أخبار).</a:t>
            </a:r>
            <a:endParaRPr/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متابعة استفسارات العملاء من خلال وسائل التواصل المتاحة للمشروع.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متابعة المسجلين بالبوابة سواء موظفين أو شركات.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التأكد من صحة البيانات للمشتركين بالبوابة قبل تفعيل الحسابات.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تجهيز وإعداد أرشيف دوري بحالة البيانات الخاصة بالمشتركين في البوابة.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5726362" y="317048"/>
            <a:ext cx="3312370" cy="538215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إدارة البوابة والدعم الفني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5726362" y="2780928"/>
            <a:ext cx="3312369" cy="538215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إدارة التوظيف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827584" y="3284984"/>
            <a:ext cx="7344816" cy="2336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التوفيق الإداري بين الوظائف المطروحة والموظفين المسجلين.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إرسال بريد دوري للشركات بالموظفين المقترحين.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التواصل مع الشركات لإرسال بيانات الموظفين الذين تم إختيارهم.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إعداد أرشيف دوري للشركات التي تم التواصل معها، والموظفين الذين تم إقتراحهم للشركات.</a:t>
            </a:r>
            <a:endParaRPr/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إصدار تقارير وإحصاءات دورية.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/>
        </p:nvSpPr>
        <p:spPr>
          <a:xfrm>
            <a:off x="179512" y="1596856"/>
            <a:ext cx="799288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تجهيز ملفات مساعدة عن الهيئات المطلوب التواصل معها.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تفريغ وأرشفة البيانات المرسلة من مسؤولي جمعية حركية.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تجهيز ملفات وتصميمات تشرح فكرة المشروع لعرضها على مستفيدي الجمعية.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عقد إجتماعات سكايب ومراسلات بريدية للتعرف على مستجدات مسار التوظيف.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تصميم فيديوهات مناسبة لعرضها في اللقاءات والبرامج التلفزيونية التي تتحدث عن الجمعية ومشروع التوظيف التابع لها.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تفعيل الخطوات الإلكترونية للتسجيل في موقع طاقات بعد توقيع الإتفاقية للإستفادة من خدماته في مجال التوظيف.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 rot="-5400000">
            <a:off x="6398720" y="3167487"/>
            <a:ext cx="4032448" cy="234993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الأعمال المساندة لجمعية حركية</a:t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944266" y="1988840"/>
            <a:ext cx="7072980" cy="2664296"/>
          </a:xfrm>
          <a:prstGeom prst="roundRect">
            <a:avLst>
              <a:gd fmla="val 10086" name="adj"/>
            </a:avLst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تم  إطلاق حملة تسويقية للمشروع، تتضمن: 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إدارة صفحات التواصل الاجتماعي المختلفة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(Facebook-Twitter-Google plus-YouTube)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نشر واشهار البوابة في محركات البحث العالمية.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نشر الأخبار الهامة الخاصة بالبوابة في المواقع الإلكترونية ووسائل التواصل الإجتماعي.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7496994" y="1700808"/>
            <a:ext cx="891430" cy="864096"/>
          </a:xfrm>
          <a:prstGeom prst="teardrop">
            <a:avLst>
              <a:gd fmla="val 100000" name="adj"/>
            </a:avLst>
          </a:prstGeom>
          <a:gradFill>
            <a:gsLst>
              <a:gs pos="0">
                <a:srgbClr val="B78A27"/>
              </a:gs>
              <a:gs pos="50000">
                <a:srgbClr val="D4A436"/>
              </a:gs>
              <a:gs pos="100000">
                <a:srgbClr val="B78A27"/>
              </a:gs>
            </a:gsLst>
            <a:lin ang="5400000" scaled="0"/>
          </a:gradFill>
          <a:ln cap="flat" cmpd="dbl" w="50800">
            <a:solidFill>
              <a:srgbClr val="197D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تسويق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الحملة التسويقية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