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4.png"/><Relationship Id="rId9"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26.png"/><Relationship Id="rId8"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5" name="Google Shape;155;p22"/>
          <p:cNvSpPr/>
          <p:nvPr/>
        </p:nvSpPr>
        <p:spPr>
          <a:xfrm>
            <a:off x="2051720" y="33265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56" name="Google Shape;156;p22"/>
          <p:cNvGrpSpPr/>
          <p:nvPr/>
        </p:nvGrpSpPr>
        <p:grpSpPr>
          <a:xfrm>
            <a:off x="262981" y="4073548"/>
            <a:ext cx="2846200" cy="1837942"/>
            <a:chOff x="2386672" y="3947835"/>
            <a:chExt cx="2739755" cy="1736895"/>
          </a:xfrm>
        </p:grpSpPr>
        <p:cxnSp>
          <p:nvCxnSpPr>
            <p:cNvPr id="157" name="Google Shape;157;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58" name="Google Shape;158;p22"/>
            <p:cNvGrpSpPr/>
            <p:nvPr/>
          </p:nvGrpSpPr>
          <p:grpSpPr>
            <a:xfrm>
              <a:off x="2386672" y="4462883"/>
              <a:ext cx="2739755" cy="1221847"/>
              <a:chOff x="2567237" y="4327373"/>
              <a:chExt cx="2739755" cy="1221847"/>
            </a:xfrm>
          </p:grpSpPr>
          <p:pic>
            <p:nvPicPr>
              <p:cNvPr descr="http://icons.iconarchive.com/icons/visualpharm/must-have/256/User-icon.png" id="159" name="Google Shape;159;p22"/>
              <p:cNvPicPr preferRelativeResize="0"/>
              <p:nvPr/>
            </p:nvPicPr>
            <p:blipFill rotWithShape="1">
              <a:blip r:embed="rId5">
                <a:alphaModFix/>
              </a:blip>
              <a:srcRect b="0" l="0" r="0" t="0"/>
              <a:stretch/>
            </p:blipFill>
            <p:spPr>
              <a:xfrm>
                <a:off x="2567237" y="4516466"/>
                <a:ext cx="707418" cy="660131"/>
              </a:xfrm>
              <a:prstGeom prst="rect">
                <a:avLst/>
              </a:prstGeom>
              <a:noFill/>
              <a:ln>
                <a:noFill/>
              </a:ln>
            </p:spPr>
          </p:pic>
          <p:sp>
            <p:nvSpPr>
              <p:cNvPr id="160" name="Google Shape;160;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1" name="Google Shape;161;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2" name="Google Shape;162;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4" name="Google Shape;164;p22"/>
          <p:cNvGrpSpPr/>
          <p:nvPr/>
        </p:nvGrpSpPr>
        <p:grpSpPr>
          <a:xfrm>
            <a:off x="1187624" y="5949280"/>
            <a:ext cx="2527744" cy="757869"/>
            <a:chOff x="3722968" y="5292702"/>
            <a:chExt cx="2433208" cy="863249"/>
          </a:xfrm>
        </p:grpSpPr>
        <p:cxnSp>
          <p:nvCxnSpPr>
            <p:cNvPr id="165" name="Google Shape;165;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6" name="Google Shape;166;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7" name="Google Shape;167;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68" name="Google Shape;168;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69" name="Google Shape;169;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0" name="Google Shape;170;p22"/>
          <p:cNvGrpSpPr/>
          <p:nvPr/>
        </p:nvGrpSpPr>
        <p:grpSpPr>
          <a:xfrm>
            <a:off x="152628" y="2013164"/>
            <a:ext cx="3135008" cy="928502"/>
            <a:chOff x="2796365" y="1556792"/>
            <a:chExt cx="3017762" cy="877455"/>
          </a:xfrm>
        </p:grpSpPr>
        <p:cxnSp>
          <p:nvCxnSpPr>
            <p:cNvPr id="171" name="Google Shape;171;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2" name="Google Shape;172;p22"/>
            <p:cNvPicPr preferRelativeResize="0"/>
            <p:nvPr/>
          </p:nvPicPr>
          <p:blipFill rotWithShape="1">
            <a:blip r:embed="rId5">
              <a:alphaModFix/>
            </a:blip>
            <a:srcRect b="0" l="0" r="0" t="0"/>
            <a:stretch/>
          </p:blipFill>
          <p:spPr>
            <a:xfrm>
              <a:off x="2828978" y="1556792"/>
              <a:ext cx="707419" cy="660132"/>
            </a:xfrm>
            <a:prstGeom prst="rect">
              <a:avLst/>
            </a:prstGeom>
            <a:noFill/>
            <a:ln>
              <a:noFill/>
            </a:ln>
          </p:spPr>
        </p:pic>
        <p:sp>
          <p:nvSpPr>
            <p:cNvPr id="173" name="Google Shape;173;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4" name="Google Shape;174;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5" name="Google Shape;175;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76" name="Google Shape;176;p22"/>
          <p:cNvGrpSpPr/>
          <p:nvPr/>
        </p:nvGrpSpPr>
        <p:grpSpPr>
          <a:xfrm>
            <a:off x="107503" y="2910721"/>
            <a:ext cx="3198039" cy="1233691"/>
            <a:chOff x="2751240" y="2420041"/>
            <a:chExt cx="3078435" cy="1165866"/>
          </a:xfrm>
        </p:grpSpPr>
        <p:sp>
          <p:nvSpPr>
            <p:cNvPr id="177" name="Google Shape;177;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78" name="Google Shape;178;p22"/>
            <p:cNvPicPr preferRelativeResize="0"/>
            <p:nvPr/>
          </p:nvPicPr>
          <p:blipFill rotWithShape="1">
            <a:blip r:embed="rId6">
              <a:alphaModFix/>
            </a:blip>
            <a:srcRect b="21593" l="0" r="0" t="0"/>
            <a:stretch/>
          </p:blipFill>
          <p:spPr>
            <a:xfrm>
              <a:off x="2751240" y="2586888"/>
              <a:ext cx="862895" cy="747182"/>
            </a:xfrm>
            <a:prstGeom prst="rect">
              <a:avLst/>
            </a:prstGeom>
            <a:noFill/>
            <a:ln>
              <a:noFill/>
            </a:ln>
          </p:spPr>
        </p:pic>
        <p:cxnSp>
          <p:nvCxnSpPr>
            <p:cNvPr id="179" name="Google Shape;179;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0" name="Google Shape;180;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1" name="Google Shape;181;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2" name="Google Shape;182;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3" name="Google Shape;183;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4" name="Google Shape;184;p22"/>
          <p:cNvSpPr/>
          <p:nvPr/>
        </p:nvSpPr>
        <p:spPr>
          <a:xfrm>
            <a:off x="1871192" y="1052736"/>
            <a:ext cx="6157192"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آليات منظمة لمتابعة الأعمال من قبل الشركة والموظف.</a:t>
            </a:r>
            <a:endParaRPr/>
          </a:p>
        </p:txBody>
      </p:sp>
      <p:sp>
        <p:nvSpPr>
          <p:cNvPr id="185" name="Google Shape;185;p22"/>
          <p:cNvSpPr/>
          <p:nvPr/>
        </p:nvSpPr>
        <p:spPr>
          <a:xfrm>
            <a:off x="4427984" y="1412776"/>
            <a:ext cx="3570160" cy="166712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b="1" sz="1600">
              <a:solidFill>
                <a:schemeClr val="dk1"/>
              </a:solidFill>
              <a:latin typeface="Arial"/>
              <a:ea typeface="Arial"/>
              <a:cs typeface="Arial"/>
              <a:sym typeface="Arial"/>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86" name="Google Shape;186;p22"/>
          <p:cNvGrpSpPr/>
          <p:nvPr/>
        </p:nvGrpSpPr>
        <p:grpSpPr>
          <a:xfrm>
            <a:off x="3170390" y="2132856"/>
            <a:ext cx="1793256" cy="3498313"/>
            <a:chOff x="5294082" y="1856659"/>
            <a:chExt cx="1726190" cy="3305983"/>
          </a:xfrm>
        </p:grpSpPr>
        <p:grpSp>
          <p:nvGrpSpPr>
            <p:cNvPr id="187" name="Google Shape;187;p22"/>
            <p:cNvGrpSpPr/>
            <p:nvPr/>
          </p:nvGrpSpPr>
          <p:grpSpPr>
            <a:xfrm>
              <a:off x="5294082" y="1856659"/>
              <a:ext cx="1726190" cy="3305983"/>
              <a:chOff x="5294082" y="1856659"/>
              <a:chExt cx="1726190" cy="3305983"/>
            </a:xfrm>
          </p:grpSpPr>
          <p:sp>
            <p:nvSpPr>
              <p:cNvPr id="188" name="Google Shape;188;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0" name="Google Shape;190;p22"/>
              <p:cNvGrpSpPr/>
              <p:nvPr/>
            </p:nvGrpSpPr>
            <p:grpSpPr>
              <a:xfrm>
                <a:off x="5294082" y="1856659"/>
                <a:ext cx="1726190" cy="3305983"/>
                <a:chOff x="5294082" y="1856659"/>
                <a:chExt cx="1726190" cy="3305983"/>
              </a:xfrm>
            </p:grpSpPr>
            <p:grpSp>
              <p:nvGrpSpPr>
                <p:cNvPr id="191" name="Google Shape;191;p22"/>
                <p:cNvGrpSpPr/>
                <p:nvPr/>
              </p:nvGrpSpPr>
              <p:grpSpPr>
                <a:xfrm>
                  <a:off x="5294082" y="1856659"/>
                  <a:ext cx="1726190" cy="3305983"/>
                  <a:chOff x="5474647" y="1721149"/>
                  <a:chExt cx="1726190" cy="3305983"/>
                </a:xfrm>
              </p:grpSpPr>
              <p:sp>
                <p:nvSpPr>
                  <p:cNvPr id="192" name="Google Shape;192;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4" name="Google Shape;194;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5" name="Google Shape;195;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196" name="Google Shape;196;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197" name="Google Shape;197;p22"/>
                <p:cNvCxnSpPr>
                  <a:stCxn id="192" idx="1"/>
                  <a:endCxn id="188"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198" name="Google Shape;198;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ppt_w</p:attrName>
                                        </p:attrNameLst>
                                      </p:cBhvr>
                                      <p:tavLst>
                                        <p:tav fmla="" tm="0">
                                          <p:val>
                                            <p:strVal val="0"/>
                                          </p:val>
                                        </p:tav>
                                        <p:tav fmla="" tm="100000">
                                          <p:val>
                                            <p:strVal val="#ppt_w"/>
                                          </p:val>
                                        </p:tav>
                                      </p:tavLst>
                                    </p:anim>
                                    <p:anim calcmode="lin" valueType="num">
                                      <p:cBhvr additive="base">
                                        <p:cTn dur="500"/>
                                        <p:tgtEl>
                                          <p:spTgt spid="1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ppt_w</p:attrName>
                                        </p:attrNameLst>
                                      </p:cBhvr>
                                      <p:tavLst>
                                        <p:tav fmla="" tm="0">
                                          <p:val>
                                            <p:strVal val="0"/>
                                          </p:val>
                                        </p:tav>
                                        <p:tav fmla="" tm="100000">
                                          <p:val>
                                            <p:strVal val="#ppt_w"/>
                                          </p:val>
                                        </p:tav>
                                      </p:tavLst>
                                    </p:anim>
                                    <p:anim calcmode="lin" valueType="num">
                                      <p:cBhvr additive="base">
                                        <p:cTn dur="500"/>
                                        <p:tgtEl>
                                          <p:spTgt spid="1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ppt_w</p:attrName>
                                        </p:attrNameLst>
                                      </p:cBhvr>
                                      <p:tavLst>
                                        <p:tav fmla="" tm="0">
                                          <p:val>
                                            <p:strVal val="0"/>
                                          </p:val>
                                        </p:tav>
                                        <p:tav fmla="" tm="100000">
                                          <p:val>
                                            <p:strVal val="#ppt_w"/>
                                          </p:val>
                                        </p:tav>
                                      </p:tavLst>
                                    </p:anim>
                                    <p:anim calcmode="lin" valueType="num">
                                      <p:cBhvr additive="base">
                                        <p:cTn dur="500"/>
                                        <p:tgtEl>
                                          <p:spTgt spid="1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3"/>
          <p:cNvPicPr preferRelativeResize="0"/>
          <p:nvPr/>
        </p:nvPicPr>
        <p:blipFill rotWithShape="1">
          <a:blip r:embed="rId3">
            <a:alphaModFix/>
          </a:blip>
          <a:srcRect b="5721" l="4153" r="6249" t="7939"/>
          <a:stretch/>
        </p:blipFill>
        <p:spPr>
          <a:xfrm>
            <a:off x="1093634" y="2204864"/>
            <a:ext cx="6070654" cy="438741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04" name="Google Shape;204;p23"/>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05" name="Google Shape;205;p23"/>
          <p:cNvSpPr txBox="1"/>
          <p:nvPr/>
        </p:nvSpPr>
        <p:spPr>
          <a:xfrm>
            <a:off x="1547664" y="365755"/>
            <a:ext cx="6840760"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
        <p:nvSpPr>
          <p:cNvPr id="206" name="Google Shape;206;p23"/>
          <p:cNvSpPr/>
          <p:nvPr/>
        </p:nvSpPr>
        <p:spPr>
          <a:xfrm>
            <a:off x="539552" y="1157843"/>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الاجراءات التقنية المتطورة.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4"/>
          <p:cNvPicPr preferRelativeResize="0"/>
          <p:nvPr/>
        </p:nvPicPr>
        <p:blipFill rotWithShape="1">
          <a:blip r:embed="rId3">
            <a:alphaModFix/>
          </a:blip>
          <a:srcRect b="10303" l="14823" r="15879" t="7939"/>
          <a:stretch/>
        </p:blipFill>
        <p:spPr>
          <a:xfrm>
            <a:off x="1331640" y="1124744"/>
            <a:ext cx="5976664" cy="528831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12" name="Google Shape;212;p24"/>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13" name="Google Shape;213;p24"/>
          <p:cNvSpPr/>
          <p:nvPr/>
        </p:nvSpPr>
        <p:spPr>
          <a:xfrm>
            <a:off x="1802512" y="476672"/>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D:\logo3d.png" id="218" name="Google Shape;218;p2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19" name="Google Shape;219;p25"/>
          <p:cNvSpPr/>
          <p:nvPr/>
        </p:nvSpPr>
        <p:spPr>
          <a:xfrm>
            <a:off x="1547664" y="404664"/>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0" name="Google Shape;220;p25"/>
          <p:cNvPicPr preferRelativeResize="0"/>
          <p:nvPr/>
        </p:nvPicPr>
        <p:blipFill rotWithShape="1">
          <a:blip r:embed="rId4">
            <a:alphaModFix/>
          </a:blip>
          <a:srcRect b="38464" l="15129" r="16765" t="7956"/>
          <a:stretch/>
        </p:blipFill>
        <p:spPr>
          <a:xfrm>
            <a:off x="1212292" y="2852936"/>
            <a:ext cx="5735972" cy="338437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26" name="Google Shape;226;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مدي التقدم في تنفيذ دراسة المشروع</a:t>
            </a:r>
            <a:endParaRPr b="1" sz="1600">
              <a:solidFill>
                <a:schemeClr val="dk1"/>
              </a:solidFill>
              <a:latin typeface="Arial"/>
              <a:ea typeface="Arial"/>
              <a:cs typeface="Arial"/>
              <a:sym typeface="Arial"/>
            </a:endParaRPr>
          </a:p>
        </p:txBody>
      </p:sp>
      <p:pic>
        <p:nvPicPr>
          <p:cNvPr descr="D:\logo3d.png" id="227" name="Google Shape;227;p2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28" name="Google Shape;228;p26"/>
          <p:cNvSpPr/>
          <p:nvPr/>
        </p:nvSpPr>
        <p:spPr>
          <a:xfrm>
            <a:off x="1547664" y="764704"/>
            <a:ext cx="6624736"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الكتروني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D:\logo3d.png" id="233" name="Google Shape;233;p2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34" name="Google Shape;234;p27"/>
          <p:cNvSpPr/>
          <p:nvPr/>
        </p:nvSpPr>
        <p:spPr>
          <a:xfrm>
            <a:off x="2411760" y="33265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35" name="Google Shape;235;p27"/>
          <p:cNvSpPr txBox="1"/>
          <p:nvPr/>
        </p:nvSpPr>
        <p:spPr>
          <a:xfrm>
            <a:off x="659981" y="1556792"/>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المعاقين</a:t>
            </a:r>
            <a:endParaRPr b="1" sz="1600">
              <a:solidFill>
                <a:schemeClr val="dk1"/>
              </a:solidFill>
              <a:latin typeface="Arial"/>
              <a:ea typeface="Arial"/>
              <a:cs typeface="Arial"/>
              <a:sym typeface="Arial"/>
            </a:endParaRPr>
          </a:p>
        </p:txBody>
      </p:sp>
      <p:sp>
        <p:nvSpPr>
          <p:cNvPr id="236" name="Google Shape;236;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37" name="Google Shape;237;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38" name="Google Shape;238;p27"/>
          <p:cNvSpPr/>
          <p:nvPr/>
        </p:nvSpPr>
        <p:spPr>
          <a:xfrm>
            <a:off x="659981" y="3246075"/>
            <a:ext cx="7477979"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توفير بيئة عمل مناسبة تعمل على معالجة مشاكل المواصلات والسلوكيات الخاطئة ومشاكل عدم تهيئة أماكن العمل  لذوي الاحتياجات الخاصة</a:t>
            </a:r>
            <a:endParaRPr b="1" sz="1600">
              <a:solidFill>
                <a:schemeClr val="dk1"/>
              </a:solidFill>
              <a:latin typeface="Arial"/>
              <a:ea typeface="Arial"/>
              <a:cs typeface="Arial"/>
              <a:sym typeface="Arial"/>
            </a:endParaRPr>
          </a:p>
        </p:txBody>
      </p:sp>
      <p:grpSp>
        <p:nvGrpSpPr>
          <p:cNvPr id="239" name="Google Shape;239;p27"/>
          <p:cNvGrpSpPr/>
          <p:nvPr/>
        </p:nvGrpSpPr>
        <p:grpSpPr>
          <a:xfrm>
            <a:off x="107504" y="3695141"/>
            <a:ext cx="3600399" cy="2974218"/>
            <a:chOff x="0" y="-21891"/>
            <a:chExt cx="3600399" cy="2974218"/>
          </a:xfrm>
        </p:grpSpPr>
        <p:sp>
          <p:nvSpPr>
            <p:cNvPr id="240" name="Google Shape;240;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42" name="Google Shape;242;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4" name="Google Shape;244;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46" name="Google Shape;246;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8" name="Google Shape;248;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0" name="Google Shape;250;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2" name="Google Shape;252;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54" name="Google Shape;254;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6" name="Google Shape;256;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58" name="Google Shape;258;p27"/>
          <p:cNvSpPr/>
          <p:nvPr/>
        </p:nvSpPr>
        <p:spPr>
          <a:xfrm>
            <a:off x="3325074" y="4182179"/>
            <a:ext cx="4775318"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59" name="Google Shape;259;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0" name="Google Shape;260;p27"/>
          <p:cNvSpPr/>
          <p:nvPr/>
        </p:nvSpPr>
        <p:spPr>
          <a:xfrm>
            <a:off x="3923928" y="5108991"/>
            <a:ext cx="4181864"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كل المشكلات التي تواجه العمليات التوظيفية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D:\logo3d.png" id="265" name="Google Shape;265;p2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66" name="Google Shape;266;p28"/>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67" name="Google Shape;267;p28"/>
          <p:cNvSpPr/>
          <p:nvPr/>
        </p:nvSpPr>
        <p:spPr>
          <a:xfrm>
            <a:off x="319520" y="148478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استناداً لنهج صندوق تنمية الموارد البشرية «هدف» في محاولة ايجاد حلول عملية للتغلب على صعوبات عمل المعاق يوفر نظام العمل عن بعد بيئة وظيفية مناسبة لعمل ذوي الاحتياجات الخاصة.</a:t>
            </a:r>
            <a:endParaRPr/>
          </a:p>
        </p:txBody>
      </p:sp>
      <p:sp>
        <p:nvSpPr>
          <p:cNvPr id="268" name="Google Shape;268;p28"/>
          <p:cNvSpPr/>
          <p:nvPr/>
        </p:nvSpPr>
        <p:spPr>
          <a:xfrm>
            <a:off x="611560" y="2780928"/>
            <a:ext cx="7632848"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التعليمي والمهارى لذوي الاحتياجات الخاصة.</a:t>
            </a:r>
            <a:endParaRPr b="1" sz="1600">
              <a:solidFill>
                <a:schemeClr val="dk1"/>
              </a:solidFill>
              <a:latin typeface="Arial"/>
              <a:ea typeface="Arial"/>
              <a:cs typeface="Arial"/>
              <a:sym typeface="Arial"/>
            </a:endParaRPr>
          </a:p>
        </p:txBody>
      </p:sp>
      <p:sp>
        <p:nvSpPr>
          <p:cNvPr id="269" name="Google Shape;269;p28"/>
          <p:cNvSpPr/>
          <p:nvPr/>
        </p:nvSpPr>
        <p:spPr>
          <a:xfrm>
            <a:off x="2411760" y="642754"/>
            <a:ext cx="587182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0" name="Google Shape;270;p28"/>
          <p:cNvSpPr/>
          <p:nvPr/>
        </p:nvSpPr>
        <p:spPr>
          <a:xfrm>
            <a:off x="3059832" y="3573016"/>
            <a:ext cx="5184576" cy="1569660"/>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الاحتياجات الخاصة اختيار العمل الذي يناسبه من بين تيار من الفرص المتاحة اجتماعياً مما يساهم في مناهضة السُخرة وفرض عمل معيناً قسراً على ذوي الإعاقة.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2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p:nvPr/>
        </p:nvSpPr>
        <p:spPr>
          <a:xfrm>
            <a:off x="755576" y="1157843"/>
            <a:ext cx="7488831"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يعمل على توفير أعمال تناسب قدرات المعوق من مجلات العمل المكتبي عبر شبكات الانترنت.</a:t>
            </a:r>
            <a:endParaRPr b="1" sz="1600">
              <a:solidFill>
                <a:schemeClr val="dk1"/>
              </a:solidFill>
              <a:latin typeface="Arial"/>
              <a:ea typeface="Arial"/>
              <a:cs typeface="Arial"/>
              <a:sym typeface="Arial"/>
            </a:endParaRPr>
          </a:p>
        </p:txBody>
      </p:sp>
      <p:sp>
        <p:nvSpPr>
          <p:cNvPr id="276" name="Google Shape;276;p29"/>
          <p:cNvSpPr/>
          <p:nvPr/>
        </p:nvSpPr>
        <p:spPr>
          <a:xfrm>
            <a:off x="755576" y="2886035"/>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التصدي لاتجاه بعض أصحاب الأعمال نحو تفضيل دفع أجر راتب المعاق على سبيل الصدقة أو الإعانة/ المساعدة المادية مع عدم إلزامه بالعمل </a:t>
            </a:r>
            <a:endParaRPr sz="1600">
              <a:solidFill>
                <a:schemeClr val="dk1"/>
              </a:solidFill>
              <a:latin typeface="Calibri"/>
              <a:ea typeface="Calibri"/>
              <a:cs typeface="Calibri"/>
              <a:sym typeface="Calibri"/>
            </a:endParaRPr>
          </a:p>
        </p:txBody>
      </p:sp>
      <p:sp>
        <p:nvSpPr>
          <p:cNvPr id="277" name="Google Shape;277;p29"/>
          <p:cNvSpPr/>
          <p:nvPr/>
        </p:nvSpPr>
        <p:spPr>
          <a:xfrm>
            <a:off x="755576" y="1988840"/>
            <a:ext cx="7457281"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تشتمل المعوقات التي تواجه ذوي الاحتياجات الخاصة التخوف من الاستغلال في العمل، وعدم تعاون زملاء العمل معهم</a:t>
            </a:r>
            <a:endParaRPr sz="1600">
              <a:solidFill>
                <a:schemeClr val="dk1"/>
              </a:solidFill>
              <a:latin typeface="Calibri"/>
              <a:ea typeface="Calibri"/>
              <a:cs typeface="Calibri"/>
              <a:sym typeface="Calibri"/>
            </a:endParaRPr>
          </a:p>
        </p:txBody>
      </p:sp>
      <p:pic>
        <p:nvPicPr>
          <p:cNvPr descr="D:\logo3d.png" id="278" name="Google Shape;278;p2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79" name="Google Shape;279;p29"/>
          <p:cNvPicPr preferRelativeResize="0"/>
          <p:nvPr/>
        </p:nvPicPr>
        <p:blipFill rotWithShape="1">
          <a:blip r:embed="rId4">
            <a:alphaModFix/>
          </a:blip>
          <a:srcRect b="0" l="0" r="0" t="0"/>
          <a:stretch/>
        </p:blipFill>
        <p:spPr>
          <a:xfrm>
            <a:off x="251520" y="3589018"/>
            <a:ext cx="2520280" cy="3080342"/>
          </a:xfrm>
          <a:prstGeom prst="rect">
            <a:avLst/>
          </a:prstGeom>
          <a:noFill/>
          <a:ln>
            <a:noFill/>
          </a:ln>
        </p:spPr>
      </p:pic>
      <p:sp>
        <p:nvSpPr>
          <p:cNvPr id="280" name="Google Shape;280;p29"/>
          <p:cNvSpPr/>
          <p:nvPr/>
        </p:nvSpPr>
        <p:spPr>
          <a:xfrm>
            <a:off x="2411760" y="3911645"/>
            <a:ext cx="5832648"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ذوي الاحتياجات الخاصة لإخراج مهاراتهم من دون مشكلات   أو عقبات تقيدهم في مجال  العمل.</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ppt_w</p:attrName>
                                        </p:attrNameLst>
                                      </p:cBhvr>
                                      <p:tavLst>
                                        <p:tav fmla="" tm="0">
                                          <p:val>
                                            <p:strVal val="0"/>
                                          </p:val>
                                        </p:tav>
                                        <p:tav fmla="" tm="100000">
                                          <p:val>
                                            <p:strVal val="#ppt_w"/>
                                          </p:val>
                                        </p:tav>
                                      </p:tavLst>
                                    </p:anim>
                                    <p:anim calcmode="lin" valueType="num">
                                      <p:cBhvr additive="base">
                                        <p:cTn dur="500"/>
                                        <p:tgtEl>
                                          <p:spTgt spid="2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D:\logo3d.png" id="285" name="Google Shape;285;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6" name="Google Shape;286;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2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D:\logo3d.png" id="291" name="Google Shape;291;p3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92" name="Google Shape;292;p31"/>
          <p:cNvSpPr/>
          <p:nvPr/>
        </p:nvSpPr>
        <p:spPr>
          <a:xfrm>
            <a:off x="2411760" y="642754"/>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pic>
        <p:nvPicPr>
          <p:cNvPr id="293" name="Google Shape;293;p31"/>
          <p:cNvPicPr preferRelativeResize="0"/>
          <p:nvPr/>
        </p:nvPicPr>
        <p:blipFill rotWithShape="1">
          <a:blip r:embed="rId5">
            <a:alphaModFix/>
          </a:blip>
          <a:srcRect b="0" l="50000" r="0" t="0"/>
          <a:stretch/>
        </p:blipFill>
        <p:spPr>
          <a:xfrm>
            <a:off x="4183212" y="1916832"/>
            <a:ext cx="3571652" cy="341106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E:\مشروع إي دوام\شاشات موقع إي دوام\إي دوام   عن الموقع.png" id="294" name="Google Shape;294;p31"/>
          <p:cNvPicPr preferRelativeResize="0"/>
          <p:nvPr/>
        </p:nvPicPr>
        <p:blipFill rotWithShape="1">
          <a:blip r:embed="rId5">
            <a:alphaModFix/>
          </a:blip>
          <a:srcRect b="-3702" l="0" r="48591" t="-1"/>
          <a:stretch/>
        </p:blipFill>
        <p:spPr>
          <a:xfrm>
            <a:off x="683568" y="1984061"/>
            <a:ext cx="3518349" cy="338915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611560" y="1816363"/>
            <a:ext cx="7416824" cy="4708981"/>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إحصاءات ودراسات</a:t>
            </a:r>
            <a:endParaRPr/>
          </a:p>
          <a:p>
            <a:pPr indent="0" lvl="0" marL="25200" marR="0" rtl="1" algn="just">
              <a:lnSpc>
                <a:spcPct val="150000"/>
              </a:lnSpc>
              <a:spcBef>
                <a:spcPts val="0"/>
              </a:spcBef>
              <a:spcAft>
                <a:spcPts val="0"/>
              </a:spcAft>
              <a:buNone/>
            </a:pPr>
            <a:r>
              <a:rPr b="1" i="0" lang="ar-EG" sz="2000" u="none" cap="none" strike="noStrike">
                <a:solidFill>
                  <a:srgbClr val="298424"/>
                </a:solidFill>
                <a:latin typeface="Arial"/>
                <a:ea typeface="Arial"/>
                <a:cs typeface="Arial"/>
                <a:sym typeface="Arial"/>
              </a:rPr>
              <a:t>2.    فكرة المشروع </a:t>
            </a:r>
            <a:r>
              <a:rPr b="1" i="0" lang="ar-EG" sz="1600" u="none" cap="none" strike="noStrike">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b="1" i="0" sz="18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للمعاق</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آلية عمل «إي-دوام»</a:t>
            </a:r>
            <a:endParaRPr b="1" i="0" sz="500" u="none" cap="none" strike="noStrike">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الموظف « من ذوي الاحتياجات الخاصة »</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b="1" i="0" sz="16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b="1" i="0" sz="1800" u="none" cap="none" strike="noStrike">
              <a:solidFill>
                <a:srgbClr val="7F7F7F"/>
              </a:solidFill>
              <a:latin typeface="Arial"/>
              <a:ea typeface="Arial"/>
              <a:cs typeface="Arial"/>
              <a:sym typeface="Arial"/>
            </a:endParaRPr>
          </a:p>
        </p:txBody>
      </p:sp>
      <p:pic>
        <p:nvPicPr>
          <p:cNvPr descr="D:\logo3d.png" id="99" name="Google Shape;99;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D:\logo3d.png" id="299" name="Google Shape;299;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00" name="Google Shape;300;p32"/>
          <p:cNvGrpSpPr/>
          <p:nvPr/>
        </p:nvGrpSpPr>
        <p:grpSpPr>
          <a:xfrm>
            <a:off x="314266" y="1909338"/>
            <a:ext cx="2388446" cy="864096"/>
            <a:chOff x="314266" y="1628800"/>
            <a:chExt cx="2388446" cy="864096"/>
          </a:xfrm>
        </p:grpSpPr>
        <p:sp>
          <p:nvSpPr>
            <p:cNvPr id="301" name="Google Shape;301;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02" name="Google Shape;302;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03" name="Google Shape;303;p32"/>
          <p:cNvGrpSpPr/>
          <p:nvPr/>
        </p:nvGrpSpPr>
        <p:grpSpPr>
          <a:xfrm>
            <a:off x="322236" y="2806080"/>
            <a:ext cx="2388446" cy="893513"/>
            <a:chOff x="322236" y="2525542"/>
            <a:chExt cx="2388446" cy="893513"/>
          </a:xfrm>
        </p:grpSpPr>
        <p:cxnSp>
          <p:nvCxnSpPr>
            <p:cNvPr id="304" name="Google Shape;304;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05" name="Google Shape;305;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06" name="Google Shape;306;p32"/>
          <p:cNvGrpSpPr/>
          <p:nvPr/>
        </p:nvGrpSpPr>
        <p:grpSpPr>
          <a:xfrm>
            <a:off x="2992368" y="1484784"/>
            <a:ext cx="2373821" cy="1652497"/>
            <a:chOff x="2992368" y="1204246"/>
            <a:chExt cx="2373821" cy="1652497"/>
          </a:xfrm>
        </p:grpSpPr>
        <p:cxnSp>
          <p:nvCxnSpPr>
            <p:cNvPr id="307" name="Google Shape;307;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08" name="Google Shape;308;p32"/>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09" name="Google Shape;309;p32"/>
          <p:cNvGrpSpPr/>
          <p:nvPr/>
        </p:nvGrpSpPr>
        <p:grpSpPr>
          <a:xfrm>
            <a:off x="329253" y="3824197"/>
            <a:ext cx="2388446" cy="900947"/>
            <a:chOff x="329253" y="3464157"/>
            <a:chExt cx="2388446" cy="900947"/>
          </a:xfrm>
        </p:grpSpPr>
        <p:sp>
          <p:nvSpPr>
            <p:cNvPr id="310" name="Google Shape;310;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11" name="Google Shape;311;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2" name="Google Shape;312;p32"/>
          <p:cNvGrpSpPr/>
          <p:nvPr/>
        </p:nvGrpSpPr>
        <p:grpSpPr>
          <a:xfrm>
            <a:off x="289552" y="4725144"/>
            <a:ext cx="2388446" cy="864096"/>
            <a:chOff x="289552" y="4365104"/>
            <a:chExt cx="2388446" cy="864096"/>
          </a:xfrm>
        </p:grpSpPr>
        <p:sp>
          <p:nvSpPr>
            <p:cNvPr id="313" name="Google Shape;313;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14" name="Google Shape;314;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5" name="Google Shape;315;p32"/>
          <p:cNvGrpSpPr/>
          <p:nvPr/>
        </p:nvGrpSpPr>
        <p:grpSpPr>
          <a:xfrm>
            <a:off x="289551" y="5589240"/>
            <a:ext cx="2814307" cy="720080"/>
            <a:chOff x="289551" y="5380710"/>
            <a:chExt cx="2814307" cy="720080"/>
          </a:xfrm>
        </p:grpSpPr>
        <p:sp>
          <p:nvSpPr>
            <p:cNvPr id="316" name="Google Shape;316;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توفر الوظائف المناسبة للمشتركين»</a:t>
              </a:r>
              <a:endParaRPr b="1" sz="1200">
                <a:solidFill>
                  <a:srgbClr val="13500F"/>
                </a:solidFill>
                <a:latin typeface="Arial"/>
                <a:ea typeface="Arial"/>
                <a:cs typeface="Arial"/>
                <a:sym typeface="Arial"/>
              </a:endParaRPr>
            </a:p>
          </p:txBody>
        </p:sp>
        <p:cxnSp>
          <p:nvCxnSpPr>
            <p:cNvPr id="317" name="Google Shape;317;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18" name="Google Shape;318;p32"/>
          <p:cNvGrpSpPr/>
          <p:nvPr/>
        </p:nvGrpSpPr>
        <p:grpSpPr>
          <a:xfrm>
            <a:off x="5909773" y="5308262"/>
            <a:ext cx="2385322" cy="1058518"/>
            <a:chOff x="5906380" y="5092238"/>
            <a:chExt cx="2385322" cy="1058518"/>
          </a:xfrm>
        </p:grpSpPr>
        <p:sp>
          <p:nvSpPr>
            <p:cNvPr id="319" name="Google Shape;319;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20" name="Google Shape;320;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21" name="Google Shape;321;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22" name="Google Shape;322;p32"/>
          <p:cNvGrpSpPr/>
          <p:nvPr/>
        </p:nvGrpSpPr>
        <p:grpSpPr>
          <a:xfrm>
            <a:off x="5934487" y="4092976"/>
            <a:ext cx="2381929" cy="1136224"/>
            <a:chOff x="5934487" y="4092976"/>
            <a:chExt cx="2381929" cy="1136224"/>
          </a:xfrm>
        </p:grpSpPr>
        <p:sp>
          <p:nvSpPr>
            <p:cNvPr id="323" name="Google Shape;323;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24" name="Google Shape;324;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25" name="Google Shape;325;p32"/>
          <p:cNvGrpSpPr/>
          <p:nvPr/>
        </p:nvGrpSpPr>
        <p:grpSpPr>
          <a:xfrm>
            <a:off x="1637420" y="469630"/>
            <a:ext cx="6678996" cy="2697526"/>
            <a:chOff x="1637420" y="469630"/>
            <a:chExt cx="6678996" cy="2697526"/>
          </a:xfrm>
        </p:grpSpPr>
        <p:grpSp>
          <p:nvGrpSpPr>
            <p:cNvPr id="326" name="Google Shape;326;p32"/>
            <p:cNvGrpSpPr/>
            <p:nvPr/>
          </p:nvGrpSpPr>
          <p:grpSpPr>
            <a:xfrm>
              <a:off x="5864751" y="1554599"/>
              <a:ext cx="2039579" cy="1612557"/>
              <a:chOff x="5864751" y="1274061"/>
              <a:chExt cx="2039579" cy="1612557"/>
            </a:xfrm>
          </p:grpSpPr>
          <p:pic>
            <p:nvPicPr>
              <p:cNvPr id="327" name="Google Shape;327;p32"/>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28" name="Google Shape;328;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29" name="Google Shape;329;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الموظف:-</a:t>
              </a:r>
              <a:endParaRPr/>
            </a:p>
          </p:txBody>
        </p:sp>
      </p:grpSp>
      <p:pic>
        <p:nvPicPr>
          <p:cNvPr id="330" name="Google Shape;330;p32"/>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nvGrpSpPr>
          <p:cNvPr id="331" name="Google Shape;331;p32"/>
          <p:cNvGrpSpPr/>
          <p:nvPr/>
        </p:nvGrpSpPr>
        <p:grpSpPr>
          <a:xfrm>
            <a:off x="3131840" y="5646700"/>
            <a:ext cx="2732929" cy="720080"/>
            <a:chOff x="3131840" y="5366162"/>
            <a:chExt cx="2732929" cy="720080"/>
          </a:xfrm>
        </p:grpSpPr>
        <p:sp>
          <p:nvSpPr>
            <p:cNvPr id="332" name="Google Shape;332;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33" name="Google Shape;333;p32"/>
            <p:cNvCxnSpPr>
              <a:stCxn id="332"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ppt_w</p:attrName>
                                        </p:attrNameLst>
                                      </p:cBhvr>
                                      <p:tavLst>
                                        <p:tav fmla="" tm="0">
                                          <p:val>
                                            <p:strVal val="0"/>
                                          </p:val>
                                        </p:tav>
                                        <p:tav fmla="" tm="100000">
                                          <p:val>
                                            <p:strVal val="#ppt_w"/>
                                          </p:val>
                                        </p:tav>
                                      </p:tavLst>
                                    </p:anim>
                                    <p:anim calcmode="lin" valueType="num">
                                      <p:cBhvr additive="base">
                                        <p:cTn dur="500"/>
                                        <p:tgtEl>
                                          <p:spTgt spid="3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D:\logo3d.png" id="338" name="Google Shape;338;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39" name="Google Shape;339;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40" name="Google Shape;340;p33"/>
            <p:cNvPicPr preferRelativeResize="0"/>
            <p:nvPr/>
          </p:nvPicPr>
          <p:blipFill rotWithShape="1">
            <a:blip r:embed="rId4">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41" name="Google Shape;341;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42" name="Google Shape;342;p33"/>
          <p:cNvGrpSpPr/>
          <p:nvPr/>
        </p:nvGrpSpPr>
        <p:grpSpPr>
          <a:xfrm>
            <a:off x="179512" y="1988840"/>
            <a:ext cx="2388446" cy="936104"/>
            <a:chOff x="314266" y="1628800"/>
            <a:chExt cx="2388446" cy="936104"/>
          </a:xfrm>
        </p:grpSpPr>
        <p:sp>
          <p:nvSpPr>
            <p:cNvPr id="343" name="Google Shape;343;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44" name="Google Shape;344;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5" name="Google Shape;345;p33"/>
          <p:cNvGrpSpPr/>
          <p:nvPr/>
        </p:nvGrpSpPr>
        <p:grpSpPr>
          <a:xfrm>
            <a:off x="179512" y="3068960"/>
            <a:ext cx="2388446" cy="1080120"/>
            <a:chOff x="314266" y="1628800"/>
            <a:chExt cx="2388446" cy="1080120"/>
          </a:xfrm>
        </p:grpSpPr>
        <p:sp>
          <p:nvSpPr>
            <p:cNvPr id="346" name="Google Shape;346;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47" name="Google Shape;347;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8" name="Google Shape;348;p33"/>
          <p:cNvGrpSpPr/>
          <p:nvPr/>
        </p:nvGrpSpPr>
        <p:grpSpPr>
          <a:xfrm>
            <a:off x="167330" y="4293096"/>
            <a:ext cx="2388446" cy="1080120"/>
            <a:chOff x="314266" y="1628800"/>
            <a:chExt cx="2388446" cy="1080120"/>
          </a:xfrm>
        </p:grpSpPr>
        <p:sp>
          <p:nvSpPr>
            <p:cNvPr id="349" name="Google Shape;349;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50" name="Google Shape;350;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51" name="Google Shape;351;p33"/>
          <p:cNvGrpSpPr/>
          <p:nvPr/>
        </p:nvGrpSpPr>
        <p:grpSpPr>
          <a:xfrm>
            <a:off x="146767" y="5445224"/>
            <a:ext cx="2697041" cy="1080120"/>
            <a:chOff x="146767" y="5445224"/>
            <a:chExt cx="2697041" cy="1080120"/>
          </a:xfrm>
        </p:grpSpPr>
        <p:sp>
          <p:nvSpPr>
            <p:cNvPr id="352" name="Google Shape;352;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53" name="Google Shape;353;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4" name="Google Shape;354;p33"/>
          <p:cNvGrpSpPr/>
          <p:nvPr/>
        </p:nvGrpSpPr>
        <p:grpSpPr>
          <a:xfrm>
            <a:off x="2843808" y="5445224"/>
            <a:ext cx="3019792" cy="1080120"/>
            <a:chOff x="2843808" y="5445224"/>
            <a:chExt cx="3019792" cy="1080120"/>
          </a:xfrm>
        </p:grpSpPr>
        <p:sp>
          <p:nvSpPr>
            <p:cNvPr id="355" name="Google Shape;355;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a:t>
              </a:r>
              <a:r>
                <a:rPr b="1" lang="ar-EG" sz="1200">
                  <a:solidFill>
                    <a:schemeClr val="dk1"/>
                  </a:solidFill>
                  <a:latin typeface="Arial"/>
                  <a:ea typeface="Arial"/>
                  <a:cs typeface="Arial"/>
                  <a:sym typeface="Arial"/>
                </a:rPr>
                <a:t>"ترجع لرغبة الشركة"</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متابعة حضور وغياب  الموظف/ التزام بتنفيذ الأعمال المطلوبة / دفع الراتب.</a:t>
              </a:r>
              <a:endParaRPr/>
            </a:p>
          </p:txBody>
        </p:sp>
        <p:cxnSp>
          <p:nvCxnSpPr>
            <p:cNvPr id="356" name="Google Shape;356;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7" name="Google Shape;357;p33"/>
          <p:cNvGrpSpPr/>
          <p:nvPr/>
        </p:nvGrpSpPr>
        <p:grpSpPr>
          <a:xfrm>
            <a:off x="5940152" y="4077072"/>
            <a:ext cx="2381929" cy="1064216"/>
            <a:chOff x="5934487" y="4164984"/>
            <a:chExt cx="2381929" cy="1064216"/>
          </a:xfrm>
        </p:grpSpPr>
        <p:sp>
          <p:nvSpPr>
            <p:cNvPr id="358" name="Google Shape;358;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اتابع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59" name="Google Shape;359;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0" name="Google Shape;360;p33"/>
          <p:cNvGrpSpPr/>
          <p:nvPr/>
        </p:nvGrpSpPr>
        <p:grpSpPr>
          <a:xfrm>
            <a:off x="5927970" y="5189932"/>
            <a:ext cx="2388446" cy="1263404"/>
            <a:chOff x="5927970" y="5189932"/>
            <a:chExt cx="2388446" cy="1263404"/>
          </a:xfrm>
        </p:grpSpPr>
        <p:sp>
          <p:nvSpPr>
            <p:cNvPr id="361" name="Google Shape;361;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ctr">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62" name="Google Shape;362;p33"/>
            <p:cNvCxnSpPr>
              <a:stCxn id="361"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63" name="Google Shape;363;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grpSp>
        <p:nvGrpSpPr>
          <p:cNvPr id="364" name="Google Shape;364;p33"/>
          <p:cNvGrpSpPr/>
          <p:nvPr/>
        </p:nvGrpSpPr>
        <p:grpSpPr>
          <a:xfrm>
            <a:off x="1637420" y="469630"/>
            <a:ext cx="6678996" cy="2671338"/>
            <a:chOff x="1637420" y="469630"/>
            <a:chExt cx="6678996" cy="2671338"/>
          </a:xfrm>
        </p:grpSpPr>
        <p:cxnSp>
          <p:nvCxnSpPr>
            <p:cNvPr id="365" name="Google Shape;365;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sp>
          <p:nvSpPr>
            <p:cNvPr id="366" name="Google Shape;366;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الشركة:-</a:t>
              </a:r>
              <a:endParaRPr/>
            </a:p>
          </p:txBody>
        </p:sp>
        <p:pic>
          <p:nvPicPr>
            <p:cNvPr id="367" name="Google Shape;367;p33"/>
            <p:cNvPicPr preferRelativeResize="0"/>
            <p:nvPr/>
          </p:nvPicPr>
          <p:blipFill rotWithShape="1">
            <a:blip r:embed="rId5">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68" name="Google Shape;368;p33"/>
          <p:cNvGrpSpPr/>
          <p:nvPr/>
        </p:nvGrpSpPr>
        <p:grpSpPr>
          <a:xfrm>
            <a:off x="3419872" y="3645024"/>
            <a:ext cx="1753226" cy="1708403"/>
            <a:chOff x="3419872" y="3674382"/>
            <a:chExt cx="1753226" cy="1708403"/>
          </a:xfrm>
        </p:grpSpPr>
        <p:pic>
          <p:nvPicPr>
            <p:cNvPr id="369" name="Google Shape;369;p33"/>
            <p:cNvPicPr preferRelativeResize="0"/>
            <p:nvPr/>
          </p:nvPicPr>
          <p:blipFill rotWithShape="1">
            <a:blip r:embed="rId6">
              <a:alphaModFix/>
            </a:blip>
            <a:srcRect b="0" l="0" r="0" t="0"/>
            <a:stretch/>
          </p:blipFill>
          <p:spPr>
            <a:xfrm>
              <a:off x="3419872" y="3674382"/>
              <a:ext cx="1753226" cy="1188803"/>
            </a:xfrm>
            <a:prstGeom prst="rect">
              <a:avLst/>
            </a:prstGeom>
            <a:noFill/>
            <a:ln>
              <a:noFill/>
            </a:ln>
          </p:spPr>
        </p:pic>
        <p:pic>
          <p:nvPicPr>
            <p:cNvPr id="370" name="Google Shape;370;p33"/>
            <p:cNvPicPr preferRelativeResize="0"/>
            <p:nvPr/>
          </p:nvPicPr>
          <p:blipFill rotWithShape="1">
            <a:blip r:embed="rId7">
              <a:alphaModFix/>
            </a:blip>
            <a:srcRect b="51131" l="74737" r="0" t="24473"/>
            <a:stretch/>
          </p:blipFill>
          <p:spPr>
            <a:xfrm>
              <a:off x="3786897" y="4399170"/>
              <a:ext cx="1019175" cy="98361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ppt_w</p:attrName>
                                        </p:attrNameLst>
                                      </p:cBhvr>
                                      <p:tavLst>
                                        <p:tav fmla="" tm="0">
                                          <p:val>
                                            <p:strVal val="0"/>
                                          </p:val>
                                        </p:tav>
                                        <p:tav fmla="" tm="100000">
                                          <p:val>
                                            <p:strVal val="#ppt_w"/>
                                          </p:val>
                                        </p:tav>
                                      </p:tavLst>
                                    </p:anim>
                                    <p:anim calcmode="lin" valueType="num">
                                      <p:cBhvr additive="base">
                                        <p:cTn dur="500"/>
                                        <p:tgtEl>
                                          <p:spTgt spid="3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D:\logo3d.png" id="375" name="Google Shape;375;p3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76" name="Google Shape;376;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77" name="Google Shape;377;p34"/>
          <p:cNvSpPr/>
          <p:nvPr/>
        </p:nvSpPr>
        <p:spPr>
          <a:xfrm>
            <a:off x="4633157" y="184482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78" name="Google Shape;378;p34"/>
          <p:cNvSpPr/>
          <p:nvPr/>
        </p:nvSpPr>
        <p:spPr>
          <a:xfrm>
            <a:off x="3048981" y="1772816"/>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الرواتب</a:t>
            </a:r>
            <a:endParaRPr/>
          </a:p>
        </p:txBody>
      </p:sp>
      <p:sp>
        <p:nvSpPr>
          <p:cNvPr id="379" name="Google Shape;379;p34"/>
          <p:cNvSpPr/>
          <p:nvPr/>
        </p:nvSpPr>
        <p:spPr>
          <a:xfrm>
            <a:off x="1657221" y="263487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80" name="Google Shape;380;p34"/>
          <p:cNvSpPr/>
          <p:nvPr/>
        </p:nvSpPr>
        <p:spPr>
          <a:xfrm>
            <a:off x="1065447" y="3746945"/>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81" name="Google Shape;381;p34"/>
          <p:cNvPicPr preferRelativeResize="0"/>
          <p:nvPr/>
        </p:nvPicPr>
        <p:blipFill rotWithShape="1">
          <a:blip r:embed="rId4">
            <a:alphaModFix/>
          </a:blip>
          <a:srcRect b="0" l="0" r="0" t="26590"/>
          <a:stretch/>
        </p:blipFill>
        <p:spPr>
          <a:xfrm>
            <a:off x="2771800" y="3212976"/>
            <a:ext cx="2856864" cy="2577413"/>
          </a:xfrm>
          <a:prstGeom prst="rect">
            <a:avLst/>
          </a:prstGeom>
          <a:noFill/>
          <a:ln>
            <a:noFill/>
          </a:ln>
        </p:spPr>
      </p:pic>
      <p:sp>
        <p:nvSpPr>
          <p:cNvPr id="382" name="Google Shape;382;p34"/>
          <p:cNvSpPr/>
          <p:nvPr/>
        </p:nvSpPr>
        <p:spPr>
          <a:xfrm>
            <a:off x="6065050" y="411442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83" name="Google Shape;383;p34"/>
          <p:cNvSpPr/>
          <p:nvPr/>
        </p:nvSpPr>
        <p:spPr>
          <a:xfrm>
            <a:off x="1979712" y="570746"/>
            <a:ext cx="623186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2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ppt_w</p:attrName>
                                        </p:attrNameLst>
                                      </p:cBhvr>
                                      <p:tavLst>
                                        <p:tav fmla="" tm="0">
                                          <p:val>
                                            <p:strVal val="0"/>
                                          </p:val>
                                        </p:tav>
                                        <p:tav fmla="" tm="100000">
                                          <p:val>
                                            <p:strVal val="#ppt_w"/>
                                          </p:val>
                                        </p:tav>
                                      </p:tavLst>
                                    </p:anim>
                                    <p:anim calcmode="lin" valueType="num">
                                      <p:cBhvr additive="base">
                                        <p:cTn dur="500"/>
                                        <p:tgtEl>
                                          <p:spTgt spid="3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التدريب</a:t>
            </a:r>
            <a:endParaRPr b="1" sz="3000">
              <a:solidFill>
                <a:srgbClr val="CC6600"/>
              </a:solidFill>
              <a:latin typeface="Arial"/>
              <a:ea typeface="Arial"/>
              <a:cs typeface="Arial"/>
              <a:sym typeface="Arial"/>
            </a:endParaRPr>
          </a:p>
        </p:txBody>
      </p:sp>
      <p:pic>
        <p:nvPicPr>
          <p:cNvPr descr="D:\logo3d.png" id="389" name="Google Shape;389;p35"/>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id="390" name="Google Shape;390;p35"/>
          <p:cNvPicPr preferRelativeResize="0"/>
          <p:nvPr/>
        </p:nvPicPr>
        <p:blipFill rotWithShape="1">
          <a:blip r:embed="rId5">
            <a:alphaModFix/>
          </a:blip>
          <a:srcRect b="0" l="0" r="0" t="0"/>
          <a:stretch/>
        </p:blipFill>
        <p:spPr>
          <a:xfrm>
            <a:off x="2900450" y="3129675"/>
            <a:ext cx="3096344" cy="2099525"/>
          </a:xfrm>
          <a:prstGeom prst="rect">
            <a:avLst/>
          </a:prstGeom>
          <a:noFill/>
          <a:ln>
            <a:noFill/>
          </a:ln>
        </p:spPr>
      </p:pic>
      <p:grpSp>
        <p:nvGrpSpPr>
          <p:cNvPr id="391" name="Google Shape;391;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392" name="Google Shape;392;p35"/>
            <p:cNvPicPr preferRelativeResize="0"/>
            <p:nvPr/>
          </p:nvPicPr>
          <p:blipFill rotWithShape="1">
            <a:blip r:embed="rId6">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393" name="Google Shape;393;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394" name="Google Shape;394;p35"/>
          <p:cNvGrpSpPr/>
          <p:nvPr/>
        </p:nvGrpSpPr>
        <p:grpSpPr>
          <a:xfrm>
            <a:off x="467544" y="1621805"/>
            <a:ext cx="2470009" cy="1735187"/>
            <a:chOff x="467544" y="1621805"/>
            <a:chExt cx="2470009" cy="1735187"/>
          </a:xfrm>
        </p:grpSpPr>
        <p:cxnSp>
          <p:nvCxnSpPr>
            <p:cNvPr id="395" name="Google Shape;395;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396" name="Google Shape;396;p35"/>
            <p:cNvPicPr preferRelativeResize="0"/>
            <p:nvPr/>
          </p:nvPicPr>
          <p:blipFill rotWithShape="1">
            <a:blip r:embed="rId7">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397" name="Google Shape;397;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398" name="Google Shape;398;p35"/>
          <p:cNvGrpSpPr/>
          <p:nvPr/>
        </p:nvGrpSpPr>
        <p:grpSpPr>
          <a:xfrm>
            <a:off x="755576" y="5157192"/>
            <a:ext cx="2061783" cy="1490682"/>
            <a:chOff x="899592" y="5157192"/>
            <a:chExt cx="2061783" cy="1490682"/>
          </a:xfrm>
        </p:grpSpPr>
        <p:pic>
          <p:nvPicPr>
            <p:cNvPr descr="E:\مشروع إي دوام\شاشات موقع إي دوام\دليل مستخدم + كتيبات تعريفية.png" id="399" name="Google Shape;399;p35"/>
            <p:cNvPicPr preferRelativeResize="0"/>
            <p:nvPr/>
          </p:nvPicPr>
          <p:blipFill rotWithShape="1">
            <a:blip r:embed="rId8">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00" name="Google Shape;400;p35"/>
            <p:cNvSpPr/>
            <p:nvPr/>
          </p:nvSpPr>
          <p:spPr>
            <a:xfrm>
              <a:off x="899592" y="6309320"/>
              <a:ext cx="2061783"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كتيب إلكترونية تعريفية</a:t>
              </a:r>
              <a:endParaRPr b="1" sz="1600">
                <a:solidFill>
                  <a:srgbClr val="13500F"/>
                </a:solidFill>
                <a:latin typeface="Arial"/>
                <a:ea typeface="Arial"/>
                <a:cs typeface="Arial"/>
                <a:sym typeface="Arial"/>
              </a:endParaRPr>
            </a:p>
          </p:txBody>
        </p:sp>
        <p:cxnSp>
          <p:nvCxnSpPr>
            <p:cNvPr id="401" name="Google Shape;401;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02" name="Google Shape;402;p35"/>
          <p:cNvGrpSpPr/>
          <p:nvPr/>
        </p:nvGrpSpPr>
        <p:grpSpPr>
          <a:xfrm>
            <a:off x="5878368" y="5157192"/>
            <a:ext cx="2057560" cy="1634698"/>
            <a:chOff x="5878368" y="5157192"/>
            <a:chExt cx="2057560" cy="1634698"/>
          </a:xfrm>
        </p:grpSpPr>
        <p:grpSp>
          <p:nvGrpSpPr>
            <p:cNvPr id="403" name="Google Shape;403;p35"/>
            <p:cNvGrpSpPr/>
            <p:nvPr/>
          </p:nvGrpSpPr>
          <p:grpSpPr>
            <a:xfrm>
              <a:off x="5878368" y="5157192"/>
              <a:ext cx="2057560" cy="1213302"/>
              <a:chOff x="5878368" y="5157192"/>
              <a:chExt cx="2057560" cy="1213302"/>
            </a:xfrm>
          </p:grpSpPr>
          <p:cxnSp>
            <p:nvCxnSpPr>
              <p:cNvPr id="404" name="Google Shape;404;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05" name="Google Shape;405;p35"/>
              <p:cNvPicPr preferRelativeResize="0"/>
              <p:nvPr/>
            </p:nvPicPr>
            <p:blipFill rotWithShape="1">
              <a:blip r:embed="rId9">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06" name="Google Shape;406;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ppt_w</p:attrName>
                                        </p:attrNameLst>
                                      </p:cBhvr>
                                      <p:tavLst>
                                        <p:tav fmla="" tm="0">
                                          <p:val>
                                            <p:strVal val="0"/>
                                          </p:val>
                                        </p:tav>
                                        <p:tav fmla="" tm="100000">
                                          <p:val>
                                            <p:strVal val="#ppt_w"/>
                                          </p:val>
                                        </p:tav>
                                      </p:tavLst>
                                    </p:anim>
                                    <p:anim calcmode="lin" valueType="num">
                                      <p:cBhvr additive="base">
                                        <p:cTn dur="500"/>
                                        <p:tgtEl>
                                          <p:spTgt spid="3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6"/>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12" name="Google Shape;412;p36"/>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000"/>
                                        <p:tgtEl>
                                          <p:spTgt spid="4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2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D:\logo3d.png" id="104" name="Google Shape;104;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D:\logo3d.png" id="113" name="Google Shape;113;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4" name="Google Shape;114;p16"/>
          <p:cNvSpPr/>
          <p:nvPr/>
        </p:nvSpPr>
        <p:spPr>
          <a:xfrm>
            <a:off x="179512" y="1916832"/>
            <a:ext cx="8064896" cy="692497"/>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600" u="none" cap="none" strike="noStrike">
                <a:solidFill>
                  <a:srgbClr val="CC6600"/>
                </a:solidFill>
                <a:latin typeface="Arial"/>
                <a:ea typeface="Arial"/>
                <a:cs typeface="Arial"/>
                <a:sym typeface="Arial"/>
              </a:rPr>
              <a:t>ذوي الاحتياجات الخاصة  /  المرأة </a:t>
            </a:r>
            <a:endParaRPr/>
          </a:p>
        </p:txBody>
      </p:sp>
      <p:pic>
        <p:nvPicPr>
          <p:cNvPr id="115" name="Google Shape;115;p16"/>
          <p:cNvPicPr preferRelativeResize="0"/>
          <p:nvPr/>
        </p:nvPicPr>
        <p:blipFill rotWithShape="1">
          <a:blip r:embed="rId4">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6" name="Google Shape;116;p16"/>
          <p:cNvSpPr/>
          <p:nvPr/>
        </p:nvSpPr>
        <p:spPr>
          <a:xfrm>
            <a:off x="196074" y="1052736"/>
            <a:ext cx="8064896"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a:t>
            </a:r>
            <a:endParaRPr/>
          </a:p>
        </p:txBody>
      </p:sp>
      <p:sp>
        <p:nvSpPr>
          <p:cNvPr id="117" name="Google Shape;117;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لذلك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تنامت إلينا </a:t>
            </a:r>
            <a:r>
              <a:rPr b="1" i="0" lang="ar-EG" sz="1800" u="none" cap="none" strike="noStrike">
                <a:solidFill>
                  <a:srgbClr val="298424"/>
                </a:solidFill>
                <a:latin typeface="Arial"/>
                <a:ea typeface="Arial"/>
                <a:cs typeface="Arial"/>
                <a:sym typeface="Arial"/>
              </a:rPr>
              <a:t>فكرة تنفيذ مشروع بوابة إلكترونية تقدم خدمات توظيف وإدارة العمل عن بعد لذوي الاحتياجات الخاصة .. </a:t>
            </a:r>
            <a:endParaRPr b="1" i="0" sz="1800" u="none" cap="none" strike="noStrike">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D:\logo3d.png" id="122" name="Google Shape;122;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3" name="Google Shape;123;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lt1"/>
                </a:solidFill>
                <a:latin typeface="Arial"/>
                <a:ea typeface="Arial"/>
                <a:cs typeface="Arial"/>
                <a:sym typeface="Arial"/>
              </a:rPr>
              <a:t>1.  دراسات وإحصاءات</a:t>
            </a:r>
            <a:endParaRPr b="1" i="0" sz="4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29" name="Google Shape;129;p18"/>
          <p:cNvPicPr preferRelativeResize="0"/>
          <p:nvPr/>
        </p:nvPicPr>
        <p:blipFill rotWithShape="1">
          <a:blip r:embed="rId4">
            <a:alphaModFix/>
          </a:blip>
          <a:srcRect b="0" l="0" r="0" t="0"/>
          <a:stretch/>
        </p:blipFill>
        <p:spPr>
          <a:xfrm>
            <a:off x="323528" y="1340768"/>
            <a:ext cx="7831633" cy="48245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35" name="Google Shape;135;p19"/>
          <p:cNvPicPr preferRelativeResize="0"/>
          <p:nvPr/>
        </p:nvPicPr>
        <p:blipFill rotWithShape="1">
          <a:blip r:embed="rId4">
            <a:alphaModFix/>
          </a:blip>
          <a:srcRect b="0" l="0" r="0" t="0"/>
          <a:stretch/>
        </p:blipFill>
        <p:spPr>
          <a:xfrm>
            <a:off x="845332" y="1163954"/>
            <a:ext cx="6751004" cy="5217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lt1"/>
                </a:solidFill>
                <a:latin typeface="Arial"/>
                <a:ea typeface="Arial"/>
                <a:cs typeface="Arial"/>
                <a:sym typeface="Arial"/>
              </a:rPr>
              <a:t>2. فكرة المشروع</a:t>
            </a:r>
            <a:endParaRPr b="1" i="0" sz="4000" u="none" cap="none" strike="noStrike">
              <a:solidFill>
                <a:schemeClr val="lt1"/>
              </a:solidFill>
              <a:latin typeface="Arial"/>
              <a:ea typeface="Arial"/>
              <a:cs typeface="Arial"/>
              <a:sym typeface="Arial"/>
            </a:endParaRPr>
          </a:p>
        </p:txBody>
      </p:sp>
      <p:pic>
        <p:nvPicPr>
          <p:cNvPr id="141" name="Google Shape;141;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47" name="Google Shape;147;p21"/>
          <p:cNvPicPr preferRelativeResize="0"/>
          <p:nvPr/>
        </p:nvPicPr>
        <p:blipFill rotWithShape="1">
          <a:blip r:embed="rId4">
            <a:alphaModFix/>
          </a:blip>
          <a:srcRect b="0" l="0" r="0" t="0"/>
          <a:stretch/>
        </p:blipFill>
        <p:spPr>
          <a:xfrm>
            <a:off x="628213" y="4581128"/>
            <a:ext cx="2860036" cy="1939293"/>
          </a:xfrm>
          <a:prstGeom prst="rect">
            <a:avLst/>
          </a:prstGeom>
          <a:noFill/>
          <a:ln>
            <a:noFill/>
          </a:ln>
        </p:spPr>
      </p:pic>
      <p:sp>
        <p:nvSpPr>
          <p:cNvPr id="148" name="Google Shape;148;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تصميم بوابة إلكترونية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i="0" lang="ar-EG" sz="1600" u="none" cap="none" strike="noStrike">
                <a:solidFill>
                  <a:srgbClr val="298424"/>
                </a:solidFill>
                <a:latin typeface="Arial"/>
                <a:ea typeface="Arial"/>
                <a:cs typeface="Arial"/>
                <a:sym typeface="Arial"/>
              </a:rPr>
              <a:t>التي تساعدهم في الوصول إلى أهدافهم بأفضل الطرق وأكثرها احترافية من خلال 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i="0" sz="1600" u="none" cap="none" strike="noStrike">
              <a:solidFill>
                <a:srgbClr val="298424"/>
              </a:solidFill>
              <a:latin typeface="Arial"/>
              <a:ea typeface="Arial"/>
              <a:cs typeface="Arial"/>
              <a:sym typeface="Arial"/>
            </a:endParaRPr>
          </a:p>
        </p:txBody>
      </p:sp>
      <p:sp>
        <p:nvSpPr>
          <p:cNvPr id="149" name="Google Shape;149;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EG" sz="1600" u="none" cap="none" strike="noStrike">
                <a:solidFill>
                  <a:srgbClr val="DE6F00"/>
                </a:solidFill>
                <a:latin typeface="Arial"/>
                <a:ea typeface="Arial"/>
                <a:cs typeface="Arial"/>
                <a:sym typeface="Arial"/>
              </a:rPr>
              <a:t>بالتعاون مع الجهات ذات العلاقة « صندوق تنمية الموارد البشرية بالمملكة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